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6" r:id="rId2"/>
    <p:sldId id="382" r:id="rId3"/>
    <p:sldId id="305" r:id="rId4"/>
    <p:sldId id="292" r:id="rId5"/>
    <p:sldId id="291" r:id="rId6"/>
    <p:sldId id="293" r:id="rId7"/>
    <p:sldId id="294" r:id="rId8"/>
    <p:sldId id="295" r:id="rId9"/>
    <p:sldId id="296" r:id="rId10"/>
    <p:sldId id="297" r:id="rId11"/>
    <p:sldId id="298" r:id="rId12"/>
    <p:sldId id="378" r:id="rId13"/>
    <p:sldId id="381" r:id="rId14"/>
    <p:sldId id="386" r:id="rId15"/>
    <p:sldId id="299" r:id="rId16"/>
    <p:sldId id="300" r:id="rId17"/>
    <p:sldId id="301" r:id="rId18"/>
    <p:sldId id="302" r:id="rId19"/>
    <p:sldId id="304" r:id="rId20"/>
    <p:sldId id="306" r:id="rId21"/>
    <p:sldId id="307" r:id="rId22"/>
    <p:sldId id="308" r:id="rId23"/>
    <p:sldId id="309" r:id="rId24"/>
    <p:sldId id="310" r:id="rId25"/>
    <p:sldId id="311" r:id="rId26"/>
    <p:sldId id="312" r:id="rId27"/>
    <p:sldId id="313" r:id="rId28"/>
    <p:sldId id="314" r:id="rId29"/>
    <p:sldId id="324" r:id="rId30"/>
    <p:sldId id="326" r:id="rId31"/>
    <p:sldId id="327" r:id="rId32"/>
    <p:sldId id="388" r:id="rId33"/>
    <p:sldId id="320" r:id="rId34"/>
    <p:sldId id="387" r:id="rId35"/>
    <p:sldId id="383" r:id="rId36"/>
    <p:sldId id="328" r:id="rId37"/>
    <p:sldId id="329" r:id="rId38"/>
    <p:sldId id="365" r:id="rId39"/>
    <p:sldId id="331" r:id="rId40"/>
    <p:sldId id="385" r:id="rId41"/>
    <p:sldId id="334" r:id="rId42"/>
    <p:sldId id="335" r:id="rId43"/>
    <p:sldId id="336" r:id="rId44"/>
    <p:sldId id="332" r:id="rId45"/>
    <p:sldId id="337" r:id="rId46"/>
    <p:sldId id="339" r:id="rId47"/>
    <p:sldId id="340" r:id="rId48"/>
    <p:sldId id="360" r:id="rId49"/>
    <p:sldId id="343" r:id="rId50"/>
    <p:sldId id="341" r:id="rId51"/>
    <p:sldId id="359" r:id="rId52"/>
    <p:sldId id="357" r:id="rId53"/>
    <p:sldId id="358" r:id="rId54"/>
    <p:sldId id="346" r:id="rId55"/>
    <p:sldId id="347" r:id="rId56"/>
    <p:sldId id="348" r:id="rId57"/>
    <p:sldId id="349" r:id="rId58"/>
    <p:sldId id="350" r:id="rId59"/>
    <p:sldId id="353" r:id="rId60"/>
    <p:sldId id="389" r:id="rId61"/>
    <p:sldId id="384" r:id="rId62"/>
    <p:sldId id="354" r:id="rId63"/>
    <p:sldId id="366" r:id="rId64"/>
    <p:sldId id="355" r:id="rId65"/>
    <p:sldId id="356" r:id="rId66"/>
    <p:sldId id="361" r:id="rId67"/>
    <p:sldId id="362" r:id="rId68"/>
    <p:sldId id="363" r:id="rId69"/>
    <p:sldId id="364" r:id="rId7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0000"/>
    <a:srgbClr val="99CCFF"/>
    <a:srgbClr val="003366"/>
    <a:srgbClr val="000066"/>
    <a:srgbClr val="CCECFF"/>
    <a:srgbClr val="CCFF99"/>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1" autoAdjust="0"/>
    <p:restoredTop sz="93300" autoAdjust="0"/>
  </p:normalViewPr>
  <p:slideViewPr>
    <p:cSldViewPr>
      <p:cViewPr varScale="1">
        <p:scale>
          <a:sx n="125" d="100"/>
          <a:sy n="125" d="100"/>
        </p:scale>
        <p:origin x="-6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94"/>
    </p:cViewPr>
  </p:sorterViewPr>
  <p:notesViewPr>
    <p:cSldViewPr>
      <p:cViewPr varScale="1">
        <p:scale>
          <a:sx n="78" d="100"/>
          <a:sy n="78" d="100"/>
        </p:scale>
        <p:origin x="-2102" y="-4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media/image65.wmf"/><Relationship Id="rId4" Type="http://schemas.openxmlformats.org/officeDocument/2006/relationships/image" Target="../media/image6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68927B8-30AD-47B2-8742-48C170784FF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D5FB09-F333-429F-80FE-941A9218FDE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Summe/diskutere</a:t>
            </a:r>
            <a:r>
              <a:rPr lang="en-GB" dirty="0" smtClean="0"/>
              <a:t> </a:t>
            </a:r>
            <a:r>
              <a:rPr lang="en-GB" dirty="0" err="1" smtClean="0"/>
              <a:t>om</a:t>
            </a:r>
            <a:r>
              <a:rPr lang="en-GB" dirty="0" smtClean="0"/>
              <a:t> </a:t>
            </a:r>
            <a:r>
              <a:rPr lang="en-GB" dirty="0" err="1" smtClean="0"/>
              <a:t>endoterme</a:t>
            </a:r>
            <a:r>
              <a:rPr lang="en-GB" dirty="0" smtClean="0"/>
              <a:t> men </a:t>
            </a:r>
            <a:r>
              <a:rPr lang="en-GB" dirty="0" err="1" smtClean="0"/>
              <a:t>spontane</a:t>
            </a:r>
            <a:r>
              <a:rPr lang="en-GB" dirty="0" smtClean="0"/>
              <a:t> </a:t>
            </a:r>
            <a:r>
              <a:rPr lang="en-GB" dirty="0" err="1" smtClean="0"/>
              <a:t>reaksjoner</a:t>
            </a:r>
            <a:r>
              <a:rPr lang="en-GB" dirty="0" smtClean="0"/>
              <a:t> </a:t>
            </a:r>
            <a:r>
              <a:rPr lang="en-GB" dirty="0" err="1" smtClean="0"/>
              <a:t>og</a:t>
            </a:r>
            <a:r>
              <a:rPr lang="en-GB" dirty="0" smtClean="0"/>
              <a:t> </a:t>
            </a:r>
            <a:r>
              <a:rPr lang="en-GB" dirty="0" err="1" smtClean="0"/>
              <a:t>andre</a:t>
            </a:r>
            <a:r>
              <a:rPr lang="en-GB" dirty="0" smtClean="0"/>
              <a:t> </a:t>
            </a:r>
            <a:r>
              <a:rPr lang="en-GB" dirty="0" err="1" smtClean="0"/>
              <a:t>prosesser</a:t>
            </a:r>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1BD5FB09-F333-429F-80FE-941A9218FDEF}" type="slidenum">
              <a:rPr lang="en-US" smtClean="0"/>
              <a:pPr>
                <a:defRPr/>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7738CB9-B7B5-4F11-B379-7FF5F9528338}" type="slidenum">
              <a:rPr lang="en-US" smtClean="0"/>
              <a:pPr/>
              <a:t>21</a:t>
            </a:fld>
            <a:endParaRPr lang="en-US" smtClean="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z="1000" smtClean="0"/>
              <a:t>- Mikroskopiske systemer er eksakte, men uoverkommelig komplekse når antallet partikler blir stort. </a:t>
            </a:r>
          </a:p>
          <a:p>
            <a:pPr eaLnBrk="1" hangingPunct="1"/>
            <a:r>
              <a:rPr lang="en-GB" sz="1000" smtClean="0"/>
              <a:t>- Makroskopiske tilstander er oversiktlige og "enkle".</a:t>
            </a:r>
          </a:p>
          <a:p>
            <a:pPr eaLnBrk="1" hangingPunct="1"/>
            <a:r>
              <a:rPr lang="en-GB" sz="1000" smtClean="0"/>
              <a:t>- En og samme makroskopiske tilstand kan ha mange mikroskopiske tilstander (som altså hver gir samme makroskopiske tilstand).</a:t>
            </a:r>
          </a:p>
          <a:p>
            <a:pPr eaLnBrk="1" hangingPunct="1"/>
            <a:r>
              <a:rPr lang="en-GB" sz="1000" smtClean="0"/>
              <a:t>- En slik makroskopisk tilstand kan være at "alle atomene er i en halvdel av systemet". En annen kan være at "like mange atomer er i hver flaske".</a:t>
            </a:r>
          </a:p>
          <a:p>
            <a:pPr eaLnBrk="1" hangingPunct="1"/>
            <a:r>
              <a:rPr lang="en-GB" sz="1000" smtClean="0"/>
              <a:t>- I figuren antar vi fortynnet gass - sted og fart for atomene er uavhengige av hverandre. Det er da bare statistikk som gir makrotilstander, f.eks. hvorvidt antallet er likt eller ulikt i de to beholderne.</a:t>
            </a:r>
          </a:p>
          <a:p>
            <a:pPr eaLnBrk="1" hangingPunct="1"/>
            <a:r>
              <a:rPr lang="en-GB" sz="1000" smtClean="0"/>
              <a:t>- NB: Som mikrotilstand betrakter vi her for enkelhetsskyld et system med 2 eller 4 He-atomer. </a:t>
            </a:r>
          </a:p>
          <a:p>
            <a:pPr eaLnBrk="1" hangingPunct="1"/>
            <a:r>
              <a:rPr lang="en-GB" sz="1000" smtClean="0"/>
              <a:t>- Hva er mest sannsynlig?</a:t>
            </a:r>
          </a:p>
          <a:p>
            <a:pPr eaLnBrk="1" hangingPunct="1"/>
            <a:r>
              <a:rPr lang="en-GB" sz="1000" smtClean="0"/>
              <a:t>- Når det er 2 atomer totalt er det like sannsynlig at de er sammen i en eller annen av beholderne som at de er likt fordelt.</a:t>
            </a:r>
          </a:p>
          <a:p>
            <a:pPr eaLnBrk="1" hangingPunct="1"/>
            <a:r>
              <a:rPr lang="en-GB" sz="1000" smtClean="0"/>
              <a:t>- Når det er 4 atomer totalt er det 2*1/16 = 1/8 sjanse for at de bare er i den ene eller den andre, mens det er blitt 6/16 = 3/8 sjanse for å være likt fordelt. (Resten blir sjansen for fordelingen 1:3. (Det er ikke helt trivielt å vise annet enn sjansen for at alle er i en boks.)</a:t>
            </a:r>
          </a:p>
          <a:p>
            <a:pPr eaLnBrk="1" hangingPunct="1"/>
            <a:r>
              <a:rPr lang="en-GB" sz="1000" smtClean="0"/>
              <a:t>Når antallet øker blir det øket sannsynlighet for at det er like mange (eller omtrent like mange) i hver halvdel. Dette skyldes at dette har flest mikrotilstander, og vi tillegger dette (foreløpig kvalitativt) stor entropi.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D06CB7B-3152-48E1-8BBB-2FEAF08BF65E}" type="slidenum">
              <a:rPr lang="en-US" smtClean="0"/>
              <a:pPr/>
              <a:t>22</a:t>
            </a:fld>
            <a:endParaRPr lang="en-US" smtClean="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150F58B-1C80-4564-AA0C-E2828E18465D}" type="slidenum">
              <a:rPr lang="en-US" smtClean="0"/>
              <a:pPr/>
              <a:t>23</a:t>
            </a:fld>
            <a:endParaRPr lang="en-US" smtClean="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C06E2B5-4D51-48C6-9483-17660964FF4E}" type="slidenum">
              <a:rPr lang="en-US" smtClean="0"/>
              <a:pPr/>
              <a:t>24</a:t>
            </a:fld>
            <a:endParaRPr lang="en-US" smtClean="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mtClean="0"/>
              <a:t>Bare 4 mikrotilstander gir "alle studentene i ett eller annet hjørne".</a:t>
            </a:r>
          </a:p>
          <a:p>
            <a:pPr eaLnBrk="1" hangingPunct="1"/>
            <a:r>
              <a:rPr lang="en-GB" smtClean="0"/>
              <a:t>Bare 1 mikrotilstand gir "alle studentene i et bestemt hjørne"</a:t>
            </a:r>
          </a:p>
          <a:p>
            <a:pPr eaLnBrk="1" hangingPunct="1"/>
            <a:r>
              <a:rPr lang="en-GB" smtClean="0"/>
              <a:t>Bare 1 mikrotilstand gir "alle studentene i hvert sitt hjørne"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075F89B-DE4B-4497-A263-00232F516D45}" type="slidenum">
              <a:rPr lang="en-US" smtClean="0"/>
              <a:pPr/>
              <a:t>25</a:t>
            </a:fld>
            <a:endParaRPr lang="en-US" smtClean="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mtClean="0"/>
              <a:t>At alle 25 atomer har ett kvant gir bare 1 mikrotilstand og er usannsylig.</a:t>
            </a:r>
          </a:p>
          <a:p>
            <a:pPr eaLnBrk="1" hangingPunct="1"/>
            <a:r>
              <a:rPr lang="en-GB" smtClean="0"/>
              <a:t>At ett atom har 25 </a:t>
            </a:r>
            <a:r>
              <a:rPr lang="en-GB" smtClean="0">
                <a:sym typeface="Symbol" pitchFamily="18" charset="2"/>
              </a:rPr>
              <a:t> gir samme energi, men har 25 forskjellige mikrotilstander, dvs er mer sannsynlig.</a:t>
            </a:r>
            <a:endParaRPr lang="en-GB" sz="1000" smtClean="0">
              <a:sym typeface="Symbol" pitchFamily="18" charset="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6583FE8-DD41-4404-9595-3B2DD52C8DF7}" type="slidenum">
              <a:rPr lang="en-US" smtClean="0"/>
              <a:pPr/>
              <a:t>26</a:t>
            </a:fld>
            <a:endParaRPr lang="en-US" smtClean="0"/>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z="1000" smtClean="0">
                <a:sym typeface="Symbol" pitchFamily="18" charset="2"/>
              </a:rPr>
              <a:t>N</a:t>
            </a:r>
            <a:r>
              <a:rPr lang="en-GB" sz="1000" baseline="-25000" smtClean="0">
                <a:sym typeface="Symbol" pitchFamily="18" charset="2"/>
              </a:rPr>
              <a:t>0</a:t>
            </a:r>
            <a:r>
              <a:rPr lang="en-GB" sz="1000" smtClean="0">
                <a:sym typeface="Symbol" pitchFamily="18" charset="2"/>
              </a:rPr>
              <a:t> = 10</a:t>
            </a:r>
          </a:p>
          <a:p>
            <a:pPr eaLnBrk="1" hangingPunct="1"/>
            <a:r>
              <a:rPr lang="en-GB" sz="1000" smtClean="0">
                <a:sym typeface="Symbol" pitchFamily="18" charset="2"/>
              </a:rPr>
              <a:t>N</a:t>
            </a:r>
            <a:r>
              <a:rPr lang="en-GB" sz="1000" baseline="-25000" smtClean="0">
                <a:sym typeface="Symbol" pitchFamily="18" charset="2"/>
              </a:rPr>
              <a:t>1</a:t>
            </a:r>
            <a:r>
              <a:rPr lang="en-GB" sz="1000" smtClean="0">
                <a:sym typeface="Symbol" pitchFamily="18" charset="2"/>
              </a:rPr>
              <a:t> = 8</a:t>
            </a:r>
          </a:p>
          <a:p>
            <a:pPr eaLnBrk="1" hangingPunct="1"/>
            <a:r>
              <a:rPr lang="en-GB" sz="1000" smtClean="0">
                <a:sym typeface="Symbol" pitchFamily="18" charset="2"/>
              </a:rPr>
              <a:t>N</a:t>
            </a:r>
            <a:r>
              <a:rPr lang="en-GB" sz="1000" baseline="-25000" smtClean="0">
                <a:sym typeface="Symbol" pitchFamily="18" charset="2"/>
              </a:rPr>
              <a:t>2 </a:t>
            </a:r>
            <a:r>
              <a:rPr lang="en-GB" sz="1000" smtClean="0">
                <a:sym typeface="Symbol" pitchFamily="18" charset="2"/>
              </a:rPr>
              <a:t>= 4</a:t>
            </a:r>
          </a:p>
          <a:p>
            <a:pPr eaLnBrk="1" hangingPunct="1"/>
            <a:r>
              <a:rPr lang="en-GB" sz="1000" smtClean="0">
                <a:sym typeface="Symbol" pitchFamily="18" charset="2"/>
              </a:rPr>
              <a:t>N</a:t>
            </a:r>
            <a:r>
              <a:rPr lang="en-GB" sz="1000" baseline="-25000" smtClean="0">
                <a:sym typeface="Symbol" pitchFamily="18" charset="2"/>
              </a:rPr>
              <a:t>3</a:t>
            </a:r>
            <a:r>
              <a:rPr lang="en-GB" sz="1000" smtClean="0">
                <a:sym typeface="Symbol" pitchFamily="18" charset="2"/>
              </a:rPr>
              <a:t> = 3</a:t>
            </a:r>
          </a:p>
          <a:p>
            <a:pPr eaLnBrk="1" hangingPunct="1"/>
            <a:endParaRPr lang="en-GB" sz="1000" smtClean="0">
              <a:sym typeface="Symbol" pitchFamily="18" charset="2"/>
            </a:endParaRPr>
          </a:p>
          <a:p>
            <a:pPr eaLnBrk="1" hangingPunct="1"/>
            <a:endParaRPr lang="en-GB" sz="1000" smtClean="0">
              <a:sym typeface="Symbol" pitchFamily="18" charset="2"/>
            </a:endParaRPr>
          </a:p>
          <a:p>
            <a:pPr eaLnBrk="1" hangingPunct="1"/>
            <a:r>
              <a:rPr lang="en-GB" sz="1000" smtClean="0">
                <a:sym typeface="Symbol" pitchFamily="18" charset="2"/>
              </a:rPr>
              <a:t>Beregning for foregående eksempel: </a:t>
            </a:r>
          </a:p>
          <a:p>
            <a:pPr eaLnBrk="1" hangingPunct="1"/>
            <a:endParaRPr lang="en-GB" sz="1000" smtClean="0">
              <a:sym typeface="Symbol" pitchFamily="18" charset="2"/>
            </a:endParaRPr>
          </a:p>
          <a:p>
            <a:pPr eaLnBrk="1" hangingPunct="1"/>
            <a:r>
              <a:rPr lang="en-GB" sz="1000" smtClean="0">
                <a:sym typeface="Symbol" pitchFamily="18" charset="2"/>
              </a:rPr>
              <a:t>Alle har ett kvant: W = 25!/(25!) = 1</a:t>
            </a:r>
          </a:p>
          <a:p>
            <a:pPr eaLnBrk="1" hangingPunct="1"/>
            <a:endParaRPr lang="en-GB" sz="1000" smtClean="0">
              <a:sym typeface="Symbol" pitchFamily="18" charset="2"/>
            </a:endParaRPr>
          </a:p>
          <a:p>
            <a:pPr eaLnBrk="1" hangingPunct="1"/>
            <a:r>
              <a:rPr lang="en-GB" sz="1000" smtClean="0">
                <a:sym typeface="Symbol" pitchFamily="18" charset="2"/>
              </a:rPr>
              <a:t>Ett har 25 kvant: W = 25!/(24! 1!)= 25</a:t>
            </a:r>
          </a:p>
          <a:p>
            <a:pPr eaLnBrk="1" hangingPunct="1"/>
            <a:endParaRPr lang="en-GB" sz="1000" smtClean="0">
              <a:sym typeface="Symbol" pitchFamily="18" charset="2"/>
            </a:endParaRPr>
          </a:p>
          <a:p>
            <a:pPr eaLnBrk="1" hangingPunct="1"/>
            <a:r>
              <a:rPr lang="en-GB" sz="1000" smtClean="0">
                <a:sym typeface="Symbol" pitchFamily="18" charset="2"/>
              </a:rPr>
              <a:t>(0! = 1)</a:t>
            </a:r>
          </a:p>
          <a:p>
            <a:pPr eaLnBrk="1" hangingPunct="1"/>
            <a:endParaRPr lang="en-GB" sz="1000" smtClean="0">
              <a:sym typeface="Symbol" pitchFamily="18" charset="2"/>
            </a:endParaRPr>
          </a:p>
          <a:p>
            <a:pPr eaLnBrk="1" hangingPunct="1"/>
            <a:r>
              <a:rPr lang="en-GB" sz="1000" smtClean="0">
                <a:sym typeface="Symbol" pitchFamily="18" charset="2"/>
              </a:rPr>
              <a:t>Så det stemmer!</a:t>
            </a:r>
          </a:p>
          <a:p>
            <a:pPr eaLnBrk="1" hangingPunct="1"/>
            <a:endParaRPr lang="en-GB" sz="1000" smtClean="0">
              <a:sym typeface="Symbol" pitchFamily="18" charset="2"/>
            </a:endParaRPr>
          </a:p>
          <a:p>
            <a:pPr eaLnBrk="1" hangingPunct="1"/>
            <a:r>
              <a:rPr lang="en-GB" sz="1000" smtClean="0">
                <a:sym typeface="Symbol" pitchFamily="18" charset="2"/>
              </a:rPr>
              <a:t>NB: Utledningen av W forlanges ikke forstått eller gjentatt i detalj av studentene. Den er ment som et illustrativt eksempel. Eksempelet med studentene i lesesalen gir en kvalitativ forståelse av fremgangasmåten. </a:t>
            </a:r>
          </a:p>
          <a:p>
            <a:pPr eaLnBrk="1" hangingPunct="1"/>
            <a:endParaRPr lang="en-GB" sz="1000" smtClean="0">
              <a:sym typeface="Symbol" pitchFamily="18" charset="2"/>
            </a:endParaRPr>
          </a:p>
          <a:p>
            <a:pPr eaLnBrk="1" hangingPunct="1"/>
            <a:endParaRPr lang="en-GB" sz="1000" smtClean="0">
              <a:sym typeface="Symbol" pitchFamily="18" charset="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D307BE9-8C7A-43E9-B69E-FFFB48BB56A4}" type="slidenum">
              <a:rPr lang="en-US" smtClean="0"/>
              <a:pPr/>
              <a:t>27</a:t>
            </a:fld>
            <a:endParaRPr lang="en-US" smtClean="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dirty="0" err="1" smtClean="0"/>
              <a:t>Ligningen</a:t>
            </a:r>
            <a:r>
              <a:rPr lang="en-GB" dirty="0" smtClean="0"/>
              <a:t> S = k </a:t>
            </a:r>
            <a:r>
              <a:rPr lang="en-GB" dirty="0" err="1" smtClean="0"/>
              <a:t>lnW</a:t>
            </a:r>
            <a:r>
              <a:rPr lang="en-GB" dirty="0" smtClean="0"/>
              <a:t> </a:t>
            </a:r>
            <a:r>
              <a:rPr lang="en-GB" dirty="0" err="1" smtClean="0"/>
              <a:t>ble</a:t>
            </a:r>
            <a:r>
              <a:rPr lang="en-GB" dirty="0" smtClean="0"/>
              <a:t> </a:t>
            </a:r>
            <a:r>
              <a:rPr lang="en-GB" dirty="0" err="1" smtClean="0"/>
              <a:t>utledet</a:t>
            </a:r>
            <a:r>
              <a:rPr lang="en-GB" dirty="0" smtClean="0"/>
              <a:t> </a:t>
            </a:r>
            <a:r>
              <a:rPr lang="en-GB" dirty="0" err="1" smtClean="0"/>
              <a:t>nokså</a:t>
            </a:r>
            <a:r>
              <a:rPr lang="en-GB" dirty="0" smtClean="0"/>
              <a:t> </a:t>
            </a:r>
            <a:r>
              <a:rPr lang="en-GB" dirty="0" err="1" smtClean="0"/>
              <a:t>empirisk</a:t>
            </a:r>
            <a:r>
              <a:rPr lang="en-GB" dirty="0" smtClean="0"/>
              <a:t> </a:t>
            </a:r>
            <a:r>
              <a:rPr lang="en-GB" dirty="0" err="1" smtClean="0"/>
              <a:t>av</a:t>
            </a:r>
            <a:r>
              <a:rPr lang="en-GB" dirty="0" smtClean="0"/>
              <a:t> Boltzmann </a:t>
            </a:r>
            <a:r>
              <a:rPr lang="en-GB" dirty="0" err="1" smtClean="0"/>
              <a:t>og</a:t>
            </a:r>
            <a:r>
              <a:rPr lang="en-GB" dirty="0" smtClean="0"/>
              <a:t> Planck </a:t>
            </a:r>
            <a:r>
              <a:rPr lang="en-GB" dirty="0" err="1" smtClean="0"/>
              <a:t>rundt</a:t>
            </a:r>
            <a:r>
              <a:rPr lang="en-GB" dirty="0" smtClean="0"/>
              <a:t> </a:t>
            </a:r>
            <a:r>
              <a:rPr lang="en-GB" dirty="0" err="1" smtClean="0"/>
              <a:t>forrige</a:t>
            </a:r>
            <a:r>
              <a:rPr lang="en-GB" dirty="0" smtClean="0"/>
              <a:t> </a:t>
            </a:r>
            <a:r>
              <a:rPr lang="en-GB" dirty="0" err="1" smtClean="0"/>
              <a:t>århundreskifte</a:t>
            </a:r>
            <a:r>
              <a:rPr lang="en-GB" dirty="0" smtClean="0"/>
              <a:t>. Den </a:t>
            </a:r>
            <a:r>
              <a:rPr lang="en-GB" dirty="0" err="1" smtClean="0"/>
              <a:t>begrunnes</a:t>
            </a:r>
            <a:r>
              <a:rPr lang="en-GB" dirty="0" smtClean="0"/>
              <a:t> </a:t>
            </a:r>
            <a:r>
              <a:rPr lang="en-GB" dirty="0" err="1" smtClean="0"/>
              <a:t>ut</a:t>
            </a:r>
            <a:r>
              <a:rPr lang="en-GB" dirty="0" smtClean="0"/>
              <a:t> </a:t>
            </a:r>
            <a:r>
              <a:rPr lang="en-GB" dirty="0" err="1" smtClean="0"/>
              <a:t>fra</a:t>
            </a:r>
            <a:r>
              <a:rPr lang="en-GB" dirty="0" smtClean="0"/>
              <a:t> </a:t>
            </a:r>
            <a:r>
              <a:rPr lang="en-GB" dirty="0" err="1" smtClean="0"/>
              <a:t>følgende</a:t>
            </a:r>
            <a:r>
              <a:rPr lang="en-GB" dirty="0" smtClean="0"/>
              <a:t>: </a:t>
            </a:r>
            <a:r>
              <a:rPr lang="en-GB" dirty="0" err="1" smtClean="0"/>
              <a:t>Når</a:t>
            </a:r>
            <a:r>
              <a:rPr lang="en-GB" dirty="0" smtClean="0"/>
              <a:t> to </a:t>
            </a:r>
            <a:r>
              <a:rPr lang="en-GB" dirty="0" err="1" smtClean="0"/>
              <a:t>systemer</a:t>
            </a:r>
            <a:r>
              <a:rPr lang="en-GB" dirty="0" smtClean="0"/>
              <a:t> </a:t>
            </a:r>
            <a:r>
              <a:rPr lang="en-GB" dirty="0" err="1" smtClean="0"/>
              <a:t>adderes</a:t>
            </a:r>
            <a:r>
              <a:rPr lang="en-GB" dirty="0" smtClean="0"/>
              <a:t>, </a:t>
            </a:r>
            <a:r>
              <a:rPr lang="en-GB" dirty="0" err="1" smtClean="0"/>
              <a:t>så</a:t>
            </a:r>
            <a:r>
              <a:rPr lang="en-GB" dirty="0" smtClean="0"/>
              <a:t> </a:t>
            </a:r>
            <a:r>
              <a:rPr lang="en-GB" dirty="0" err="1" smtClean="0"/>
              <a:t>multipliseres</a:t>
            </a:r>
            <a:r>
              <a:rPr lang="en-GB" dirty="0" smtClean="0"/>
              <a:t> </a:t>
            </a:r>
            <a:r>
              <a:rPr lang="en-GB" dirty="0" err="1" smtClean="0"/>
              <a:t>sannsynligheten</a:t>
            </a:r>
            <a:r>
              <a:rPr lang="en-GB" dirty="0" smtClean="0"/>
              <a:t> (</a:t>
            </a:r>
            <a:r>
              <a:rPr lang="en-GB" dirty="0" err="1" smtClean="0"/>
              <a:t>W</a:t>
            </a:r>
            <a:r>
              <a:rPr lang="en-GB" baseline="-25000" dirty="0" err="1" smtClean="0"/>
              <a:t>tot</a:t>
            </a:r>
            <a:r>
              <a:rPr lang="en-GB" dirty="0" smtClean="0"/>
              <a:t>=W</a:t>
            </a:r>
            <a:r>
              <a:rPr lang="en-GB" baseline="-25000" dirty="0" smtClean="0"/>
              <a:t>1</a:t>
            </a:r>
            <a:r>
              <a:rPr lang="en-GB" dirty="0" smtClean="0"/>
              <a:t>*W</a:t>
            </a:r>
            <a:r>
              <a:rPr lang="en-GB" baseline="-25000" dirty="0" smtClean="0"/>
              <a:t>2</a:t>
            </a:r>
            <a:r>
              <a:rPr lang="en-GB" dirty="0" smtClean="0"/>
              <a:t>) </a:t>
            </a:r>
            <a:r>
              <a:rPr lang="en-GB" dirty="0" err="1" smtClean="0"/>
              <a:t>mens</a:t>
            </a:r>
            <a:r>
              <a:rPr lang="en-GB" dirty="0" smtClean="0"/>
              <a:t> </a:t>
            </a:r>
            <a:r>
              <a:rPr lang="en-GB" dirty="0" err="1" smtClean="0"/>
              <a:t>entropiene</a:t>
            </a:r>
            <a:r>
              <a:rPr lang="en-GB" dirty="0" smtClean="0"/>
              <a:t> </a:t>
            </a:r>
            <a:r>
              <a:rPr lang="en-GB" dirty="0" err="1" smtClean="0"/>
              <a:t>adderes</a:t>
            </a:r>
            <a:r>
              <a:rPr lang="en-GB" dirty="0" smtClean="0"/>
              <a:t> (</a:t>
            </a:r>
            <a:r>
              <a:rPr lang="en-GB" dirty="0" err="1" smtClean="0"/>
              <a:t>S</a:t>
            </a:r>
            <a:r>
              <a:rPr lang="en-GB" baseline="-25000" dirty="0" err="1" smtClean="0"/>
              <a:t>tot</a:t>
            </a:r>
            <a:r>
              <a:rPr lang="en-GB" dirty="0" smtClean="0"/>
              <a:t>=S</a:t>
            </a:r>
            <a:r>
              <a:rPr lang="en-GB" baseline="-25000" dirty="0" smtClean="0"/>
              <a:t>1</a:t>
            </a:r>
            <a:r>
              <a:rPr lang="en-GB" dirty="0" smtClean="0"/>
              <a:t>+S</a:t>
            </a:r>
            <a:r>
              <a:rPr lang="en-GB" baseline="-25000" dirty="0" smtClean="0"/>
              <a:t>2</a:t>
            </a:r>
            <a:r>
              <a:rPr lang="en-GB" dirty="0" smtClean="0"/>
              <a:t>). </a:t>
            </a:r>
            <a:r>
              <a:rPr lang="en-GB" dirty="0" err="1" smtClean="0"/>
              <a:t>Derfor</a:t>
            </a:r>
            <a:r>
              <a:rPr lang="en-GB" dirty="0" smtClean="0"/>
              <a:t> </a:t>
            </a:r>
            <a:r>
              <a:rPr lang="en-GB" dirty="0" err="1" smtClean="0"/>
              <a:t>må</a:t>
            </a:r>
            <a:r>
              <a:rPr lang="en-GB" dirty="0" smtClean="0"/>
              <a:t> </a:t>
            </a:r>
            <a:r>
              <a:rPr lang="en-GB" dirty="0" err="1" smtClean="0"/>
              <a:t>det</a:t>
            </a:r>
            <a:r>
              <a:rPr lang="en-GB" dirty="0" smtClean="0"/>
              <a:t> </a:t>
            </a:r>
            <a:r>
              <a:rPr lang="en-GB" dirty="0" err="1" smtClean="0"/>
              <a:t>være</a:t>
            </a:r>
            <a:r>
              <a:rPr lang="en-GB" dirty="0" smtClean="0"/>
              <a:t> en </a:t>
            </a:r>
            <a:r>
              <a:rPr lang="en-GB" dirty="0" err="1" smtClean="0"/>
              <a:t>logaritmisk</a:t>
            </a:r>
            <a:r>
              <a:rPr lang="en-GB" dirty="0" smtClean="0"/>
              <a:t> </a:t>
            </a:r>
            <a:r>
              <a:rPr lang="en-GB" dirty="0" err="1" smtClean="0"/>
              <a:t>sammenheng</a:t>
            </a:r>
            <a:r>
              <a:rPr lang="en-GB" dirty="0" smtClean="0"/>
              <a:t>:</a:t>
            </a:r>
            <a:r>
              <a:rPr lang="en-GB" baseline="0" dirty="0" smtClean="0"/>
              <a:t>  </a:t>
            </a:r>
            <a:r>
              <a:rPr lang="en-GB" dirty="0" smtClean="0"/>
              <a:t>S </a:t>
            </a:r>
            <a:r>
              <a:rPr lang="en-GB" dirty="0" smtClean="0"/>
              <a:t>= k </a:t>
            </a:r>
            <a:r>
              <a:rPr lang="en-GB" dirty="0" err="1" smtClean="0"/>
              <a:t>lnW</a:t>
            </a:r>
            <a:r>
              <a:rPr lang="en-GB" dirty="0" smtClean="0"/>
              <a:t> + A</a:t>
            </a:r>
          </a:p>
          <a:p>
            <a:pPr eaLnBrk="1" hangingPunct="1"/>
            <a:r>
              <a:rPr lang="en-GB" dirty="0" err="1" smtClean="0"/>
              <a:t>Det</a:t>
            </a:r>
            <a:r>
              <a:rPr lang="en-GB" dirty="0" smtClean="0"/>
              <a:t> </a:t>
            </a:r>
            <a:r>
              <a:rPr lang="en-GB" dirty="0" err="1" smtClean="0"/>
              <a:t>er</a:t>
            </a:r>
            <a:r>
              <a:rPr lang="en-GB" dirty="0" smtClean="0"/>
              <a:t> </a:t>
            </a:r>
            <a:r>
              <a:rPr lang="en-GB" dirty="0" err="1" smtClean="0"/>
              <a:t>så</a:t>
            </a:r>
            <a:r>
              <a:rPr lang="en-GB" dirty="0" smtClean="0"/>
              <a:t> </a:t>
            </a:r>
            <a:r>
              <a:rPr lang="en-GB" dirty="0" err="1" smtClean="0"/>
              <a:t>vist</a:t>
            </a:r>
            <a:r>
              <a:rPr lang="en-GB" dirty="0" smtClean="0"/>
              <a:t> at </a:t>
            </a:r>
            <a:r>
              <a:rPr lang="en-GB" dirty="0" err="1" smtClean="0"/>
              <a:t>konstanten</a:t>
            </a:r>
            <a:r>
              <a:rPr lang="en-GB" dirty="0" smtClean="0"/>
              <a:t> A </a:t>
            </a:r>
            <a:r>
              <a:rPr lang="en-GB" dirty="0" err="1" smtClean="0"/>
              <a:t>kan</a:t>
            </a:r>
            <a:r>
              <a:rPr lang="en-GB" dirty="0" smtClean="0"/>
              <a:t> </a:t>
            </a:r>
            <a:r>
              <a:rPr lang="en-GB" dirty="0" err="1" smtClean="0"/>
              <a:t>taes</a:t>
            </a:r>
            <a:r>
              <a:rPr lang="en-GB" dirty="0" smtClean="0"/>
              <a:t> </a:t>
            </a:r>
            <a:r>
              <a:rPr lang="en-GB" dirty="0" err="1" smtClean="0"/>
              <a:t>som</a:t>
            </a:r>
            <a:r>
              <a:rPr lang="en-GB" dirty="0" smtClean="0"/>
              <a:t> null: </a:t>
            </a:r>
            <a:r>
              <a:rPr lang="en-GB" dirty="0" smtClean="0"/>
              <a:t>S </a:t>
            </a:r>
            <a:r>
              <a:rPr lang="en-GB" dirty="0" smtClean="0"/>
              <a:t>= k </a:t>
            </a:r>
            <a:r>
              <a:rPr lang="en-GB" dirty="0" err="1" smtClean="0"/>
              <a:t>lnW</a:t>
            </a:r>
            <a:r>
              <a:rPr lang="en-GB" baseline="0" dirty="0" smtClean="0"/>
              <a:t>. </a:t>
            </a:r>
            <a:r>
              <a:rPr lang="en-GB" dirty="0" smtClean="0"/>
              <a:t>k </a:t>
            </a:r>
            <a:r>
              <a:rPr lang="en-GB" dirty="0" err="1" smtClean="0"/>
              <a:t>blir</a:t>
            </a:r>
            <a:r>
              <a:rPr lang="en-GB" dirty="0" smtClean="0"/>
              <a:t> Boltzmanns </a:t>
            </a:r>
            <a:r>
              <a:rPr lang="en-GB" dirty="0" err="1" smtClean="0"/>
              <a:t>konstant</a:t>
            </a:r>
            <a:r>
              <a:rPr lang="en-GB" dirty="0" smtClean="0"/>
              <a:t>. </a:t>
            </a:r>
          </a:p>
          <a:p>
            <a:pPr eaLnBrk="1" hangingPunct="1"/>
            <a:r>
              <a:rPr lang="en-GB" dirty="0" err="1" smtClean="0"/>
              <a:t>Entropien</a:t>
            </a:r>
            <a:r>
              <a:rPr lang="en-GB" dirty="0" smtClean="0"/>
              <a:t> </a:t>
            </a:r>
            <a:r>
              <a:rPr lang="en-GB" dirty="0" err="1" smtClean="0"/>
              <a:t>som</a:t>
            </a:r>
            <a:r>
              <a:rPr lang="en-GB" dirty="0" smtClean="0"/>
              <a:t> </a:t>
            </a:r>
            <a:r>
              <a:rPr lang="en-GB" dirty="0" err="1" smtClean="0"/>
              <a:t>beregnes</a:t>
            </a:r>
            <a:r>
              <a:rPr lang="en-GB" dirty="0" smtClean="0"/>
              <a:t> </a:t>
            </a:r>
            <a:r>
              <a:rPr lang="en-GB" dirty="0" err="1" smtClean="0"/>
              <a:t>gjelder</a:t>
            </a:r>
            <a:r>
              <a:rPr lang="en-GB" dirty="0" smtClean="0"/>
              <a:t> for </a:t>
            </a:r>
            <a:r>
              <a:rPr lang="en-GB" dirty="0" err="1" smtClean="0"/>
              <a:t>det</a:t>
            </a:r>
            <a:r>
              <a:rPr lang="en-GB" dirty="0" smtClean="0"/>
              <a:t> system </a:t>
            </a:r>
            <a:r>
              <a:rPr lang="en-GB" dirty="0" err="1" smtClean="0"/>
              <a:t>som</a:t>
            </a:r>
            <a:r>
              <a:rPr lang="en-GB" dirty="0" smtClean="0"/>
              <a:t> </a:t>
            </a:r>
            <a:r>
              <a:rPr lang="en-GB" dirty="0" err="1" smtClean="0"/>
              <a:t>inngår</a:t>
            </a:r>
            <a:r>
              <a:rPr lang="en-GB" dirty="0" smtClean="0"/>
              <a:t> </a:t>
            </a:r>
            <a:r>
              <a:rPr lang="en-GB" dirty="0" err="1" smtClean="0"/>
              <a:t>i</a:t>
            </a:r>
            <a:r>
              <a:rPr lang="en-GB" dirty="0" smtClean="0"/>
              <a:t> W. </a:t>
            </a:r>
            <a:r>
              <a:rPr lang="en-GB" dirty="0" err="1" smtClean="0"/>
              <a:t>Hvis</a:t>
            </a:r>
            <a:r>
              <a:rPr lang="en-GB" dirty="0" smtClean="0"/>
              <a:t> man </a:t>
            </a:r>
            <a:r>
              <a:rPr lang="en-GB" dirty="0" err="1" smtClean="0"/>
              <a:t>har</a:t>
            </a:r>
            <a:r>
              <a:rPr lang="en-GB" dirty="0" smtClean="0"/>
              <a:t> N = 6*10</a:t>
            </a:r>
            <a:r>
              <a:rPr lang="en-GB" baseline="30000" dirty="0" smtClean="0"/>
              <a:t>23</a:t>
            </a:r>
            <a:r>
              <a:rPr lang="en-GB" dirty="0" smtClean="0"/>
              <a:t> = N</a:t>
            </a:r>
            <a:r>
              <a:rPr lang="en-GB" baseline="-25000" dirty="0" smtClean="0"/>
              <a:t>A</a:t>
            </a:r>
            <a:r>
              <a:rPr lang="en-GB" dirty="0" smtClean="0"/>
              <a:t> </a:t>
            </a:r>
            <a:r>
              <a:rPr lang="en-GB" dirty="0" err="1" smtClean="0"/>
              <a:t>så</a:t>
            </a:r>
            <a:r>
              <a:rPr lang="en-GB" dirty="0" smtClean="0"/>
              <a:t> </a:t>
            </a:r>
            <a:r>
              <a:rPr lang="en-GB" dirty="0" err="1" smtClean="0"/>
              <a:t>får</a:t>
            </a:r>
            <a:r>
              <a:rPr lang="en-GB" dirty="0" smtClean="0"/>
              <a:t> vi </a:t>
            </a:r>
            <a:r>
              <a:rPr lang="en-GB" dirty="0" err="1" smtClean="0"/>
              <a:t>entropi</a:t>
            </a:r>
            <a:r>
              <a:rPr lang="en-GB" dirty="0" smtClean="0"/>
              <a:t> per mol.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A45A013-C063-466C-87DE-0D4612B8502B}" type="slidenum">
              <a:rPr lang="en-US" smtClean="0"/>
              <a:pPr/>
              <a:t>28</a:t>
            </a:fld>
            <a:endParaRPr lang="en-US" smtClean="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60D1E17-D0F4-48E8-A868-F7955AF056A6}" type="slidenum">
              <a:rPr lang="en-US" smtClean="0"/>
              <a:pPr/>
              <a:t>29</a:t>
            </a:fld>
            <a:endParaRPr lang="en-US" smtClean="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FF87EC4-986C-408C-8037-20236E350C00}" type="slidenum">
              <a:rPr lang="en-US" smtClean="0"/>
              <a:pPr/>
              <a:t>30</a:t>
            </a:fld>
            <a:endParaRPr lang="en-US" smtClean="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BFB766D-F225-462C-93C2-64D5C2BE5C90}" type="slidenum">
              <a:rPr lang="en-US" smtClean="0"/>
              <a:pPr/>
              <a:t>6</a:t>
            </a:fld>
            <a:endParaRPr lang="en-US" smtClean="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dirty="0" err="1" smtClean="0"/>
              <a:t>Universet</a:t>
            </a:r>
            <a:r>
              <a:rPr lang="en-GB" dirty="0" smtClean="0"/>
              <a:t> </a:t>
            </a:r>
            <a:r>
              <a:rPr lang="en-GB" dirty="0" err="1" smtClean="0"/>
              <a:t>er</a:t>
            </a:r>
            <a:r>
              <a:rPr lang="en-GB" dirty="0" smtClean="0"/>
              <a:t> et system med </a:t>
            </a:r>
            <a:r>
              <a:rPr lang="en-GB" dirty="0" err="1" smtClean="0"/>
              <a:t>visse</a:t>
            </a:r>
            <a:r>
              <a:rPr lang="en-GB" dirty="0" smtClean="0"/>
              <a:t> </a:t>
            </a:r>
            <a:r>
              <a:rPr lang="en-GB" dirty="0" err="1" smtClean="0"/>
              <a:t>egenskaper</a:t>
            </a:r>
            <a:r>
              <a:rPr lang="en-GB" dirty="0" smtClean="0"/>
              <a:t>. Vi </a:t>
            </a:r>
            <a:r>
              <a:rPr lang="en-GB" dirty="0" err="1" smtClean="0"/>
              <a:t>skal</a:t>
            </a:r>
            <a:r>
              <a:rPr lang="en-GB" dirty="0" smtClean="0"/>
              <a:t> </a:t>
            </a:r>
            <a:r>
              <a:rPr lang="en-GB" dirty="0" err="1" smtClean="0"/>
              <a:t>videre</a:t>
            </a:r>
            <a:r>
              <a:rPr lang="en-GB" dirty="0" smtClean="0"/>
              <a:t> se </a:t>
            </a:r>
            <a:r>
              <a:rPr lang="en-GB" dirty="0" err="1" smtClean="0"/>
              <a:t>på</a:t>
            </a:r>
            <a:r>
              <a:rPr lang="en-GB" dirty="0" smtClean="0"/>
              <a:t> </a:t>
            </a:r>
            <a:r>
              <a:rPr lang="en-GB" dirty="0" err="1" smtClean="0"/>
              <a:t>forskjellige</a:t>
            </a:r>
            <a:r>
              <a:rPr lang="en-GB" dirty="0" smtClean="0"/>
              <a:t> </a:t>
            </a:r>
            <a:r>
              <a:rPr lang="en-GB" dirty="0" err="1" smtClean="0"/>
              <a:t>systemer</a:t>
            </a:r>
            <a:r>
              <a:rPr lang="en-GB" dirty="0" smtClean="0"/>
              <a:t>.</a:t>
            </a:r>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AD59D56-C1D5-4B07-A618-3DDEA659411C}" type="slidenum">
              <a:rPr lang="en-US" smtClean="0"/>
              <a:pPr/>
              <a:t>31</a:t>
            </a:fld>
            <a:endParaRPr lang="en-US" smtClean="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13E244A-323B-452A-9626-69E50E091BC2}" type="slidenum">
              <a:rPr lang="en-US" smtClean="0"/>
              <a:pPr/>
              <a:t>32</a:t>
            </a:fld>
            <a:endParaRPr lang="en-US" smtClean="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838A421-00F2-4EC8-A263-EA3993262623}" type="slidenum">
              <a:rPr lang="en-US" smtClean="0"/>
              <a:pPr/>
              <a:t>33</a:t>
            </a:fld>
            <a:endParaRPr lang="en-US" smtClean="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148973D-F293-487D-9856-9021755BBCD4}" type="slidenum">
              <a:rPr lang="en-US" smtClean="0"/>
              <a:pPr/>
              <a:t>36</a:t>
            </a:fld>
            <a:endParaRPr lang="en-US" smtClean="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FF5158D-1867-45EB-B67B-27EA96DCBA3D}" type="slidenum">
              <a:rPr lang="en-US" smtClean="0"/>
              <a:pPr/>
              <a:t>37</a:t>
            </a:fld>
            <a:endParaRPr lang="en-US" smtClean="0"/>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933629F-AF10-4C6F-95FD-995F75DDD529}" type="slidenum">
              <a:rPr lang="en-US" smtClean="0"/>
              <a:pPr/>
              <a:t>38</a:t>
            </a:fld>
            <a:endParaRPr lang="en-US" smtClean="0"/>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DC701A0-CFCB-4518-9B43-D54CDFC8BAFB}" type="slidenum">
              <a:rPr lang="en-US" smtClean="0"/>
              <a:pPr/>
              <a:t>39</a:t>
            </a:fld>
            <a:endParaRPr lang="en-US" smtClean="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CCB5D1D-6586-40C3-8FDD-9D6A27538D55}" type="slidenum">
              <a:rPr lang="en-US" smtClean="0"/>
              <a:pPr/>
              <a:t>41</a:t>
            </a:fld>
            <a:endParaRPr lang="en-US" smtClean="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14357735-50EB-4DA0-B636-FD5FC8B98B3C}" type="slidenum">
              <a:rPr lang="en-US" smtClean="0"/>
              <a:pPr/>
              <a:t>42</a:t>
            </a:fld>
            <a:endParaRPr lang="en-US" smtClean="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8E1416C-D74F-4679-8A2B-4455CDEF9947}" type="slidenum">
              <a:rPr lang="en-US" smtClean="0"/>
              <a:pPr/>
              <a:t>43</a:t>
            </a:fld>
            <a:endParaRPr lang="en-US" smtClean="0"/>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E08C1B4-CAAB-4E12-AF34-C69434D881C9}" type="slidenum">
              <a:rPr lang="en-US" smtClean="0"/>
              <a:pPr/>
              <a:t>7</a:t>
            </a:fld>
            <a:endParaRPr lang="en-US" smtClean="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F74D4E3-0432-4643-9B40-86F62A75549C}" type="slidenum">
              <a:rPr lang="en-US" smtClean="0"/>
              <a:pPr/>
              <a:t>44</a:t>
            </a:fld>
            <a:endParaRPr lang="en-US" smtClean="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9FF8A1F-7E94-49EB-B3E9-3949B44999F7}" type="slidenum">
              <a:rPr lang="en-US" smtClean="0"/>
              <a:pPr/>
              <a:t>45</a:t>
            </a:fld>
            <a:endParaRPr lang="en-US" smtClean="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3F94B1B-AA58-4496-B8B0-D6254E6E30DF}" type="slidenum">
              <a:rPr lang="en-US" smtClean="0"/>
              <a:pPr/>
              <a:t>46</a:t>
            </a:fld>
            <a:endParaRPr lang="en-US" smtClean="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1A3A449-FD02-4B80-9368-DEEA4A75E490}" type="slidenum">
              <a:rPr lang="en-US" smtClean="0"/>
              <a:pPr/>
              <a:t>47</a:t>
            </a:fld>
            <a:endParaRPr lang="en-US" smtClean="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905A9CA-520A-4FD9-AB45-B20F8544A8C5}" type="slidenum">
              <a:rPr lang="en-US" smtClean="0"/>
              <a:pPr/>
              <a:t>49</a:t>
            </a:fld>
            <a:endParaRPr lang="en-US" smtClean="0"/>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ECEBC56-7828-424B-B6E0-BE5E92004C95}" type="slidenum">
              <a:rPr lang="en-US" smtClean="0"/>
              <a:pPr/>
              <a:t>50</a:t>
            </a:fld>
            <a:endParaRPr lang="en-US" smtClean="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0335A90-7A26-42D6-B532-76045FF6E6E6}" type="slidenum">
              <a:rPr lang="en-US" smtClean="0"/>
              <a:pPr/>
              <a:t>51</a:t>
            </a:fld>
            <a:endParaRPr lang="en-US" smtClean="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F816F75-F5EF-4C76-9090-40C3CB3283C5}" type="slidenum">
              <a:rPr lang="en-US" smtClean="0"/>
              <a:pPr/>
              <a:t>54</a:t>
            </a:fld>
            <a:endParaRPr lang="en-US" smtClean="0"/>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CF22977-734A-417A-876E-686C155C467F}" type="slidenum">
              <a:rPr lang="en-US" smtClean="0"/>
              <a:pPr/>
              <a:t>55</a:t>
            </a:fld>
            <a:endParaRPr lang="en-US" smtClean="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Dette</a:t>
            </a:r>
            <a:r>
              <a:rPr lang="en-GB" dirty="0" smtClean="0"/>
              <a:t> </a:t>
            </a:r>
            <a:r>
              <a:rPr lang="en-GB" dirty="0" err="1" smtClean="0"/>
              <a:t>er</a:t>
            </a:r>
            <a:r>
              <a:rPr lang="en-GB" dirty="0" smtClean="0"/>
              <a:t> </a:t>
            </a:r>
            <a:r>
              <a:rPr lang="en-GB" dirty="0" err="1" smtClean="0"/>
              <a:t>figur</a:t>
            </a:r>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1BD5FB09-F333-429F-80FE-941A9218FDEF}" type="slidenum">
              <a:rPr lang="en-US" smtClean="0"/>
              <a:pPr>
                <a:defRPr/>
              </a:pPr>
              <a:t>61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CAC01B42-0F60-46AC-A615-DC4AE3EE3172}" type="slidenum">
              <a:rPr lang="en-US" smtClean="0"/>
              <a:pPr/>
              <a:t>10</a:t>
            </a:fld>
            <a:endParaRPr lang="en-US" smtClean="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EEFF8B0-77DB-4136-B0F8-1A467630ADFB}" type="slidenum">
              <a:rPr lang="en-US" smtClean="0"/>
              <a:pPr/>
              <a:t>12</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B98277D-7F27-4842-A471-5F4679F39ED7}" type="slidenum">
              <a:rPr lang="en-US" smtClean="0"/>
              <a:pPr/>
              <a:t>13</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Kan </a:t>
            </a:r>
            <a:r>
              <a:rPr lang="en-GB" dirty="0" err="1" smtClean="0"/>
              <a:t>leses</a:t>
            </a:r>
            <a:r>
              <a:rPr lang="en-GB" baseline="0" dirty="0" smtClean="0"/>
              <a:t> </a:t>
            </a:r>
            <a:r>
              <a:rPr lang="en-GB" baseline="0" dirty="0" err="1" smtClean="0"/>
              <a:t>selv</a:t>
            </a:r>
            <a:endParaRPr lang="en-GB" dirty="0"/>
          </a:p>
        </p:txBody>
      </p:sp>
      <p:sp>
        <p:nvSpPr>
          <p:cNvPr id="4" name="Slide Number Placeholder 3"/>
          <p:cNvSpPr>
            <a:spLocks noGrp="1"/>
          </p:cNvSpPr>
          <p:nvPr>
            <p:ph type="sldNum" sz="quarter" idx="10"/>
          </p:nvPr>
        </p:nvSpPr>
        <p:spPr/>
        <p:txBody>
          <a:bodyPr/>
          <a:lstStyle/>
          <a:p>
            <a:pPr>
              <a:defRPr/>
            </a:pPr>
            <a:fld id="{1BD5FB09-F333-429F-80FE-941A9218FDEF}"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Les </a:t>
            </a:r>
            <a:r>
              <a:rPr lang="en-GB" dirty="0" err="1" smtClean="0"/>
              <a:t>selv</a:t>
            </a:r>
            <a:r>
              <a:rPr lang="en-GB" dirty="0" smtClean="0"/>
              <a:t> – </a:t>
            </a:r>
            <a:r>
              <a:rPr lang="en-GB" dirty="0" err="1" smtClean="0"/>
              <a:t>kommer</a:t>
            </a:r>
            <a:r>
              <a:rPr lang="en-GB" dirty="0" smtClean="0"/>
              <a:t> </a:t>
            </a:r>
            <a:r>
              <a:rPr lang="en-GB" dirty="0" err="1" smtClean="0"/>
              <a:t>også</a:t>
            </a:r>
            <a:r>
              <a:rPr lang="en-GB" dirty="0" smtClean="0"/>
              <a:t> </a:t>
            </a:r>
            <a:r>
              <a:rPr lang="en-GB" dirty="0" err="1" smtClean="0"/>
              <a:t>i</a:t>
            </a:r>
            <a:r>
              <a:rPr lang="en-GB" dirty="0" smtClean="0"/>
              <a:t> lab 1.</a:t>
            </a:r>
            <a:endParaRPr lang="en-GB" dirty="0"/>
          </a:p>
        </p:txBody>
      </p:sp>
      <p:sp>
        <p:nvSpPr>
          <p:cNvPr id="4" name="Slide Number Placeholder 3"/>
          <p:cNvSpPr>
            <a:spLocks noGrp="1"/>
          </p:cNvSpPr>
          <p:nvPr>
            <p:ph type="sldNum" sz="quarter" idx="10"/>
          </p:nvPr>
        </p:nvSpPr>
        <p:spPr/>
        <p:txBody>
          <a:bodyPr/>
          <a:lstStyle/>
          <a:p>
            <a:pPr>
              <a:defRPr/>
            </a:pPr>
            <a:fld id="{1BD5FB09-F333-429F-80FE-941A9218FDEF}"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5739380-703C-4C23-A640-FC5E30798C27}" type="slidenum">
              <a:rPr lang="en-US" smtClean="0"/>
              <a:pPr/>
              <a:t>20</a:t>
            </a:fld>
            <a:endParaRPr lang="en-US" smtClean="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F681982-87F8-408E-802E-2B120175E4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7E41631-E720-4834-9B44-10EF3A1BF4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D9AEDB1-CD24-4414-A2ED-E95BFB9F0C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371600"/>
            <a:ext cx="7772400" cy="4724400"/>
          </a:xfrm>
        </p:spPr>
        <p:txBody>
          <a:bodyPr/>
          <a:lstStyle/>
          <a:p>
            <a:pPr lvl="0"/>
            <a:endParaRPr lang="en-GB"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83EC01C-E92B-4769-B0DB-4261EEF1947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371600"/>
            <a:ext cx="3810000" cy="4724400"/>
          </a:xfrm>
        </p:spPr>
        <p:txBody>
          <a:bodyPr/>
          <a:lstStyle/>
          <a:p>
            <a:pPr lvl="0"/>
            <a:endParaRPr lang="en-GB"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944B9CC-BC84-4394-A880-092CB8455E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C36F8B7-2C10-406F-BBC7-00F1F7CA856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E2E6661-A599-4723-8EEC-EBD36D4B4B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B601A28-0117-4F85-9926-D275391380F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463C7B2-A248-4CAB-AE66-F881859BFC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D8BD7584-6C7E-4792-ACDB-0AF086C070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D91C27D6-4223-4723-B548-FB0E5AC750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D805192-3D68-4380-907D-904701A18C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82FE0DF-84A5-4BA2-ABB0-9C50C96CAC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843213" y="6580188"/>
            <a:ext cx="38893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nb-NO"/>
              <a:t>MENA 1000 – Materialer, energi og nanoteknologi</a:t>
            </a:r>
            <a:endParaRPr lang="en-US"/>
          </a:p>
        </p:txBody>
      </p:sp>
      <p:sp>
        <p:nvSpPr>
          <p:cNvPr id="1030" name="Rectangle 6"/>
          <p:cNvSpPr>
            <a:spLocks noGrp="1" noChangeArrowheads="1"/>
          </p:cNvSpPr>
          <p:nvPr>
            <p:ph type="sldNum" sz="quarter" idx="4"/>
          </p:nvPr>
        </p:nvSpPr>
        <p:spPr bwMode="auto">
          <a:xfrm>
            <a:off x="8229600" y="6477000"/>
            <a:ext cx="838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E2C790B-0A44-4A6B-9BAB-E4D218B8699E}" type="slidenum">
              <a:rPr lang="en-US"/>
              <a:pPr>
                <a:defRPr/>
              </a:pPr>
              <a:t>‹#›</a:t>
            </a:fld>
            <a:endParaRPr lang="en-US"/>
          </a:p>
        </p:txBody>
      </p:sp>
      <p:pic>
        <p:nvPicPr>
          <p:cNvPr id="33798" name="Picture 7" descr="uiologo"/>
          <p:cNvPicPr>
            <a:picLocks noChangeAspect="1" noChangeArrowheads="1"/>
          </p:cNvPicPr>
          <p:nvPr userDrawn="1"/>
        </p:nvPicPr>
        <p:blipFill>
          <a:blip r:embed="rId15" cstate="print"/>
          <a:srcRect/>
          <a:stretch>
            <a:fillRect/>
          </a:stretch>
        </p:blipFill>
        <p:spPr bwMode="auto">
          <a:xfrm>
            <a:off x="8458200" y="152400"/>
            <a:ext cx="762000" cy="630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1200">
          <a:solidFill>
            <a:schemeClr val="tx1"/>
          </a:solidFill>
          <a:latin typeface="+mn-lt"/>
        </a:defRPr>
      </a:lvl5pPr>
      <a:lvl6pPr marL="2514600" indent="-228600" algn="l" rtl="0" fontAlgn="base">
        <a:spcBef>
          <a:spcPct val="20000"/>
        </a:spcBef>
        <a:spcAft>
          <a:spcPct val="0"/>
        </a:spcAft>
        <a:defRPr sz="1200">
          <a:solidFill>
            <a:schemeClr val="tx1"/>
          </a:solidFill>
          <a:latin typeface="+mn-lt"/>
        </a:defRPr>
      </a:lvl6pPr>
      <a:lvl7pPr marL="2971800" indent="-228600" algn="l" rtl="0" fontAlgn="base">
        <a:spcBef>
          <a:spcPct val="20000"/>
        </a:spcBef>
        <a:spcAft>
          <a:spcPct val="0"/>
        </a:spcAft>
        <a:defRPr sz="1200">
          <a:solidFill>
            <a:schemeClr val="tx1"/>
          </a:solidFill>
          <a:latin typeface="+mn-lt"/>
        </a:defRPr>
      </a:lvl7pPr>
      <a:lvl8pPr marL="3429000" indent="-228600" algn="l" rtl="0" fontAlgn="base">
        <a:spcBef>
          <a:spcPct val="20000"/>
        </a:spcBef>
        <a:spcAft>
          <a:spcPct val="0"/>
        </a:spcAft>
        <a:defRPr sz="1200">
          <a:solidFill>
            <a:schemeClr val="tx1"/>
          </a:solidFill>
          <a:latin typeface="+mn-lt"/>
        </a:defRPr>
      </a:lvl8pPr>
      <a:lvl9pPr marL="3886200" indent="-228600" algn="l" rtl="0" fontAlgn="base">
        <a:spcBef>
          <a:spcPct val="20000"/>
        </a:spcBef>
        <a:spcAft>
          <a:spcPct val="0"/>
        </a:spcAft>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jpeg"/><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file:///C:\Documents%20and%20Settings\trulsn\My%20Documents\MENA1000bok\Figurer\Termodyn-stempel.jpg"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file:///C:\Documents%20and%20Settings\trulsn\My%20Documents\MENA1000bok\Figurer\Termodyn-stempel.jpg"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jpeg"/><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4.wmf"/><Relationship Id="rId4"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31.bin"/></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32.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33.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oleObject" Target="../embeddings/oleObject40.bin"/></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38.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46.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52.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39.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jpeg"/></Relationships>
</file>

<file path=ppt/slides/_rels/slide6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oleObject" Target="../embeddings/oleObject54.bin"/><Relationship Id="rId7" Type="http://schemas.openxmlformats.org/officeDocument/2006/relationships/image" Target="../media/image72.jpeg"/><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oleObject" Target="../embeddings/oleObject60.bin"/><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029" name="Rectangle 2"/>
          <p:cNvSpPr>
            <a:spLocks noGrp="1" noChangeArrowheads="1"/>
          </p:cNvSpPr>
          <p:nvPr>
            <p:ph type="ctrTitle"/>
          </p:nvPr>
        </p:nvSpPr>
        <p:spPr>
          <a:xfrm>
            <a:off x="395288" y="1600200"/>
            <a:ext cx="8353425" cy="1143000"/>
          </a:xfrm>
        </p:spPr>
        <p:txBody>
          <a:bodyPr/>
          <a:lstStyle/>
          <a:p>
            <a:pPr eaLnBrk="1" hangingPunct="1"/>
            <a:r>
              <a:rPr lang="nb-NO" smtClean="0"/>
              <a:t>MENA 1000; Materialer, energi og nanoteknologi - Kap. 3</a:t>
            </a:r>
            <a:br>
              <a:rPr lang="nb-NO" smtClean="0"/>
            </a:br>
            <a:r>
              <a:rPr lang="nb-NO" smtClean="0"/>
              <a:t/>
            </a:r>
            <a:br>
              <a:rPr lang="nb-NO" smtClean="0"/>
            </a:br>
            <a:r>
              <a:rPr lang="nb-NO" sz="3200" smtClean="0"/>
              <a:t>Termodynamikk</a:t>
            </a:r>
            <a:endParaRPr lang="en-US" sz="3200" smtClean="0"/>
          </a:p>
        </p:txBody>
      </p:sp>
      <p:graphicFrame>
        <p:nvGraphicFramePr>
          <p:cNvPr id="1026" name="Object 4"/>
          <p:cNvGraphicFramePr>
            <a:graphicFrameLocks noChangeAspect="1"/>
          </p:cNvGraphicFramePr>
          <p:nvPr/>
        </p:nvGraphicFramePr>
        <p:xfrm>
          <a:off x="228600" y="228600"/>
          <a:ext cx="5048250" cy="771525"/>
        </p:xfrm>
        <a:graphic>
          <a:graphicData uri="http://schemas.openxmlformats.org/presentationml/2006/ole">
            <p:oleObj spid="_x0000_s1026" name="Picture" r:id="rId3" imgW="5048259" imgH="771481" progId="Word.Picture.8">
              <p:embed/>
            </p:oleObj>
          </a:graphicData>
        </a:graphic>
      </p:graphicFrame>
      <p:sp>
        <p:nvSpPr>
          <p:cNvPr id="1030" name="Text Box 5"/>
          <p:cNvSpPr txBox="1">
            <a:spLocks noChangeArrowheads="1"/>
          </p:cNvSpPr>
          <p:nvPr/>
        </p:nvSpPr>
        <p:spPr bwMode="auto">
          <a:xfrm>
            <a:off x="152400" y="4419600"/>
            <a:ext cx="2590800" cy="2662238"/>
          </a:xfrm>
          <a:prstGeom prst="rect">
            <a:avLst/>
          </a:prstGeom>
          <a:noFill/>
          <a:ln w="12700">
            <a:noFill/>
            <a:miter lim="800000"/>
            <a:headEnd type="none" w="sm" len="sm"/>
            <a:tailEnd type="none" w="sm" len="sm"/>
          </a:ln>
        </p:spPr>
        <p:txBody>
          <a:bodyPr>
            <a:spAutoFit/>
          </a:bodyPr>
          <a:lstStyle/>
          <a:p>
            <a:pPr eaLnBrk="0" hangingPunct="0"/>
            <a:r>
              <a:rPr kumimoji="1" lang="en-GB" sz="1400">
                <a:latin typeface="Arial" charset="0"/>
              </a:rPr>
              <a:t>Truls Norby</a:t>
            </a:r>
          </a:p>
          <a:p>
            <a:pPr eaLnBrk="0" hangingPunct="0"/>
            <a:r>
              <a:rPr kumimoji="1" lang="en-GB" sz="1400">
                <a:latin typeface="Arial" charset="0"/>
              </a:rPr>
              <a:t>Kjemisk institutt/</a:t>
            </a:r>
          </a:p>
          <a:p>
            <a:pPr eaLnBrk="0" hangingPunct="0"/>
            <a:r>
              <a:rPr kumimoji="1" lang="en-GB" sz="1400">
                <a:latin typeface="Arial" charset="0"/>
              </a:rPr>
              <a:t>Senter for Materialvitenskap og nanoteknologi (SMN)</a:t>
            </a:r>
          </a:p>
          <a:p>
            <a:pPr eaLnBrk="0" hangingPunct="0"/>
            <a:r>
              <a:rPr kumimoji="1" lang="en-GB" sz="1400">
                <a:latin typeface="Arial" charset="0"/>
              </a:rPr>
              <a:t>Universitetet i Oslo</a:t>
            </a:r>
          </a:p>
          <a:p>
            <a:pPr eaLnBrk="0" hangingPunct="0"/>
            <a:r>
              <a:rPr kumimoji="1" lang="en-GB" sz="1400">
                <a:latin typeface="Arial" charset="0"/>
              </a:rPr>
              <a:t>Forskningsparken</a:t>
            </a:r>
          </a:p>
          <a:p>
            <a:pPr eaLnBrk="0" hangingPunct="0"/>
            <a:r>
              <a:rPr kumimoji="1" lang="en-GB" sz="1400">
                <a:latin typeface="Arial" charset="0"/>
              </a:rPr>
              <a:t>Gaustadalleen 21</a:t>
            </a:r>
          </a:p>
          <a:p>
            <a:pPr eaLnBrk="0" hangingPunct="0"/>
            <a:r>
              <a:rPr kumimoji="1" lang="en-GB" sz="1400">
                <a:latin typeface="Arial" charset="0"/>
              </a:rPr>
              <a:t>N-0349 Oslo</a:t>
            </a:r>
          </a:p>
          <a:p>
            <a:pPr eaLnBrk="0" hangingPunct="0"/>
            <a:endParaRPr kumimoji="1" lang="en-GB" sz="1400">
              <a:latin typeface="Arial" charset="0"/>
            </a:endParaRPr>
          </a:p>
          <a:p>
            <a:pPr eaLnBrk="0" hangingPunct="0"/>
            <a:r>
              <a:rPr kumimoji="1" lang="en-GB" sz="1400">
                <a:latin typeface="Arial" charset="0"/>
              </a:rPr>
              <a:t>truls.norby@kjemi.uio.no</a:t>
            </a:r>
          </a:p>
          <a:p>
            <a:pPr eaLnBrk="0" hangingPunct="0">
              <a:spcBef>
                <a:spcPct val="50000"/>
              </a:spcBef>
              <a:buFontTx/>
              <a:buChar char="•"/>
            </a:pPr>
            <a:endParaRPr lang="en-GB" sz="1800">
              <a:latin typeface="Arial" charset="0"/>
            </a:endParaRPr>
          </a:p>
        </p:txBody>
      </p:sp>
      <p:sp>
        <p:nvSpPr>
          <p:cNvPr id="1031" name="Text Box 6"/>
          <p:cNvSpPr txBox="1">
            <a:spLocks noChangeArrowheads="1"/>
          </p:cNvSpPr>
          <p:nvPr/>
        </p:nvSpPr>
        <p:spPr bwMode="auto">
          <a:xfrm>
            <a:off x="5715000" y="3573463"/>
            <a:ext cx="3429000" cy="2923877"/>
          </a:xfrm>
          <a:prstGeom prst="rect">
            <a:avLst/>
          </a:prstGeom>
          <a:noFill/>
          <a:ln w="9525">
            <a:noFill/>
            <a:miter lim="800000"/>
            <a:headEnd/>
            <a:tailEnd/>
          </a:ln>
        </p:spPr>
        <p:txBody>
          <a:bodyPr>
            <a:spAutoFit/>
          </a:bodyPr>
          <a:lstStyle/>
          <a:p>
            <a:pPr marL="457200" indent="-457200">
              <a:spcBef>
                <a:spcPct val="50000"/>
              </a:spcBef>
            </a:pPr>
            <a:r>
              <a:rPr lang="nb-NO" sz="1600" dirty="0">
                <a:solidFill>
                  <a:srgbClr val="CC3399"/>
                </a:solidFill>
                <a:latin typeface="Arial" charset="0"/>
              </a:rPr>
              <a:t>	- Energi, varme, arbeid</a:t>
            </a:r>
          </a:p>
          <a:p>
            <a:pPr marL="457200" indent="-457200">
              <a:spcBef>
                <a:spcPct val="50000"/>
              </a:spcBef>
            </a:pPr>
            <a:r>
              <a:rPr lang="nb-NO" sz="1600" dirty="0">
                <a:solidFill>
                  <a:srgbClr val="CC3399"/>
                </a:solidFill>
                <a:latin typeface="Arial" charset="0"/>
              </a:rPr>
              <a:t>	- Systemer</a:t>
            </a:r>
          </a:p>
          <a:p>
            <a:pPr marL="457200" indent="-457200">
              <a:spcBef>
                <a:spcPct val="50000"/>
              </a:spcBef>
            </a:pPr>
            <a:r>
              <a:rPr lang="nb-NO" sz="1600" dirty="0">
                <a:solidFill>
                  <a:srgbClr val="CC3399"/>
                </a:solidFill>
                <a:latin typeface="Arial" charset="0"/>
              </a:rPr>
              <a:t>	- Entalpi</a:t>
            </a:r>
          </a:p>
          <a:p>
            <a:pPr marL="457200" indent="-457200">
              <a:spcBef>
                <a:spcPct val="50000"/>
              </a:spcBef>
            </a:pPr>
            <a:r>
              <a:rPr lang="nb-NO" sz="1600" dirty="0">
                <a:solidFill>
                  <a:srgbClr val="CC3399"/>
                </a:solidFill>
                <a:latin typeface="Arial" charset="0"/>
              </a:rPr>
              <a:t>	- Entropi</a:t>
            </a:r>
          </a:p>
          <a:p>
            <a:pPr marL="457200" indent="-457200">
              <a:spcBef>
                <a:spcPct val="50000"/>
              </a:spcBef>
            </a:pPr>
            <a:r>
              <a:rPr lang="nb-NO" sz="1600" dirty="0">
                <a:solidFill>
                  <a:srgbClr val="CC3399"/>
                </a:solidFill>
                <a:latin typeface="Arial" charset="0"/>
              </a:rPr>
              <a:t>	- Gibbs energi</a:t>
            </a:r>
          </a:p>
          <a:p>
            <a:pPr marL="457200" indent="-457200">
              <a:spcBef>
                <a:spcPct val="50000"/>
              </a:spcBef>
            </a:pPr>
            <a:r>
              <a:rPr lang="nb-NO" sz="1600" dirty="0">
                <a:solidFill>
                  <a:srgbClr val="CC3399"/>
                </a:solidFill>
                <a:latin typeface="Arial" charset="0"/>
              </a:rPr>
              <a:t>	- Kjemisk likevekt</a:t>
            </a:r>
          </a:p>
          <a:p>
            <a:pPr marL="457200" indent="-457200">
              <a:spcBef>
                <a:spcPct val="50000"/>
              </a:spcBef>
            </a:pPr>
            <a:r>
              <a:rPr lang="nb-NO" sz="1600" dirty="0">
                <a:solidFill>
                  <a:srgbClr val="CC3399"/>
                </a:solidFill>
                <a:latin typeface="Arial" charset="0"/>
              </a:rPr>
              <a:t>	</a:t>
            </a:r>
            <a:r>
              <a:rPr lang="nb-NO" sz="1600" dirty="0" smtClean="0">
                <a:solidFill>
                  <a:srgbClr val="CC3399"/>
                </a:solidFill>
                <a:latin typeface="Arial" charset="0"/>
              </a:rPr>
              <a:t>- Temperaturgradienter,</a:t>
            </a:r>
          </a:p>
          <a:p>
            <a:pPr marL="457200" indent="-457200">
              <a:spcBef>
                <a:spcPct val="50000"/>
              </a:spcBef>
            </a:pPr>
            <a:r>
              <a:rPr lang="nb-NO" sz="1600" dirty="0" smtClean="0">
                <a:solidFill>
                  <a:srgbClr val="CC3399"/>
                </a:solidFill>
                <a:latin typeface="Arial" charset="0"/>
              </a:rPr>
              <a:t>	 </a:t>
            </a:r>
            <a:r>
              <a:rPr lang="nb-NO" sz="1600" dirty="0" smtClean="0">
                <a:solidFill>
                  <a:srgbClr val="CC3399"/>
                </a:solidFill>
                <a:latin typeface="Arial" charset="0"/>
              </a:rPr>
              <a:t> T</a:t>
            </a:r>
            <a:r>
              <a:rPr lang="nb-NO" sz="1600" dirty="0" smtClean="0">
                <a:solidFill>
                  <a:srgbClr val="CC3399"/>
                </a:solidFill>
                <a:latin typeface="Arial" charset="0"/>
              </a:rPr>
              <a:t>ermoelektrisitet</a:t>
            </a:r>
            <a:endParaRPr lang="nb-NO" sz="1600" dirty="0">
              <a:solidFill>
                <a:srgbClr val="CC3399"/>
              </a:solidFill>
              <a:latin typeface="Arial" charset="0"/>
            </a:endParaRPr>
          </a:p>
        </p:txBody>
      </p:sp>
      <p:sp>
        <p:nvSpPr>
          <p:cNvPr id="1032" name="Rectangle 10"/>
          <p:cNvSpPr>
            <a:spLocks noChangeArrowheads="1"/>
          </p:cNvSpPr>
          <p:nvPr/>
        </p:nvSpPr>
        <p:spPr bwMode="auto">
          <a:xfrm>
            <a:off x="3773488" y="2886075"/>
            <a:ext cx="9144000" cy="0"/>
          </a:xfrm>
          <a:prstGeom prst="rect">
            <a:avLst/>
          </a:prstGeom>
          <a:noFill/>
          <a:ln w="9525">
            <a:noFill/>
            <a:miter lim="800000"/>
            <a:headEnd/>
            <a:tailEnd/>
          </a:ln>
        </p:spPr>
        <p:txBody>
          <a:bodyPr>
            <a:spAutoFit/>
          </a:bodyPr>
          <a:lstStyle/>
          <a:p>
            <a:endParaRPr lang="en-GB"/>
          </a:p>
        </p:txBody>
      </p:sp>
      <p:graphicFrame>
        <p:nvGraphicFramePr>
          <p:cNvPr id="1027" name="Object 15"/>
          <p:cNvGraphicFramePr>
            <a:graphicFrameLocks noChangeAspect="1"/>
          </p:cNvGraphicFramePr>
          <p:nvPr/>
        </p:nvGraphicFramePr>
        <p:xfrm>
          <a:off x="2667000" y="4348163"/>
          <a:ext cx="3278188" cy="1900237"/>
        </p:xfrm>
        <a:graphic>
          <a:graphicData uri="http://schemas.openxmlformats.org/presentationml/2006/ole">
            <p:oleObj spid="_x0000_s1027" name="Clip" r:id="rId4" imgW="2287080" imgH="1325880" progId="">
              <p:embed/>
            </p:oleObj>
          </a:graphicData>
        </a:graphic>
      </p:graphicFrame>
      <p:pic>
        <p:nvPicPr>
          <p:cNvPr id="1033" name="Picture 2057" descr="http://image.absoluteastronomy.com/images/encyclopediaimages/t/tr/translational_motion.gif"/>
          <p:cNvPicPr>
            <a:picLocks noChangeAspect="1" noChangeArrowheads="1" noCrop="1"/>
          </p:cNvPicPr>
          <p:nvPr/>
        </p:nvPicPr>
        <p:blipFill>
          <a:blip r:embed="rId5" cstate="print"/>
          <a:srcRect/>
          <a:stretch>
            <a:fillRect/>
          </a:stretch>
        </p:blipFill>
        <p:spPr bwMode="auto">
          <a:xfrm>
            <a:off x="8101013" y="4724400"/>
            <a:ext cx="935037" cy="82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1987" name="Rectangle 1026"/>
          <p:cNvSpPr>
            <a:spLocks noGrp="1" noChangeArrowheads="1"/>
          </p:cNvSpPr>
          <p:nvPr>
            <p:ph type="title"/>
          </p:nvPr>
        </p:nvSpPr>
        <p:spPr>
          <a:xfrm>
            <a:off x="381000" y="-76200"/>
            <a:ext cx="7543800" cy="1104900"/>
          </a:xfrm>
        </p:spPr>
        <p:txBody>
          <a:bodyPr/>
          <a:lstStyle/>
          <a:p>
            <a:pPr eaLnBrk="1" hangingPunct="1"/>
            <a:r>
              <a:rPr lang="en-GB" smtClean="0"/>
              <a:t>Varme og arbeid</a:t>
            </a:r>
          </a:p>
        </p:txBody>
      </p:sp>
      <p:sp>
        <p:nvSpPr>
          <p:cNvPr id="41988" name="Rectangle 1027"/>
          <p:cNvSpPr>
            <a:spLocks noGrp="1" noChangeArrowheads="1"/>
          </p:cNvSpPr>
          <p:nvPr>
            <p:ph type="body" idx="1"/>
          </p:nvPr>
        </p:nvSpPr>
        <p:spPr>
          <a:xfrm>
            <a:off x="457200" y="1676400"/>
            <a:ext cx="8153400" cy="4419600"/>
          </a:xfrm>
        </p:spPr>
        <p:txBody>
          <a:bodyPr/>
          <a:lstStyle/>
          <a:p>
            <a:pPr eaLnBrk="1" hangingPunct="1"/>
            <a:r>
              <a:rPr lang="en-GB" sz="1800" dirty="0" err="1" smtClean="0"/>
              <a:t>Energiformer</a:t>
            </a:r>
            <a:r>
              <a:rPr lang="en-GB" sz="1800" dirty="0" smtClean="0"/>
              <a:t> </a:t>
            </a:r>
            <a:r>
              <a:rPr lang="en-GB" sz="1800" dirty="0" err="1" smtClean="0"/>
              <a:t>som</a:t>
            </a:r>
            <a:r>
              <a:rPr lang="en-GB" sz="1800" dirty="0" smtClean="0"/>
              <a:t> </a:t>
            </a:r>
            <a:r>
              <a:rPr lang="en-GB" sz="1800" dirty="0" err="1" smtClean="0"/>
              <a:t>kan</a:t>
            </a:r>
            <a:r>
              <a:rPr lang="en-GB" sz="1800" dirty="0" smtClean="0"/>
              <a:t> </a:t>
            </a:r>
            <a:r>
              <a:rPr lang="en-GB" sz="1800" dirty="0" err="1" smtClean="0"/>
              <a:t>utveksles</a:t>
            </a:r>
            <a:r>
              <a:rPr lang="en-GB" sz="1800" dirty="0" smtClean="0"/>
              <a:t>: </a:t>
            </a:r>
            <a:r>
              <a:rPr lang="en-GB" sz="1800" dirty="0" err="1" smtClean="0"/>
              <a:t>varme</a:t>
            </a:r>
            <a:r>
              <a:rPr lang="en-GB" sz="1800" dirty="0" smtClean="0"/>
              <a:t> (</a:t>
            </a:r>
            <a:r>
              <a:rPr lang="en-GB" sz="1800" i="1" dirty="0" smtClean="0"/>
              <a:t>q</a:t>
            </a:r>
            <a:r>
              <a:rPr lang="en-GB" sz="1800" dirty="0" smtClean="0"/>
              <a:t>) </a:t>
            </a:r>
            <a:r>
              <a:rPr lang="en-GB" sz="1800" dirty="0" err="1" smtClean="0"/>
              <a:t>og</a:t>
            </a:r>
            <a:r>
              <a:rPr lang="en-GB" sz="1800" dirty="0" smtClean="0"/>
              <a:t> </a:t>
            </a:r>
            <a:r>
              <a:rPr lang="en-GB" sz="1800" dirty="0" err="1" smtClean="0"/>
              <a:t>arbeid</a:t>
            </a:r>
            <a:r>
              <a:rPr lang="en-GB" sz="1800" dirty="0" smtClean="0"/>
              <a:t> (</a:t>
            </a:r>
            <a:r>
              <a:rPr lang="en-GB" sz="1800" i="1" dirty="0" smtClean="0"/>
              <a:t>w</a:t>
            </a:r>
            <a:r>
              <a:rPr lang="en-GB" sz="1800" dirty="0" smtClean="0"/>
              <a:t>).</a:t>
            </a:r>
          </a:p>
          <a:p>
            <a:pPr eaLnBrk="1" hangingPunct="1"/>
            <a:endParaRPr lang="nb-NO" sz="1800" dirty="0" smtClean="0"/>
          </a:p>
          <a:p>
            <a:pPr lvl="1" eaLnBrk="1" hangingPunct="1">
              <a:buFontTx/>
              <a:buNone/>
            </a:pPr>
            <a:r>
              <a:rPr lang="en-GB" sz="1600" dirty="0" err="1" smtClean="0"/>
              <a:t>Varme</a:t>
            </a:r>
            <a:r>
              <a:rPr lang="en-GB" sz="1600" dirty="0" smtClean="0"/>
              <a:t> </a:t>
            </a:r>
            <a:r>
              <a:rPr lang="en-GB" sz="1600" i="1" dirty="0" smtClean="0"/>
              <a:t>q</a:t>
            </a:r>
            <a:r>
              <a:rPr lang="en-GB" sz="1600" dirty="0" smtClean="0"/>
              <a:t> </a:t>
            </a:r>
            <a:r>
              <a:rPr lang="en-GB" sz="1600" dirty="0" err="1" smtClean="0"/>
              <a:t>er</a:t>
            </a:r>
            <a:r>
              <a:rPr lang="en-GB" sz="1600" dirty="0" smtClean="0"/>
              <a:t> </a:t>
            </a:r>
            <a:r>
              <a:rPr lang="en-GB" sz="1600" dirty="0" err="1" smtClean="0"/>
              <a:t>definert</a:t>
            </a:r>
            <a:r>
              <a:rPr lang="en-GB" sz="1600" dirty="0" smtClean="0"/>
              <a:t> </a:t>
            </a:r>
            <a:r>
              <a:rPr lang="en-GB" sz="1600" i="1" dirty="0" err="1" smtClean="0"/>
              <a:t>positiv</a:t>
            </a:r>
            <a:r>
              <a:rPr lang="en-GB" sz="1600" i="1" dirty="0" smtClean="0"/>
              <a:t> </a:t>
            </a:r>
            <a:r>
              <a:rPr lang="en-GB" sz="1600" dirty="0" err="1" smtClean="0"/>
              <a:t>når</a:t>
            </a:r>
            <a:r>
              <a:rPr lang="en-GB" sz="1600" dirty="0" smtClean="0"/>
              <a:t> </a:t>
            </a:r>
            <a:r>
              <a:rPr lang="en-GB" sz="1600" dirty="0" err="1" smtClean="0"/>
              <a:t>varme</a:t>
            </a:r>
            <a:r>
              <a:rPr lang="en-GB" sz="1600" dirty="0" smtClean="0"/>
              <a:t> </a:t>
            </a:r>
            <a:r>
              <a:rPr lang="en-GB" sz="1600" dirty="0" err="1" smtClean="0"/>
              <a:t>leveres</a:t>
            </a:r>
            <a:r>
              <a:rPr lang="en-GB" sz="1600" dirty="0" smtClean="0"/>
              <a:t> </a:t>
            </a:r>
            <a:r>
              <a:rPr lang="en-GB" sz="1600" i="1" dirty="0" err="1" smtClean="0"/>
              <a:t>til</a:t>
            </a:r>
            <a:r>
              <a:rPr lang="en-GB" sz="1600" i="1" dirty="0" smtClean="0"/>
              <a:t> </a:t>
            </a:r>
            <a:r>
              <a:rPr lang="en-GB" sz="1600" dirty="0" err="1" smtClean="0"/>
              <a:t>systemet</a:t>
            </a:r>
            <a:r>
              <a:rPr lang="en-GB" sz="1600" dirty="0" smtClean="0"/>
              <a:t>.</a:t>
            </a:r>
          </a:p>
          <a:p>
            <a:pPr lvl="1" eaLnBrk="1" hangingPunct="1">
              <a:buFontTx/>
              <a:buNone/>
            </a:pPr>
            <a:r>
              <a:rPr lang="en-GB" sz="1600" dirty="0" err="1" smtClean="0"/>
              <a:t>Arbeid</a:t>
            </a:r>
            <a:r>
              <a:rPr lang="en-GB" sz="1600" dirty="0" smtClean="0"/>
              <a:t> </a:t>
            </a:r>
            <a:r>
              <a:rPr lang="en-GB" sz="1600" i="1" dirty="0" smtClean="0"/>
              <a:t>w</a:t>
            </a:r>
            <a:r>
              <a:rPr lang="en-GB" sz="1600" dirty="0" smtClean="0"/>
              <a:t> </a:t>
            </a:r>
            <a:r>
              <a:rPr lang="en-GB" sz="1600" dirty="0" err="1" smtClean="0"/>
              <a:t>er</a:t>
            </a:r>
            <a:r>
              <a:rPr lang="en-GB" sz="1600" dirty="0" smtClean="0"/>
              <a:t> </a:t>
            </a:r>
            <a:r>
              <a:rPr lang="en-GB" sz="1600" dirty="0" err="1" smtClean="0"/>
              <a:t>definert</a:t>
            </a:r>
            <a:r>
              <a:rPr lang="en-GB" sz="1600" dirty="0" smtClean="0"/>
              <a:t> </a:t>
            </a:r>
            <a:r>
              <a:rPr lang="en-GB" sz="1600" i="1" dirty="0" err="1" smtClean="0"/>
              <a:t>positiv</a:t>
            </a:r>
            <a:r>
              <a:rPr lang="en-GB" sz="1600" i="1" dirty="0" smtClean="0"/>
              <a:t> </a:t>
            </a:r>
            <a:r>
              <a:rPr lang="en-GB" sz="1600" dirty="0" err="1" smtClean="0"/>
              <a:t>når</a:t>
            </a:r>
            <a:r>
              <a:rPr lang="en-GB" sz="1600" dirty="0" smtClean="0"/>
              <a:t> </a:t>
            </a:r>
            <a:r>
              <a:rPr lang="en-GB" sz="1600" dirty="0" err="1" smtClean="0"/>
              <a:t>arbeid</a:t>
            </a:r>
            <a:r>
              <a:rPr lang="en-GB" sz="1600" dirty="0" smtClean="0"/>
              <a:t> </a:t>
            </a:r>
            <a:r>
              <a:rPr lang="en-GB" sz="1600" dirty="0" err="1" smtClean="0"/>
              <a:t>leveres</a:t>
            </a:r>
            <a:r>
              <a:rPr lang="en-GB" sz="1600" dirty="0" smtClean="0"/>
              <a:t> </a:t>
            </a:r>
            <a:r>
              <a:rPr lang="en-GB" sz="1600" i="1" dirty="0" err="1" smtClean="0"/>
              <a:t>til</a:t>
            </a:r>
            <a:r>
              <a:rPr lang="en-GB" sz="1600" dirty="0" smtClean="0"/>
              <a:t> </a:t>
            </a:r>
            <a:r>
              <a:rPr lang="en-GB" sz="1600" dirty="0" err="1" smtClean="0"/>
              <a:t>systemet</a:t>
            </a:r>
            <a:r>
              <a:rPr lang="en-GB" sz="1600" dirty="0" smtClean="0"/>
              <a:t> (</a:t>
            </a:r>
            <a:r>
              <a:rPr lang="en-GB" sz="1600" dirty="0" err="1" smtClean="0"/>
              <a:t>gjøres</a:t>
            </a:r>
            <a:r>
              <a:rPr lang="en-GB" sz="1600" dirty="0" smtClean="0"/>
              <a:t> </a:t>
            </a:r>
            <a:r>
              <a:rPr lang="en-GB" sz="1600" i="1" dirty="0" err="1" smtClean="0"/>
              <a:t>på</a:t>
            </a:r>
            <a:r>
              <a:rPr lang="en-GB" sz="1600" dirty="0" smtClean="0"/>
              <a:t> </a:t>
            </a:r>
            <a:r>
              <a:rPr lang="en-GB" sz="1600" dirty="0" err="1" smtClean="0"/>
              <a:t>systemet</a:t>
            </a:r>
            <a:r>
              <a:rPr lang="en-GB" sz="1600" dirty="0" smtClean="0"/>
              <a:t>).</a:t>
            </a:r>
            <a:endParaRPr lang="nb-NO" sz="1600" dirty="0" smtClean="0"/>
          </a:p>
          <a:p>
            <a:pPr eaLnBrk="1" hangingPunct="1"/>
            <a:endParaRPr lang="nb-NO" sz="1800" dirty="0" smtClean="0"/>
          </a:p>
          <a:p>
            <a:pPr eaLnBrk="1" hangingPunct="1"/>
            <a:endParaRPr lang="en-GB" sz="1800" dirty="0" smtClean="0"/>
          </a:p>
          <a:p>
            <a:pPr eaLnBrk="1" hangingPunct="1"/>
            <a:r>
              <a:rPr lang="en-GB" sz="1800" dirty="0" smtClean="0"/>
              <a:t>I </a:t>
            </a:r>
            <a:r>
              <a:rPr lang="en-GB" sz="1800" dirty="0" err="1" smtClean="0"/>
              <a:t>kjemi</a:t>
            </a:r>
            <a:r>
              <a:rPr lang="en-GB" sz="1800" dirty="0" smtClean="0"/>
              <a:t>: </a:t>
            </a:r>
            <a:r>
              <a:rPr lang="en-GB" sz="1800" dirty="0" err="1" smtClean="0"/>
              <a:t>volumarbeid</a:t>
            </a:r>
            <a:endParaRPr lang="nb-NO" sz="1800" dirty="0" smtClean="0"/>
          </a:p>
          <a:p>
            <a:pPr eaLnBrk="1" hangingPunct="1"/>
            <a:endParaRPr lang="nb-NO" sz="1800" dirty="0" smtClean="0"/>
          </a:p>
          <a:p>
            <a:pPr lvl="1" eaLnBrk="1" hangingPunct="1">
              <a:buFontTx/>
              <a:buNone/>
            </a:pPr>
            <a:r>
              <a:rPr lang="en-GB" dirty="0" smtClean="0">
                <a:solidFill>
                  <a:srgbClr val="CC0000"/>
                </a:solidFill>
                <a:sym typeface="Symbol" pitchFamily="18" charset="2"/>
              </a:rPr>
              <a:t></a:t>
            </a:r>
            <a:r>
              <a:rPr lang="en-GB" i="1" dirty="0" smtClean="0">
                <a:solidFill>
                  <a:srgbClr val="CC0000"/>
                </a:solidFill>
              </a:rPr>
              <a:t>U</a:t>
            </a:r>
            <a:r>
              <a:rPr lang="en-GB" dirty="0" smtClean="0">
                <a:solidFill>
                  <a:srgbClr val="CC0000"/>
                </a:solidFill>
              </a:rPr>
              <a:t> = </a:t>
            </a:r>
            <a:r>
              <a:rPr lang="en-GB" i="1" dirty="0" smtClean="0">
                <a:solidFill>
                  <a:srgbClr val="CC0000"/>
                </a:solidFill>
              </a:rPr>
              <a:t>q</a:t>
            </a:r>
            <a:r>
              <a:rPr lang="en-GB" dirty="0" smtClean="0">
                <a:solidFill>
                  <a:srgbClr val="CC0000"/>
                </a:solidFill>
              </a:rPr>
              <a:t> + </a:t>
            </a:r>
            <a:r>
              <a:rPr lang="en-GB" i="1" dirty="0" smtClean="0">
                <a:solidFill>
                  <a:srgbClr val="CC0000"/>
                </a:solidFill>
              </a:rPr>
              <a:t>w</a:t>
            </a:r>
            <a:r>
              <a:rPr lang="en-GB" dirty="0" smtClean="0">
                <a:solidFill>
                  <a:srgbClr val="CC0000"/>
                </a:solidFill>
              </a:rPr>
              <a:t> = </a:t>
            </a:r>
            <a:r>
              <a:rPr lang="en-GB" i="1" dirty="0" smtClean="0">
                <a:solidFill>
                  <a:srgbClr val="CC0000"/>
                </a:solidFill>
              </a:rPr>
              <a:t>q</a:t>
            </a:r>
            <a:r>
              <a:rPr lang="en-GB" dirty="0" smtClean="0">
                <a:solidFill>
                  <a:srgbClr val="CC0000"/>
                </a:solidFill>
              </a:rPr>
              <a:t> - </a:t>
            </a:r>
            <a:r>
              <a:rPr lang="en-GB" i="1" dirty="0" smtClean="0">
                <a:solidFill>
                  <a:srgbClr val="CC0000"/>
                </a:solidFill>
                <a:sym typeface="Symbol" pitchFamily="18" charset="2"/>
              </a:rPr>
              <a:t>P</a:t>
            </a:r>
            <a:r>
              <a:rPr lang="en-GB" dirty="0" smtClean="0">
                <a:solidFill>
                  <a:srgbClr val="CC0000"/>
                </a:solidFill>
                <a:sym typeface="Symbol" pitchFamily="18" charset="2"/>
              </a:rPr>
              <a:t></a:t>
            </a:r>
            <a:r>
              <a:rPr lang="en-GB" i="1" dirty="0" smtClean="0">
                <a:solidFill>
                  <a:srgbClr val="CC0000"/>
                </a:solidFill>
                <a:sym typeface="Symbol" pitchFamily="18" charset="2"/>
              </a:rPr>
              <a:t>V</a:t>
            </a:r>
          </a:p>
          <a:p>
            <a:pPr lvl="1" eaLnBrk="1" hangingPunct="1">
              <a:buFontTx/>
              <a:buNone/>
            </a:pPr>
            <a:endParaRPr lang="en-GB" sz="1600" dirty="0" smtClean="0"/>
          </a:p>
          <a:p>
            <a:pPr eaLnBrk="1" hangingPunct="1">
              <a:buNone/>
            </a:pPr>
            <a:endParaRPr lang="en-GB" sz="1800" dirty="0" smtClean="0"/>
          </a:p>
          <a:p>
            <a:pPr eaLnBrk="1" hangingPunct="1">
              <a:buNone/>
            </a:pPr>
            <a:endParaRPr lang="en-GB" sz="1800" dirty="0" smtClean="0"/>
          </a:p>
          <a:p>
            <a:pPr eaLnBrk="1" hangingPunct="1">
              <a:buNone/>
            </a:pPr>
            <a:endParaRPr lang="en-GB" sz="1800" dirty="0" smtClean="0"/>
          </a:p>
          <a:p>
            <a:pPr eaLnBrk="1" hangingPunct="1">
              <a:buNone/>
            </a:pPr>
            <a:r>
              <a:rPr lang="en-GB" sz="1800" dirty="0" smtClean="0"/>
              <a:t>	(I </a:t>
            </a:r>
            <a:r>
              <a:rPr lang="en-GB" sz="1800" dirty="0" err="1" smtClean="0"/>
              <a:t>elektrokjemi</a:t>
            </a:r>
            <a:r>
              <a:rPr lang="en-GB" sz="1800" dirty="0" smtClean="0"/>
              <a:t> </a:t>
            </a:r>
            <a:r>
              <a:rPr lang="en-GB" sz="1800" dirty="0" err="1" smtClean="0"/>
              <a:t>kommer</a:t>
            </a:r>
            <a:r>
              <a:rPr lang="en-GB" sz="1800" dirty="0" smtClean="0"/>
              <a:t> </a:t>
            </a:r>
            <a:r>
              <a:rPr lang="en-GB" sz="1800" dirty="0" err="1" smtClean="0"/>
              <a:t>i</a:t>
            </a:r>
            <a:r>
              <a:rPr lang="en-GB" sz="1800" dirty="0" smtClean="0"/>
              <a:t> </a:t>
            </a:r>
            <a:r>
              <a:rPr lang="en-GB" sz="1800" dirty="0" err="1" smtClean="0"/>
              <a:t>tillegg</a:t>
            </a:r>
            <a:r>
              <a:rPr lang="en-GB" sz="1800" dirty="0" smtClean="0"/>
              <a:t> </a:t>
            </a:r>
            <a:r>
              <a:rPr lang="en-GB" sz="1800" dirty="0" err="1" smtClean="0"/>
              <a:t>elektrisk</a:t>
            </a:r>
            <a:r>
              <a:rPr lang="en-GB" sz="1800" dirty="0" smtClean="0"/>
              <a:t> </a:t>
            </a:r>
            <a:r>
              <a:rPr lang="en-GB" sz="1800" dirty="0" err="1" smtClean="0"/>
              <a:t>arbeid</a:t>
            </a:r>
            <a:r>
              <a:rPr lang="en-GB" sz="1800" dirty="0" smtClean="0"/>
              <a:t>. </a:t>
            </a:r>
            <a:r>
              <a:rPr lang="en-GB" sz="1800" dirty="0" err="1" smtClean="0"/>
              <a:t>Det</a:t>
            </a:r>
            <a:r>
              <a:rPr lang="en-GB" sz="1800" dirty="0" smtClean="0"/>
              <a:t> </a:t>
            </a:r>
            <a:r>
              <a:rPr lang="en-GB" sz="1800" dirty="0" err="1" smtClean="0"/>
              <a:t>skal</a:t>
            </a:r>
            <a:r>
              <a:rPr lang="en-GB" sz="1800" dirty="0" smtClean="0"/>
              <a:t> vi </a:t>
            </a:r>
            <a:r>
              <a:rPr lang="en-GB" sz="1800" dirty="0" err="1" smtClean="0"/>
              <a:t>lære</a:t>
            </a:r>
            <a:r>
              <a:rPr lang="en-GB" sz="1800" dirty="0" smtClean="0"/>
              <a:t> </a:t>
            </a:r>
            <a:r>
              <a:rPr lang="en-GB" sz="1800" dirty="0" err="1" smtClean="0"/>
              <a:t>om</a:t>
            </a:r>
            <a:r>
              <a:rPr lang="en-GB" sz="1800" dirty="0" smtClean="0"/>
              <a:t> </a:t>
            </a:r>
            <a:r>
              <a:rPr lang="en-GB" sz="1800" dirty="0" err="1" smtClean="0"/>
              <a:t>senere</a:t>
            </a:r>
            <a:r>
              <a:rPr lang="en-GB" sz="1800" dirty="0" smtClean="0"/>
              <a:t>)</a:t>
            </a:r>
            <a:endParaRPr lang="en-GB" sz="1800" dirty="0" smtClean="0"/>
          </a:p>
        </p:txBody>
      </p:sp>
      <p:pic>
        <p:nvPicPr>
          <p:cNvPr id="41989" name="Picture 1036" descr="Termodyn-stempel"/>
          <p:cNvPicPr>
            <a:picLocks noChangeAspect="1" noChangeArrowheads="1"/>
          </p:cNvPicPr>
          <p:nvPr/>
        </p:nvPicPr>
        <p:blipFill>
          <a:blip r:embed="rId3" cstate="print"/>
          <a:srcRect/>
          <a:stretch>
            <a:fillRect/>
          </a:stretch>
        </p:blipFill>
        <p:spPr bwMode="auto">
          <a:xfrm>
            <a:off x="4572000" y="3213100"/>
            <a:ext cx="3608388" cy="155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94226" name="Rectangle 18"/>
          <p:cNvSpPr>
            <a:spLocks noChangeArrowheads="1"/>
          </p:cNvSpPr>
          <p:nvPr/>
        </p:nvSpPr>
        <p:spPr bwMode="auto">
          <a:xfrm>
            <a:off x="609600" y="3657600"/>
            <a:ext cx="7239000" cy="1524000"/>
          </a:xfrm>
          <a:prstGeom prst="rect">
            <a:avLst/>
          </a:prstGeom>
          <a:solidFill>
            <a:srgbClr val="CCECFF">
              <a:alpha val="50000"/>
            </a:srgbClr>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GB"/>
          </a:p>
        </p:txBody>
      </p:sp>
      <p:sp>
        <p:nvSpPr>
          <p:cNvPr id="4103" name="Rectangle 3"/>
          <p:cNvSpPr>
            <a:spLocks noGrp="1" noChangeArrowheads="1"/>
          </p:cNvSpPr>
          <p:nvPr>
            <p:ph type="title"/>
          </p:nvPr>
        </p:nvSpPr>
        <p:spPr>
          <a:xfrm>
            <a:off x="457200" y="0"/>
            <a:ext cx="7543800" cy="1104900"/>
          </a:xfrm>
        </p:spPr>
        <p:txBody>
          <a:bodyPr/>
          <a:lstStyle/>
          <a:p>
            <a:pPr eaLnBrk="1" hangingPunct="1"/>
            <a:r>
              <a:rPr lang="en-GB" smtClean="0"/>
              <a:t>Volumarbeid</a:t>
            </a:r>
          </a:p>
        </p:txBody>
      </p:sp>
      <p:sp>
        <p:nvSpPr>
          <p:cNvPr id="4104" name="Rectangle 4"/>
          <p:cNvSpPr>
            <a:spLocks noGrp="1" noChangeArrowheads="1"/>
          </p:cNvSpPr>
          <p:nvPr>
            <p:ph type="body" idx="1"/>
          </p:nvPr>
        </p:nvSpPr>
        <p:spPr>
          <a:xfrm>
            <a:off x="381000" y="1371600"/>
            <a:ext cx="7804150" cy="4800600"/>
          </a:xfrm>
        </p:spPr>
        <p:txBody>
          <a:bodyPr/>
          <a:lstStyle/>
          <a:p>
            <a:pPr eaLnBrk="1" hangingPunct="1">
              <a:lnSpc>
                <a:spcPct val="90000"/>
              </a:lnSpc>
              <a:buFontTx/>
              <a:buNone/>
            </a:pPr>
            <a:r>
              <a:rPr lang="en-GB" sz="1800" dirty="0" err="1" smtClean="0">
                <a:solidFill>
                  <a:srgbClr val="FF6600"/>
                </a:solidFill>
              </a:rPr>
              <a:t>Eksempel</a:t>
            </a:r>
            <a:r>
              <a:rPr lang="en-GB" sz="1800" dirty="0" smtClean="0"/>
              <a:t>: </a:t>
            </a:r>
            <a:r>
              <a:rPr lang="en-GB" sz="1800" dirty="0" err="1" smtClean="0"/>
              <a:t>Lukket</a:t>
            </a:r>
            <a:r>
              <a:rPr lang="en-GB" sz="1800" dirty="0" smtClean="0"/>
              <a:t> system </a:t>
            </a:r>
            <a:r>
              <a:rPr lang="en-GB" sz="1800" dirty="0" err="1" smtClean="0"/>
              <a:t>av</a:t>
            </a:r>
            <a:r>
              <a:rPr lang="en-GB" sz="1800" dirty="0" smtClean="0"/>
              <a:t> en </a:t>
            </a:r>
            <a:r>
              <a:rPr lang="en-GB" sz="1800" dirty="0" err="1" smtClean="0"/>
              <a:t>gass</a:t>
            </a:r>
            <a:r>
              <a:rPr lang="en-GB" sz="1800" dirty="0" smtClean="0"/>
              <a:t> </a:t>
            </a:r>
            <a:r>
              <a:rPr lang="en-GB" sz="1800" dirty="0" err="1" smtClean="0"/>
              <a:t>som</a:t>
            </a:r>
            <a:r>
              <a:rPr lang="en-GB" sz="1800" dirty="0" smtClean="0"/>
              <a:t> </a:t>
            </a:r>
            <a:r>
              <a:rPr lang="en-GB" sz="1800" dirty="0" err="1" smtClean="0"/>
              <a:t>kondenserer</a:t>
            </a:r>
            <a:r>
              <a:rPr lang="en-GB" sz="1800" dirty="0" smtClean="0"/>
              <a:t> </a:t>
            </a:r>
            <a:r>
              <a:rPr lang="en-GB" sz="1800" dirty="0" err="1" smtClean="0"/>
              <a:t>ved</a:t>
            </a:r>
            <a:r>
              <a:rPr lang="en-GB" sz="1800" dirty="0" smtClean="0"/>
              <a:t> </a:t>
            </a:r>
            <a:r>
              <a:rPr lang="en-GB" sz="1800" dirty="0" err="1" smtClean="0"/>
              <a:t>konstant</a:t>
            </a:r>
            <a:r>
              <a:rPr lang="en-GB" sz="1800" dirty="0" smtClean="0"/>
              <a:t> </a:t>
            </a:r>
            <a:r>
              <a:rPr lang="en-GB" sz="1800" dirty="0" err="1" smtClean="0"/>
              <a:t>trykk</a:t>
            </a:r>
            <a:r>
              <a:rPr lang="en-GB" sz="1800" dirty="0" smtClean="0"/>
              <a:t> </a:t>
            </a:r>
            <a:r>
              <a:rPr lang="en-GB" sz="1800" i="1" dirty="0" smtClean="0"/>
              <a:t>P</a:t>
            </a:r>
            <a:r>
              <a:rPr lang="en-GB" sz="1800" i="1" baseline="-25000" dirty="0" smtClean="0"/>
              <a:t>i</a:t>
            </a:r>
            <a:r>
              <a:rPr lang="en-GB" sz="1800" dirty="0" smtClean="0"/>
              <a:t> = </a:t>
            </a:r>
            <a:r>
              <a:rPr lang="en-GB" sz="1800" i="1" dirty="0" err="1" smtClean="0"/>
              <a:t>P</a:t>
            </a:r>
            <a:r>
              <a:rPr lang="en-GB" sz="1800" i="1" baseline="-25000" dirty="0" err="1" smtClean="0"/>
              <a:t>y</a:t>
            </a:r>
            <a:r>
              <a:rPr lang="en-GB" sz="1800" dirty="0" smtClean="0"/>
              <a:t> :</a:t>
            </a:r>
          </a:p>
          <a:p>
            <a:pPr eaLnBrk="1" hangingPunct="1">
              <a:lnSpc>
                <a:spcPct val="90000"/>
              </a:lnSpc>
              <a:buFontTx/>
              <a:buNone/>
            </a:pPr>
            <a:endParaRPr lang="en-GB" sz="1800" dirty="0" smtClean="0"/>
          </a:p>
          <a:p>
            <a:pPr eaLnBrk="1" hangingPunct="1">
              <a:lnSpc>
                <a:spcPct val="90000"/>
              </a:lnSpc>
              <a:buFontTx/>
              <a:buNone/>
            </a:pPr>
            <a:endParaRPr lang="en-GB" sz="1800" dirty="0" smtClean="0"/>
          </a:p>
          <a:p>
            <a:pPr eaLnBrk="1" hangingPunct="1">
              <a:lnSpc>
                <a:spcPct val="90000"/>
              </a:lnSpc>
              <a:buFontTx/>
              <a:buNone/>
            </a:pPr>
            <a:endParaRPr lang="en-GB" sz="1800" dirty="0" smtClean="0"/>
          </a:p>
          <a:p>
            <a:pPr eaLnBrk="1" hangingPunct="1">
              <a:lnSpc>
                <a:spcPct val="90000"/>
              </a:lnSpc>
              <a:buFontTx/>
              <a:buNone/>
            </a:pPr>
            <a:endParaRPr lang="en-GB" sz="1800" dirty="0" smtClean="0"/>
          </a:p>
          <a:p>
            <a:pPr eaLnBrk="1" hangingPunct="1">
              <a:lnSpc>
                <a:spcPct val="90000"/>
              </a:lnSpc>
              <a:buFontTx/>
              <a:buNone/>
            </a:pPr>
            <a:r>
              <a:rPr lang="nb-NO" sz="1800" dirty="0" smtClean="0"/>
              <a:t>	</a:t>
            </a:r>
          </a:p>
          <a:p>
            <a:pPr eaLnBrk="1" hangingPunct="1">
              <a:lnSpc>
                <a:spcPct val="90000"/>
              </a:lnSpc>
              <a:buFontTx/>
              <a:buNone/>
            </a:pPr>
            <a:endParaRPr lang="nb-NO" sz="1800" dirty="0" smtClean="0"/>
          </a:p>
          <a:p>
            <a:pPr eaLnBrk="1" hangingPunct="1">
              <a:lnSpc>
                <a:spcPct val="90000"/>
              </a:lnSpc>
              <a:buFontTx/>
              <a:buNone/>
            </a:pPr>
            <a:r>
              <a:rPr lang="nb-NO" sz="1800" dirty="0" smtClean="0"/>
              <a:t>		</a:t>
            </a:r>
            <a:r>
              <a:rPr lang="en-GB" sz="1800" dirty="0" err="1" smtClean="0"/>
              <a:t>eller</a:t>
            </a:r>
            <a:r>
              <a:rPr lang="en-GB" sz="1800" dirty="0" smtClean="0"/>
              <a:t>, </a:t>
            </a:r>
            <a:r>
              <a:rPr lang="en-GB" sz="1800" dirty="0" err="1" smtClean="0"/>
              <a:t>hvis</a:t>
            </a:r>
            <a:r>
              <a:rPr lang="en-GB" sz="1800" dirty="0" smtClean="0"/>
              <a:t> P </a:t>
            </a:r>
            <a:r>
              <a:rPr lang="en-GB" sz="1800" dirty="0" err="1" smtClean="0"/>
              <a:t>ikke</a:t>
            </a:r>
            <a:r>
              <a:rPr lang="en-GB" sz="1800" dirty="0" smtClean="0"/>
              <a:t> </a:t>
            </a:r>
            <a:r>
              <a:rPr lang="en-GB" sz="1800" dirty="0" err="1" smtClean="0"/>
              <a:t>er</a:t>
            </a:r>
            <a:r>
              <a:rPr lang="en-GB" sz="1800" dirty="0" smtClean="0"/>
              <a:t> </a:t>
            </a:r>
            <a:r>
              <a:rPr lang="en-GB" sz="1800" dirty="0" err="1" smtClean="0"/>
              <a:t>konstant</a:t>
            </a:r>
            <a:r>
              <a:rPr lang="en-GB" sz="1800" dirty="0" smtClean="0"/>
              <a:t>, </a:t>
            </a:r>
          </a:p>
          <a:p>
            <a:pPr eaLnBrk="1" hangingPunct="1">
              <a:lnSpc>
                <a:spcPct val="90000"/>
              </a:lnSpc>
              <a:buFontTx/>
              <a:buNone/>
            </a:pPr>
            <a:r>
              <a:rPr lang="nb-NO" sz="1800" dirty="0" smtClean="0"/>
              <a:t>		</a:t>
            </a:r>
            <a:endParaRPr lang="en-GB" sz="1800" dirty="0" smtClean="0"/>
          </a:p>
          <a:p>
            <a:pPr eaLnBrk="1" hangingPunct="1">
              <a:lnSpc>
                <a:spcPct val="90000"/>
              </a:lnSpc>
              <a:buFontTx/>
              <a:buNone/>
            </a:pPr>
            <a:endParaRPr lang="en-GB" sz="1800" dirty="0" smtClean="0"/>
          </a:p>
          <a:p>
            <a:pPr eaLnBrk="1" hangingPunct="1">
              <a:lnSpc>
                <a:spcPct val="90000"/>
              </a:lnSpc>
              <a:buFontTx/>
              <a:buNone/>
            </a:pPr>
            <a:endParaRPr lang="en-GB" sz="1800" dirty="0" smtClean="0"/>
          </a:p>
          <a:p>
            <a:pPr eaLnBrk="1" hangingPunct="1">
              <a:lnSpc>
                <a:spcPct val="90000"/>
              </a:lnSpc>
              <a:buFontTx/>
              <a:buNone/>
            </a:pPr>
            <a:endParaRPr lang="nb-NO" sz="1800" dirty="0" smtClean="0"/>
          </a:p>
          <a:p>
            <a:pPr eaLnBrk="1" hangingPunct="1">
              <a:lnSpc>
                <a:spcPct val="90000"/>
              </a:lnSpc>
              <a:buFontTx/>
              <a:buNone/>
            </a:pPr>
            <a:endParaRPr lang="en-GB" sz="1800" dirty="0" smtClean="0"/>
          </a:p>
          <a:p>
            <a:pPr eaLnBrk="1" hangingPunct="1">
              <a:lnSpc>
                <a:spcPct val="90000"/>
              </a:lnSpc>
              <a:buFontTx/>
              <a:buNone/>
            </a:pPr>
            <a:r>
              <a:rPr lang="en-GB" sz="1800" dirty="0" err="1" smtClean="0"/>
              <a:t>Arbeidet</a:t>
            </a:r>
            <a:r>
              <a:rPr lang="en-GB" sz="1800" dirty="0" smtClean="0"/>
              <a:t> </a:t>
            </a:r>
            <a:r>
              <a:rPr lang="en-GB" sz="1800" i="1" dirty="0" smtClean="0"/>
              <a:t>w</a:t>
            </a:r>
            <a:r>
              <a:rPr lang="en-GB" sz="1800" dirty="0" smtClean="0"/>
              <a:t> </a:t>
            </a:r>
            <a:r>
              <a:rPr lang="en-GB" sz="1800" dirty="0" err="1" smtClean="0"/>
              <a:t>avhenger</a:t>
            </a:r>
            <a:r>
              <a:rPr lang="en-GB" sz="1800" dirty="0" smtClean="0"/>
              <a:t> </a:t>
            </a:r>
            <a:r>
              <a:rPr lang="en-GB" sz="1800" dirty="0" err="1" smtClean="0"/>
              <a:t>av</a:t>
            </a:r>
            <a:r>
              <a:rPr lang="en-GB" sz="1800" dirty="0" smtClean="0"/>
              <a:t> </a:t>
            </a:r>
            <a:r>
              <a:rPr lang="en-GB" sz="1800" i="1" dirty="0" err="1" smtClean="0"/>
              <a:t>hvordan</a:t>
            </a:r>
            <a:r>
              <a:rPr lang="en-GB" sz="1800" dirty="0" smtClean="0"/>
              <a:t> </a:t>
            </a:r>
            <a:r>
              <a:rPr lang="en-GB" sz="1800" dirty="0" err="1" smtClean="0"/>
              <a:t>prosessen</a:t>
            </a:r>
            <a:r>
              <a:rPr lang="en-GB" sz="1800" dirty="0" smtClean="0"/>
              <a:t> (</a:t>
            </a:r>
            <a:r>
              <a:rPr lang="en-GB" sz="1800" dirty="0" err="1" smtClean="0"/>
              <a:t>forandring</a:t>
            </a:r>
            <a:r>
              <a:rPr lang="en-GB" sz="1800" dirty="0" smtClean="0"/>
              <a:t> </a:t>
            </a:r>
            <a:r>
              <a:rPr lang="en-GB" sz="1800" dirty="0" err="1" smtClean="0"/>
              <a:t>i</a:t>
            </a:r>
            <a:r>
              <a:rPr lang="en-GB" sz="1800" dirty="0" smtClean="0"/>
              <a:t> </a:t>
            </a:r>
            <a:r>
              <a:rPr lang="en-GB" sz="1800" dirty="0" err="1" smtClean="0"/>
              <a:t>tilstanden</a:t>
            </a:r>
            <a:r>
              <a:rPr lang="en-GB" sz="1800" dirty="0" smtClean="0"/>
              <a:t> </a:t>
            </a:r>
            <a:r>
              <a:rPr lang="en-GB" sz="1800" dirty="0" err="1" smtClean="0"/>
              <a:t>til</a:t>
            </a:r>
            <a:r>
              <a:rPr lang="en-GB" sz="1800" dirty="0" smtClean="0"/>
              <a:t> </a:t>
            </a:r>
            <a:r>
              <a:rPr lang="en-GB" sz="1800" dirty="0" err="1" smtClean="0"/>
              <a:t>det</a:t>
            </a:r>
            <a:r>
              <a:rPr lang="en-GB" sz="1800" dirty="0" smtClean="0"/>
              <a:t> </a:t>
            </a:r>
            <a:r>
              <a:rPr lang="en-GB" sz="1800" dirty="0" err="1" smtClean="0"/>
              <a:t>lukkede</a:t>
            </a:r>
            <a:r>
              <a:rPr lang="en-GB" sz="1800" dirty="0" smtClean="0"/>
              <a:t> </a:t>
            </a:r>
            <a:r>
              <a:rPr lang="en-GB" sz="1800" dirty="0" err="1" smtClean="0"/>
              <a:t>systemet</a:t>
            </a:r>
            <a:r>
              <a:rPr lang="en-GB" sz="1800" dirty="0" smtClean="0"/>
              <a:t>) </a:t>
            </a:r>
            <a:r>
              <a:rPr lang="en-GB" sz="1800" dirty="0" err="1" smtClean="0"/>
              <a:t>gjøres</a:t>
            </a:r>
            <a:r>
              <a:rPr lang="en-GB" sz="1800" dirty="0" smtClean="0"/>
              <a:t>, </a:t>
            </a:r>
            <a:r>
              <a:rPr lang="en-GB" sz="1800" dirty="0" err="1" smtClean="0"/>
              <a:t>og</a:t>
            </a:r>
            <a:r>
              <a:rPr lang="en-GB" sz="1800" dirty="0" smtClean="0"/>
              <a:t> </a:t>
            </a:r>
            <a:r>
              <a:rPr lang="en-GB" sz="1800" dirty="0" err="1" smtClean="0"/>
              <a:t>er</a:t>
            </a:r>
            <a:r>
              <a:rPr lang="en-GB" sz="1800" dirty="0" smtClean="0"/>
              <a:t> </a:t>
            </a:r>
            <a:r>
              <a:rPr lang="en-GB" sz="1800" dirty="0" err="1" smtClean="0"/>
              <a:t>derfor</a:t>
            </a:r>
            <a:r>
              <a:rPr lang="en-GB" sz="1800" dirty="0" smtClean="0"/>
              <a:t> </a:t>
            </a:r>
            <a:r>
              <a:rPr lang="en-GB" sz="1800" i="1" dirty="0" err="1" smtClean="0"/>
              <a:t>ikke</a:t>
            </a:r>
            <a:r>
              <a:rPr lang="en-GB" sz="1800" i="1" dirty="0" smtClean="0"/>
              <a:t> </a:t>
            </a:r>
            <a:r>
              <a:rPr lang="en-GB" sz="1800" dirty="0" smtClean="0"/>
              <a:t>en </a:t>
            </a:r>
            <a:r>
              <a:rPr lang="en-GB" sz="1800" dirty="0" err="1" smtClean="0"/>
              <a:t>tilstandsfunksjon</a:t>
            </a:r>
            <a:r>
              <a:rPr lang="en-GB" sz="1800" dirty="0" smtClean="0"/>
              <a:t>.</a:t>
            </a:r>
          </a:p>
        </p:txBody>
      </p:sp>
      <p:graphicFrame>
        <p:nvGraphicFramePr>
          <p:cNvPr id="4098" name="Object 6"/>
          <p:cNvGraphicFramePr>
            <a:graphicFrameLocks noChangeAspect="1"/>
          </p:cNvGraphicFramePr>
          <p:nvPr/>
        </p:nvGraphicFramePr>
        <p:xfrm>
          <a:off x="1593850" y="4446588"/>
          <a:ext cx="1654175" cy="492125"/>
        </p:xfrm>
        <a:graphic>
          <a:graphicData uri="http://schemas.openxmlformats.org/presentationml/2006/ole">
            <p:oleObj spid="_x0000_s4098" name="Equation" r:id="rId3" imgW="761760" imgH="228600" progId="Equation.3">
              <p:embed/>
            </p:oleObj>
          </a:graphicData>
        </a:graphic>
      </p:graphicFrame>
      <p:graphicFrame>
        <p:nvGraphicFramePr>
          <p:cNvPr id="4099" name="Object 7"/>
          <p:cNvGraphicFramePr>
            <a:graphicFrameLocks noChangeAspect="1"/>
          </p:cNvGraphicFramePr>
          <p:nvPr/>
        </p:nvGraphicFramePr>
        <p:xfrm>
          <a:off x="4513263" y="4114800"/>
          <a:ext cx="1706562" cy="1069975"/>
        </p:xfrm>
        <a:graphic>
          <a:graphicData uri="http://schemas.openxmlformats.org/presentationml/2006/ole">
            <p:oleObj spid="_x0000_s4099" name="Equation" r:id="rId4" imgW="787320" imgH="495000" progId="Equation.3">
              <p:embed/>
            </p:oleObj>
          </a:graphicData>
        </a:graphic>
      </p:graphicFrame>
      <p:sp>
        <p:nvSpPr>
          <p:cNvPr id="4105" name="Rectangle 21"/>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GB"/>
          </a:p>
        </p:txBody>
      </p:sp>
      <p:graphicFrame>
        <p:nvGraphicFramePr>
          <p:cNvPr id="4100" name="Object 20"/>
          <p:cNvGraphicFramePr>
            <a:graphicFrameLocks noChangeAspect="1"/>
          </p:cNvGraphicFramePr>
          <p:nvPr/>
        </p:nvGraphicFramePr>
        <p:xfrm>
          <a:off x="611188" y="2571750"/>
          <a:ext cx="3816350" cy="539750"/>
        </p:xfrm>
        <a:graphic>
          <a:graphicData uri="http://schemas.openxmlformats.org/presentationml/2006/ole">
            <p:oleObj spid="_x0000_s4100" name="Equation" r:id="rId5" imgW="1688367" imgH="241195" progId="Equation.3">
              <p:embed/>
            </p:oleObj>
          </a:graphicData>
        </a:graphic>
      </p:graphicFrame>
      <p:pic>
        <p:nvPicPr>
          <p:cNvPr id="4106" name="Picture 22" descr="Termodyn-stempel"/>
          <p:cNvPicPr>
            <a:picLocks noChangeAspect="1" noChangeArrowheads="1"/>
          </p:cNvPicPr>
          <p:nvPr/>
        </p:nvPicPr>
        <p:blipFill>
          <a:blip r:embed="rId6" cstate="print"/>
          <a:srcRect/>
          <a:stretch>
            <a:fillRect/>
          </a:stretch>
        </p:blipFill>
        <p:spPr bwMode="auto">
          <a:xfrm>
            <a:off x="5003800" y="1844675"/>
            <a:ext cx="3608388" cy="155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4035" name="Rectangle 2"/>
          <p:cNvSpPr>
            <a:spLocks noGrp="1" noChangeArrowheads="1"/>
          </p:cNvSpPr>
          <p:nvPr>
            <p:ph type="title"/>
          </p:nvPr>
        </p:nvSpPr>
        <p:spPr>
          <a:xfrm>
            <a:off x="685800" y="76200"/>
            <a:ext cx="5334000" cy="1143000"/>
          </a:xfrm>
        </p:spPr>
        <p:txBody>
          <a:bodyPr/>
          <a:lstStyle/>
          <a:p>
            <a:pPr eaLnBrk="1" hangingPunct="1"/>
            <a:r>
              <a:rPr lang="en-GB" sz="2000" smtClean="0"/>
              <a:t>Reversible og irreversible prosesser</a:t>
            </a:r>
          </a:p>
        </p:txBody>
      </p:sp>
      <p:sp>
        <p:nvSpPr>
          <p:cNvPr id="44036" name="Rectangle 3"/>
          <p:cNvSpPr>
            <a:spLocks noGrp="1" noChangeArrowheads="1"/>
          </p:cNvSpPr>
          <p:nvPr>
            <p:ph type="body" idx="1"/>
          </p:nvPr>
        </p:nvSpPr>
        <p:spPr>
          <a:xfrm>
            <a:off x="381000" y="1371600"/>
            <a:ext cx="5334000" cy="4724400"/>
          </a:xfrm>
        </p:spPr>
        <p:txBody>
          <a:bodyPr/>
          <a:lstStyle/>
          <a:p>
            <a:pPr eaLnBrk="1" hangingPunct="1">
              <a:lnSpc>
                <a:spcPct val="90000"/>
              </a:lnSpc>
            </a:pPr>
            <a:r>
              <a:rPr lang="en-GB" sz="1800" dirty="0" err="1" smtClean="0"/>
              <a:t>Eksempel</a:t>
            </a:r>
            <a:r>
              <a:rPr lang="en-GB" sz="1800" dirty="0" smtClean="0"/>
              <a:t>: </a:t>
            </a:r>
            <a:r>
              <a:rPr lang="en-GB" sz="1800" dirty="0" err="1" smtClean="0"/>
              <a:t>Ekspansjon</a:t>
            </a:r>
            <a:r>
              <a:rPr lang="en-GB" sz="1800" dirty="0" smtClean="0"/>
              <a:t> </a:t>
            </a:r>
            <a:r>
              <a:rPr lang="en-GB" sz="1800" dirty="0" err="1" smtClean="0"/>
              <a:t>eller</a:t>
            </a:r>
            <a:r>
              <a:rPr lang="en-GB" sz="1800" dirty="0" smtClean="0"/>
              <a:t> </a:t>
            </a:r>
            <a:r>
              <a:rPr lang="en-GB" sz="1800" dirty="0" err="1" smtClean="0"/>
              <a:t>kompresjon</a:t>
            </a:r>
            <a:r>
              <a:rPr lang="en-GB" sz="1800" dirty="0" smtClean="0"/>
              <a:t> </a:t>
            </a:r>
            <a:r>
              <a:rPr lang="en-GB" sz="1800" dirty="0" err="1" smtClean="0"/>
              <a:t>av</a:t>
            </a:r>
            <a:r>
              <a:rPr lang="en-GB" sz="1800" dirty="0" smtClean="0"/>
              <a:t> en </a:t>
            </a:r>
            <a:r>
              <a:rPr lang="en-GB" sz="1800" dirty="0" err="1" smtClean="0"/>
              <a:t>gass</a:t>
            </a:r>
            <a:r>
              <a:rPr lang="en-GB" sz="1800" dirty="0" smtClean="0"/>
              <a:t>.</a:t>
            </a:r>
          </a:p>
          <a:p>
            <a:pPr eaLnBrk="1" hangingPunct="1">
              <a:lnSpc>
                <a:spcPct val="90000"/>
              </a:lnSpc>
            </a:pPr>
            <a:endParaRPr lang="en-GB" sz="1800" dirty="0" smtClean="0"/>
          </a:p>
          <a:p>
            <a:pPr eaLnBrk="1" hangingPunct="1">
              <a:lnSpc>
                <a:spcPct val="90000"/>
              </a:lnSpc>
            </a:pPr>
            <a:r>
              <a:rPr lang="en-GB" sz="1800" dirty="0" smtClean="0"/>
              <a:t>Reversible </a:t>
            </a:r>
            <a:r>
              <a:rPr lang="en-GB" sz="1800" dirty="0" err="1" smtClean="0"/>
              <a:t>prosesser</a:t>
            </a:r>
            <a:endParaRPr lang="en-GB" sz="1800" dirty="0" smtClean="0"/>
          </a:p>
          <a:p>
            <a:pPr lvl="1" eaLnBrk="1" hangingPunct="1">
              <a:lnSpc>
                <a:spcPct val="90000"/>
              </a:lnSpc>
            </a:pPr>
            <a:r>
              <a:rPr lang="en-GB" sz="1600" dirty="0" err="1" smtClean="0"/>
              <a:t>Uendelig</a:t>
            </a:r>
            <a:r>
              <a:rPr lang="en-GB" sz="1600" dirty="0" smtClean="0"/>
              <a:t> </a:t>
            </a:r>
            <a:r>
              <a:rPr lang="en-GB" sz="1600" dirty="0" err="1" smtClean="0"/>
              <a:t>langsomme</a:t>
            </a:r>
            <a:endParaRPr lang="en-GB" sz="1600" dirty="0" smtClean="0"/>
          </a:p>
          <a:p>
            <a:pPr lvl="1" eaLnBrk="1" hangingPunct="1">
              <a:lnSpc>
                <a:spcPct val="90000"/>
              </a:lnSpc>
            </a:pPr>
            <a:r>
              <a:rPr lang="en-GB" sz="1600" dirty="0" err="1" smtClean="0"/>
              <a:t>Alltid</a:t>
            </a:r>
            <a:r>
              <a:rPr lang="en-GB" sz="1600" dirty="0" smtClean="0"/>
              <a:t> </a:t>
            </a:r>
            <a:r>
              <a:rPr lang="en-GB" sz="1600" dirty="0" err="1" smtClean="0"/>
              <a:t>nær</a:t>
            </a:r>
            <a:r>
              <a:rPr lang="en-GB" sz="1600" dirty="0" smtClean="0"/>
              <a:t> </a:t>
            </a:r>
            <a:r>
              <a:rPr lang="en-GB" sz="1600" dirty="0" err="1" smtClean="0"/>
              <a:t>likevekt</a:t>
            </a:r>
            <a:endParaRPr lang="en-GB" sz="1600" dirty="0" smtClean="0"/>
          </a:p>
          <a:p>
            <a:pPr lvl="1" eaLnBrk="1" hangingPunct="1">
              <a:lnSpc>
                <a:spcPct val="90000"/>
              </a:lnSpc>
            </a:pPr>
            <a:r>
              <a:rPr lang="en-GB" sz="1600" dirty="0" err="1" smtClean="0"/>
              <a:t>Eksempel</a:t>
            </a:r>
            <a:r>
              <a:rPr lang="en-GB" sz="1600" dirty="0" smtClean="0"/>
              <a:t>: </a:t>
            </a:r>
            <a:r>
              <a:rPr lang="en-GB" sz="1600" dirty="0" err="1" smtClean="0"/>
              <a:t>Uendelig</a:t>
            </a:r>
            <a:r>
              <a:rPr lang="en-GB" sz="1600" dirty="0" smtClean="0"/>
              <a:t> </a:t>
            </a:r>
            <a:r>
              <a:rPr lang="en-GB" sz="1600" dirty="0" err="1" smtClean="0"/>
              <a:t>liten</a:t>
            </a:r>
            <a:r>
              <a:rPr lang="en-GB" sz="1600" dirty="0" smtClean="0"/>
              <a:t> </a:t>
            </a:r>
            <a:r>
              <a:rPr lang="en-GB" sz="1600" dirty="0" err="1" smtClean="0"/>
              <a:t>forskjell</a:t>
            </a:r>
            <a:r>
              <a:rPr lang="en-GB" sz="1600" dirty="0" smtClean="0"/>
              <a:t> </a:t>
            </a:r>
            <a:r>
              <a:rPr lang="en-GB" sz="1600" dirty="0" err="1" smtClean="0"/>
              <a:t>mellom</a:t>
            </a:r>
            <a:r>
              <a:rPr lang="en-GB" sz="1600" dirty="0" smtClean="0"/>
              <a:t> </a:t>
            </a:r>
            <a:r>
              <a:rPr lang="en-GB" sz="1600" dirty="0" err="1" smtClean="0"/>
              <a:t>det</a:t>
            </a:r>
            <a:r>
              <a:rPr lang="en-GB" sz="1600" dirty="0" smtClean="0"/>
              <a:t> </a:t>
            </a:r>
            <a:r>
              <a:rPr lang="en-GB" sz="1600" dirty="0" err="1" smtClean="0"/>
              <a:t>eksterne</a:t>
            </a:r>
            <a:r>
              <a:rPr lang="en-GB" sz="1600" dirty="0" smtClean="0"/>
              <a:t> </a:t>
            </a:r>
            <a:r>
              <a:rPr lang="en-GB" sz="1600" dirty="0" err="1" smtClean="0"/>
              <a:t>trykket</a:t>
            </a:r>
            <a:r>
              <a:rPr lang="en-GB" sz="1600" dirty="0" smtClean="0"/>
              <a:t> </a:t>
            </a:r>
            <a:r>
              <a:rPr lang="en-GB" sz="1600" dirty="0" err="1" smtClean="0"/>
              <a:t>som</a:t>
            </a:r>
            <a:r>
              <a:rPr lang="en-GB" sz="1600" dirty="0" smtClean="0"/>
              <a:t> </a:t>
            </a:r>
            <a:r>
              <a:rPr lang="en-GB" sz="1600" dirty="0" err="1" smtClean="0"/>
              <a:t>virker</a:t>
            </a:r>
            <a:r>
              <a:rPr lang="en-GB" sz="1600" dirty="0" smtClean="0"/>
              <a:t> </a:t>
            </a:r>
            <a:r>
              <a:rPr lang="en-GB" sz="1600" dirty="0" err="1" smtClean="0"/>
              <a:t>på</a:t>
            </a:r>
            <a:r>
              <a:rPr lang="en-GB" sz="1600" dirty="0" smtClean="0"/>
              <a:t> </a:t>
            </a:r>
            <a:r>
              <a:rPr lang="en-GB" sz="1600" dirty="0" err="1" smtClean="0"/>
              <a:t>gassen</a:t>
            </a:r>
            <a:r>
              <a:rPr lang="en-GB" sz="1600" dirty="0" smtClean="0"/>
              <a:t> </a:t>
            </a:r>
            <a:r>
              <a:rPr lang="en-GB" sz="1600" dirty="0" err="1" smtClean="0"/>
              <a:t>og</a:t>
            </a:r>
            <a:r>
              <a:rPr lang="en-GB" sz="1600" dirty="0" smtClean="0"/>
              <a:t> </a:t>
            </a:r>
            <a:r>
              <a:rPr lang="en-GB" sz="1600" dirty="0" err="1" smtClean="0"/>
              <a:t>trykket</a:t>
            </a:r>
            <a:r>
              <a:rPr lang="en-GB" sz="1600" dirty="0" smtClean="0"/>
              <a:t> </a:t>
            </a:r>
            <a:r>
              <a:rPr lang="en-GB" sz="1600" dirty="0" err="1" smtClean="0"/>
              <a:t>i</a:t>
            </a:r>
            <a:r>
              <a:rPr lang="en-GB" sz="1600" dirty="0" smtClean="0"/>
              <a:t> </a:t>
            </a:r>
            <a:r>
              <a:rPr lang="en-GB" sz="1600" dirty="0" err="1" smtClean="0"/>
              <a:t>gassen</a:t>
            </a:r>
            <a:endParaRPr lang="en-GB" sz="1600" dirty="0" smtClean="0"/>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r>
              <a:rPr lang="en-GB" sz="1800" dirty="0" smtClean="0"/>
              <a:t>Irreversible </a:t>
            </a:r>
            <a:r>
              <a:rPr lang="en-GB" sz="1800" dirty="0" err="1" smtClean="0"/>
              <a:t>prosesser</a:t>
            </a:r>
            <a:endParaRPr lang="en-GB" sz="1800" dirty="0" smtClean="0"/>
          </a:p>
          <a:p>
            <a:pPr lvl="1" eaLnBrk="1" hangingPunct="1">
              <a:lnSpc>
                <a:spcPct val="90000"/>
              </a:lnSpc>
            </a:pPr>
            <a:r>
              <a:rPr lang="en-GB" sz="1600" dirty="0" err="1" smtClean="0"/>
              <a:t>Endelig</a:t>
            </a:r>
            <a:r>
              <a:rPr lang="en-GB" sz="1600" dirty="0" smtClean="0"/>
              <a:t> </a:t>
            </a:r>
            <a:r>
              <a:rPr lang="en-GB" sz="1600" dirty="0" err="1" smtClean="0"/>
              <a:t>hastiget</a:t>
            </a:r>
            <a:endParaRPr lang="en-GB" sz="1600" dirty="0" smtClean="0"/>
          </a:p>
          <a:p>
            <a:pPr lvl="1" eaLnBrk="1" hangingPunct="1">
              <a:lnSpc>
                <a:spcPct val="90000"/>
              </a:lnSpc>
            </a:pPr>
            <a:r>
              <a:rPr lang="en-GB" sz="1600" dirty="0" err="1" smtClean="0"/>
              <a:t>Endelig</a:t>
            </a:r>
            <a:r>
              <a:rPr lang="en-GB" sz="1600" dirty="0" smtClean="0"/>
              <a:t> </a:t>
            </a:r>
            <a:r>
              <a:rPr lang="en-GB" sz="1600" dirty="0" err="1" smtClean="0"/>
              <a:t>avvik</a:t>
            </a:r>
            <a:r>
              <a:rPr lang="en-GB" sz="1600" dirty="0" smtClean="0"/>
              <a:t> </a:t>
            </a:r>
            <a:r>
              <a:rPr lang="en-GB" sz="1600" dirty="0" err="1" smtClean="0"/>
              <a:t>fra</a:t>
            </a:r>
            <a:r>
              <a:rPr lang="en-GB" sz="1600" dirty="0" smtClean="0"/>
              <a:t> </a:t>
            </a:r>
            <a:r>
              <a:rPr lang="en-GB" sz="1600" dirty="0" err="1" smtClean="0"/>
              <a:t>likevekt</a:t>
            </a:r>
            <a:endParaRPr lang="en-GB" sz="1600" dirty="0" smtClean="0"/>
          </a:p>
          <a:p>
            <a:pPr lvl="1" eaLnBrk="1" hangingPunct="1">
              <a:lnSpc>
                <a:spcPct val="90000"/>
              </a:lnSpc>
            </a:pPr>
            <a:r>
              <a:rPr lang="en-GB" sz="1600" dirty="0" err="1" smtClean="0"/>
              <a:t>Eksempel</a:t>
            </a:r>
            <a:r>
              <a:rPr lang="en-GB" sz="1600" dirty="0" smtClean="0"/>
              <a:t>: </a:t>
            </a:r>
            <a:r>
              <a:rPr lang="en-GB" sz="1600" dirty="0" err="1" smtClean="0"/>
              <a:t>Betydelig</a:t>
            </a:r>
            <a:r>
              <a:rPr lang="en-GB" sz="1600" dirty="0" smtClean="0"/>
              <a:t> </a:t>
            </a:r>
            <a:r>
              <a:rPr lang="en-GB" sz="1600" dirty="0" err="1" smtClean="0"/>
              <a:t>forskjell</a:t>
            </a:r>
            <a:r>
              <a:rPr lang="en-GB" sz="1600" dirty="0" smtClean="0"/>
              <a:t> </a:t>
            </a:r>
            <a:r>
              <a:rPr lang="en-GB" sz="1600" dirty="0" err="1" smtClean="0"/>
              <a:t>mellom</a:t>
            </a:r>
            <a:r>
              <a:rPr lang="en-GB" sz="1600" dirty="0" smtClean="0"/>
              <a:t> </a:t>
            </a:r>
            <a:r>
              <a:rPr lang="en-GB" sz="1600" dirty="0" err="1" smtClean="0"/>
              <a:t>eksternt</a:t>
            </a:r>
            <a:r>
              <a:rPr lang="en-GB" sz="1600" dirty="0" smtClean="0"/>
              <a:t> </a:t>
            </a:r>
            <a:r>
              <a:rPr lang="en-GB" sz="1600" dirty="0" err="1" smtClean="0"/>
              <a:t>trykk</a:t>
            </a:r>
            <a:r>
              <a:rPr lang="en-GB" sz="1600" dirty="0" smtClean="0"/>
              <a:t> </a:t>
            </a:r>
            <a:r>
              <a:rPr lang="en-GB" sz="1600" dirty="0" err="1" smtClean="0"/>
              <a:t>som</a:t>
            </a:r>
            <a:r>
              <a:rPr lang="en-GB" sz="1600" dirty="0" smtClean="0"/>
              <a:t> </a:t>
            </a:r>
            <a:r>
              <a:rPr lang="en-GB" sz="1600" dirty="0" err="1" smtClean="0"/>
              <a:t>virker</a:t>
            </a:r>
            <a:r>
              <a:rPr lang="en-GB" sz="1600" dirty="0" smtClean="0"/>
              <a:t> </a:t>
            </a:r>
            <a:r>
              <a:rPr lang="en-GB" sz="1600" dirty="0" err="1" smtClean="0"/>
              <a:t>på</a:t>
            </a:r>
            <a:r>
              <a:rPr lang="en-GB" sz="1600" dirty="0" smtClean="0"/>
              <a:t> </a:t>
            </a:r>
            <a:r>
              <a:rPr lang="en-GB" sz="1600" dirty="0" err="1" smtClean="0"/>
              <a:t>gassen</a:t>
            </a:r>
            <a:r>
              <a:rPr lang="en-GB" sz="1600" dirty="0" smtClean="0"/>
              <a:t> </a:t>
            </a:r>
            <a:r>
              <a:rPr lang="en-GB" sz="1600" dirty="0" err="1" smtClean="0"/>
              <a:t>og</a:t>
            </a:r>
            <a:r>
              <a:rPr lang="en-GB" sz="1600" dirty="0" smtClean="0"/>
              <a:t> </a:t>
            </a:r>
            <a:r>
              <a:rPr lang="en-GB" sz="1600" dirty="0" err="1" smtClean="0"/>
              <a:t>trykket</a:t>
            </a:r>
            <a:r>
              <a:rPr lang="en-GB" sz="1600" dirty="0" smtClean="0"/>
              <a:t> </a:t>
            </a:r>
            <a:r>
              <a:rPr lang="en-GB" sz="1600" dirty="0" err="1" smtClean="0"/>
              <a:t>i</a:t>
            </a:r>
            <a:r>
              <a:rPr lang="en-GB" sz="1600" dirty="0" smtClean="0"/>
              <a:t> </a:t>
            </a:r>
            <a:r>
              <a:rPr lang="en-GB" sz="1600" dirty="0" err="1" smtClean="0"/>
              <a:t>gassen</a:t>
            </a:r>
            <a:endParaRPr lang="en-GB" sz="1600" dirty="0" smtClean="0"/>
          </a:p>
          <a:p>
            <a:pPr eaLnBrk="1" hangingPunct="1">
              <a:lnSpc>
                <a:spcPct val="90000"/>
              </a:lnSpc>
            </a:pPr>
            <a:endParaRPr lang="en-GB" sz="1800" dirty="0" smtClean="0"/>
          </a:p>
        </p:txBody>
      </p:sp>
      <p:pic>
        <p:nvPicPr>
          <p:cNvPr id="44037" name="Picture 4" descr="PK-2-4-reversibel"/>
          <p:cNvPicPr>
            <a:picLocks noChangeAspect="1" noChangeArrowheads="1"/>
          </p:cNvPicPr>
          <p:nvPr/>
        </p:nvPicPr>
        <p:blipFill>
          <a:blip r:embed="rId3" cstate="print"/>
          <a:srcRect/>
          <a:stretch>
            <a:fillRect/>
          </a:stretch>
        </p:blipFill>
        <p:spPr bwMode="auto">
          <a:xfrm>
            <a:off x="5894388" y="1401763"/>
            <a:ext cx="2944812" cy="2459037"/>
          </a:xfrm>
          <a:prstGeom prst="rect">
            <a:avLst/>
          </a:prstGeom>
          <a:noFill/>
          <a:ln w="9525">
            <a:noFill/>
            <a:miter lim="800000"/>
            <a:headEnd/>
            <a:tailEnd/>
          </a:ln>
        </p:spPr>
      </p:pic>
      <p:pic>
        <p:nvPicPr>
          <p:cNvPr id="44038" name="Picture 5" descr="PK-2-5-irreversibel"/>
          <p:cNvPicPr>
            <a:picLocks noChangeAspect="1" noChangeArrowheads="1"/>
          </p:cNvPicPr>
          <p:nvPr/>
        </p:nvPicPr>
        <p:blipFill>
          <a:blip r:embed="rId4" cstate="print"/>
          <a:srcRect/>
          <a:stretch>
            <a:fillRect/>
          </a:stretch>
        </p:blipFill>
        <p:spPr bwMode="auto">
          <a:xfrm>
            <a:off x="5821363" y="3814763"/>
            <a:ext cx="2941637" cy="2709862"/>
          </a:xfrm>
          <a:prstGeom prst="rect">
            <a:avLst/>
          </a:prstGeom>
          <a:noFill/>
          <a:ln w="9525">
            <a:noFill/>
            <a:miter lim="800000"/>
            <a:headEnd/>
            <a:tailEnd/>
          </a:ln>
        </p:spPr>
      </p:pic>
      <p:pic>
        <p:nvPicPr>
          <p:cNvPr id="44039" name="Picture 13" descr="C:\Documents and Settings\trulsn\My Documents\MENA1000bok\Figurer\Termodyn-stempel.jpg"/>
          <p:cNvPicPr>
            <a:picLocks noChangeAspect="1" noChangeArrowheads="1"/>
          </p:cNvPicPr>
          <p:nvPr/>
        </p:nvPicPr>
        <p:blipFill>
          <a:blip r:link="rId5" cstate="print"/>
          <a:srcRect/>
          <a:stretch>
            <a:fillRect/>
          </a:stretch>
        </p:blipFill>
        <p:spPr bwMode="auto">
          <a:xfrm>
            <a:off x="3492500" y="1701800"/>
            <a:ext cx="2087563" cy="90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5124" name="Rectangle 2"/>
          <p:cNvSpPr>
            <a:spLocks noGrp="1" noChangeArrowheads="1"/>
          </p:cNvSpPr>
          <p:nvPr>
            <p:ph type="title"/>
          </p:nvPr>
        </p:nvSpPr>
        <p:spPr>
          <a:xfrm>
            <a:off x="685800" y="76200"/>
            <a:ext cx="5470525" cy="1143000"/>
          </a:xfrm>
        </p:spPr>
        <p:txBody>
          <a:bodyPr/>
          <a:lstStyle/>
          <a:p>
            <a:pPr eaLnBrk="1" hangingPunct="1"/>
            <a:r>
              <a:rPr lang="en-GB" sz="2000" smtClean="0"/>
              <a:t>Reversible og irreversible prosesser, forts.</a:t>
            </a:r>
          </a:p>
        </p:txBody>
      </p:sp>
      <p:sp>
        <p:nvSpPr>
          <p:cNvPr id="5125" name="Rectangle 3"/>
          <p:cNvSpPr>
            <a:spLocks noGrp="1" noChangeArrowheads="1"/>
          </p:cNvSpPr>
          <p:nvPr>
            <p:ph type="body" idx="1"/>
          </p:nvPr>
        </p:nvSpPr>
        <p:spPr>
          <a:xfrm>
            <a:off x="251520" y="2924175"/>
            <a:ext cx="5760640" cy="3673177"/>
          </a:xfrm>
        </p:spPr>
        <p:txBody>
          <a:bodyPr/>
          <a:lstStyle/>
          <a:p>
            <a:pPr eaLnBrk="1" hangingPunct="1"/>
            <a:r>
              <a:rPr lang="en-GB" sz="1600" dirty="0" err="1" smtClean="0">
                <a:sym typeface="Symbol" pitchFamily="18" charset="2"/>
              </a:rPr>
              <a:t>Ekspansjon</a:t>
            </a:r>
            <a:r>
              <a:rPr lang="en-GB" sz="1600" dirty="0" smtClean="0">
                <a:sym typeface="Symbol" pitchFamily="18" charset="2"/>
              </a:rPr>
              <a:t>: </a:t>
            </a:r>
            <a:r>
              <a:rPr lang="en-GB" sz="1600" i="1" dirty="0" err="1" smtClean="0">
                <a:sym typeface="Symbol" pitchFamily="18" charset="2"/>
              </a:rPr>
              <a:t>w</a:t>
            </a:r>
            <a:r>
              <a:rPr lang="en-GB" sz="1600" i="1" baseline="-25000" dirty="0" err="1" smtClean="0">
                <a:sym typeface="Symbol" pitchFamily="18" charset="2"/>
              </a:rPr>
              <a:t>i</a:t>
            </a:r>
            <a:r>
              <a:rPr lang="en-GB" sz="1600" i="1" baseline="-25000" dirty="0" err="1" smtClean="0">
                <a:sym typeface="Symbol" pitchFamily="18" charset="2"/>
              </a:rPr>
              <a:t>rrev</a:t>
            </a:r>
            <a:r>
              <a:rPr lang="en-GB" sz="1600" i="1" dirty="0" smtClean="0">
                <a:sym typeface="Symbol" pitchFamily="18" charset="2"/>
              </a:rPr>
              <a:t> &lt; </a:t>
            </a:r>
            <a:r>
              <a:rPr lang="en-GB" sz="1600" i="1" dirty="0" err="1" smtClean="0">
                <a:sym typeface="Symbol" pitchFamily="18" charset="2"/>
              </a:rPr>
              <a:t>w</a:t>
            </a:r>
            <a:r>
              <a:rPr lang="en-GB" sz="1600" i="1" baseline="-25000" dirty="0" err="1" smtClean="0">
                <a:sym typeface="Symbol" pitchFamily="18" charset="2"/>
              </a:rPr>
              <a:t>rev</a:t>
            </a:r>
            <a:r>
              <a:rPr lang="en-GB" sz="1600" dirty="0" smtClean="0">
                <a:sym typeface="Symbol" pitchFamily="18" charset="2"/>
              </a:rPr>
              <a:t>, </a:t>
            </a:r>
            <a:r>
              <a:rPr lang="en-GB" sz="1600" dirty="0" err="1" smtClean="0">
                <a:sym typeface="Symbol" pitchFamily="18" charset="2"/>
              </a:rPr>
              <a:t>altså</a:t>
            </a:r>
            <a:r>
              <a:rPr lang="en-GB" sz="1600" dirty="0" smtClean="0">
                <a:sym typeface="Symbol" pitchFamily="18" charset="2"/>
              </a:rPr>
              <a:t> </a:t>
            </a:r>
            <a:r>
              <a:rPr lang="en-GB" sz="1600" dirty="0" err="1" smtClean="0">
                <a:sym typeface="Symbol" pitchFamily="18" charset="2"/>
              </a:rPr>
              <a:t>er</a:t>
            </a:r>
            <a:r>
              <a:rPr lang="en-GB" sz="1600" dirty="0" smtClean="0">
                <a:sym typeface="Symbol" pitchFamily="18" charset="2"/>
              </a:rPr>
              <a:t> </a:t>
            </a:r>
            <a:r>
              <a:rPr lang="en-GB" sz="1600" i="1" dirty="0" err="1" smtClean="0">
                <a:sym typeface="Symbol" pitchFamily="18" charset="2"/>
              </a:rPr>
              <a:t>q</a:t>
            </a:r>
            <a:r>
              <a:rPr lang="en-GB" sz="1600" i="1" baseline="-25000" dirty="0" err="1" smtClean="0">
                <a:sym typeface="Symbol" pitchFamily="18" charset="2"/>
              </a:rPr>
              <a:t>irrev</a:t>
            </a:r>
            <a:r>
              <a:rPr lang="en-GB" sz="1600" i="1" dirty="0" smtClean="0">
                <a:sym typeface="Symbol" pitchFamily="18" charset="2"/>
              </a:rPr>
              <a:t> &gt; </a:t>
            </a:r>
            <a:r>
              <a:rPr lang="en-GB" sz="1600" i="1" dirty="0" err="1" smtClean="0">
                <a:sym typeface="Symbol" pitchFamily="18" charset="2"/>
              </a:rPr>
              <a:t>q</a:t>
            </a:r>
            <a:r>
              <a:rPr lang="en-GB" sz="1600" i="1" baseline="-25000" dirty="0" err="1" smtClean="0">
                <a:sym typeface="Symbol" pitchFamily="18" charset="2"/>
              </a:rPr>
              <a:t>rev</a:t>
            </a:r>
            <a:r>
              <a:rPr lang="en-GB" sz="1600" i="1" dirty="0" smtClean="0">
                <a:sym typeface="Symbol" pitchFamily="18" charset="2"/>
              </a:rPr>
              <a:t> </a:t>
            </a:r>
          </a:p>
          <a:p>
            <a:pPr eaLnBrk="1" hangingPunct="1"/>
            <a:r>
              <a:rPr lang="en-GB" sz="1600" dirty="0" err="1" smtClean="0">
                <a:sym typeface="Symbol" pitchFamily="18" charset="2"/>
              </a:rPr>
              <a:t>Varmen</a:t>
            </a:r>
            <a:r>
              <a:rPr lang="en-GB" sz="1600" dirty="0" smtClean="0">
                <a:sym typeface="Symbol" pitchFamily="18" charset="2"/>
              </a:rPr>
              <a:t> </a:t>
            </a:r>
            <a:r>
              <a:rPr lang="en-GB" sz="1600" dirty="0" err="1" smtClean="0">
                <a:sym typeface="Symbol" pitchFamily="18" charset="2"/>
              </a:rPr>
              <a:t>som</a:t>
            </a:r>
            <a:r>
              <a:rPr lang="en-GB" sz="1600" dirty="0" smtClean="0">
                <a:sym typeface="Symbol" pitchFamily="18" charset="2"/>
              </a:rPr>
              <a:t> </a:t>
            </a:r>
            <a:r>
              <a:rPr lang="en-GB" sz="1600" dirty="0" err="1" smtClean="0">
                <a:sym typeface="Symbol" pitchFamily="18" charset="2"/>
              </a:rPr>
              <a:t>absorberes</a:t>
            </a:r>
            <a:r>
              <a:rPr lang="en-GB" sz="1600" dirty="0" smtClean="0">
                <a:sym typeface="Symbol" pitchFamily="18" charset="2"/>
              </a:rPr>
              <a:t> </a:t>
            </a:r>
            <a:r>
              <a:rPr lang="en-GB" sz="1600" dirty="0" err="1" smtClean="0">
                <a:sym typeface="Symbol" pitchFamily="18" charset="2"/>
              </a:rPr>
              <a:t>fra</a:t>
            </a:r>
            <a:r>
              <a:rPr lang="en-GB" sz="1600" dirty="0" smtClean="0">
                <a:sym typeface="Symbol" pitchFamily="18" charset="2"/>
              </a:rPr>
              <a:t> </a:t>
            </a:r>
            <a:r>
              <a:rPr lang="en-GB" sz="1600" dirty="0" err="1" smtClean="0">
                <a:sym typeface="Symbol" pitchFamily="18" charset="2"/>
              </a:rPr>
              <a:t>omgivelsene</a:t>
            </a:r>
            <a:r>
              <a:rPr lang="en-GB" sz="1600" dirty="0" smtClean="0">
                <a:sym typeface="Symbol" pitchFamily="18" charset="2"/>
              </a:rPr>
              <a:t> (= </a:t>
            </a:r>
            <a:r>
              <a:rPr lang="en-GB" sz="1600" i="1" dirty="0" smtClean="0">
                <a:sym typeface="Symbol" pitchFamily="18" charset="2"/>
              </a:rPr>
              <a:t>q</a:t>
            </a:r>
            <a:r>
              <a:rPr lang="en-GB" sz="1600" dirty="0" smtClean="0">
                <a:sym typeface="Symbol" pitchFamily="18" charset="2"/>
              </a:rPr>
              <a:t>) under </a:t>
            </a:r>
            <a:r>
              <a:rPr lang="en-GB" sz="1600" dirty="0" err="1" smtClean="0">
                <a:sym typeface="Symbol" pitchFamily="18" charset="2"/>
              </a:rPr>
              <a:t>ekspansjon</a:t>
            </a:r>
            <a:r>
              <a:rPr lang="en-GB" sz="1600" dirty="0" smtClean="0">
                <a:sym typeface="Symbol" pitchFamily="18" charset="2"/>
              </a:rPr>
              <a:t> </a:t>
            </a:r>
            <a:r>
              <a:rPr lang="en-GB" sz="1600" dirty="0" err="1" smtClean="0">
                <a:sym typeface="Symbol" pitchFamily="18" charset="2"/>
              </a:rPr>
              <a:t>og</a:t>
            </a:r>
            <a:r>
              <a:rPr lang="en-GB" sz="1600" dirty="0" smtClean="0">
                <a:sym typeface="Symbol" pitchFamily="18" charset="2"/>
              </a:rPr>
              <a:t> </a:t>
            </a:r>
            <a:r>
              <a:rPr lang="en-GB" sz="1600" dirty="0" err="1" smtClean="0">
                <a:sym typeface="Symbol" pitchFamily="18" charset="2"/>
              </a:rPr>
              <a:t>som</a:t>
            </a:r>
            <a:r>
              <a:rPr lang="en-GB" sz="1600" dirty="0" smtClean="0">
                <a:sym typeface="Symbol" pitchFamily="18" charset="2"/>
              </a:rPr>
              <a:t> holder </a:t>
            </a:r>
            <a:r>
              <a:rPr lang="en-GB" sz="1600" dirty="0" err="1" smtClean="0">
                <a:sym typeface="Symbol" pitchFamily="18" charset="2"/>
              </a:rPr>
              <a:t>systemet</a:t>
            </a:r>
            <a:r>
              <a:rPr lang="en-GB" sz="1600" dirty="0" smtClean="0">
                <a:sym typeface="Symbol" pitchFamily="18" charset="2"/>
              </a:rPr>
              <a:t> </a:t>
            </a:r>
            <a:r>
              <a:rPr lang="en-GB" sz="1600" dirty="0" err="1" smtClean="0">
                <a:sym typeface="Symbol" pitchFamily="18" charset="2"/>
              </a:rPr>
              <a:t>isotermalt</a:t>
            </a:r>
            <a:r>
              <a:rPr lang="en-GB" sz="1600" dirty="0" smtClean="0">
                <a:sym typeface="Symbol" pitchFamily="18" charset="2"/>
              </a:rPr>
              <a:t> </a:t>
            </a:r>
            <a:r>
              <a:rPr lang="en-GB" sz="1600" dirty="0" err="1" smtClean="0">
                <a:sym typeface="Symbol" pitchFamily="18" charset="2"/>
              </a:rPr>
              <a:t>er</a:t>
            </a:r>
            <a:r>
              <a:rPr lang="en-GB" sz="1600" dirty="0" smtClean="0">
                <a:sym typeface="Symbol" pitchFamily="18" charset="2"/>
              </a:rPr>
              <a:t> </a:t>
            </a:r>
            <a:r>
              <a:rPr lang="en-GB" sz="1600" dirty="0" err="1" smtClean="0">
                <a:sym typeface="Symbol" pitchFamily="18" charset="2"/>
              </a:rPr>
              <a:t>derved</a:t>
            </a:r>
            <a:r>
              <a:rPr lang="en-GB" sz="1600" dirty="0" smtClean="0">
                <a:sym typeface="Symbol" pitchFamily="18" charset="2"/>
              </a:rPr>
              <a:t> </a:t>
            </a:r>
            <a:r>
              <a:rPr lang="en-GB" sz="1600" dirty="0" err="1" smtClean="0">
                <a:sym typeface="Symbol" pitchFamily="18" charset="2"/>
              </a:rPr>
              <a:t>større</a:t>
            </a:r>
            <a:r>
              <a:rPr lang="en-GB" sz="1600" dirty="0" smtClean="0">
                <a:sym typeface="Symbol" pitchFamily="18" charset="2"/>
              </a:rPr>
              <a:t> for den reversible </a:t>
            </a:r>
            <a:r>
              <a:rPr lang="en-GB" sz="1600" dirty="0" err="1" smtClean="0">
                <a:sym typeface="Symbol" pitchFamily="18" charset="2"/>
              </a:rPr>
              <a:t>enn</a:t>
            </a:r>
            <a:r>
              <a:rPr lang="en-GB" sz="1600" dirty="0" smtClean="0">
                <a:sym typeface="Symbol" pitchFamily="18" charset="2"/>
              </a:rPr>
              <a:t> for den irreversible </a:t>
            </a:r>
            <a:r>
              <a:rPr lang="en-GB" sz="1600" dirty="0" err="1" smtClean="0">
                <a:sym typeface="Symbol" pitchFamily="18" charset="2"/>
              </a:rPr>
              <a:t>prosessen</a:t>
            </a:r>
            <a:r>
              <a:rPr lang="en-GB" sz="1600" dirty="0" smtClean="0">
                <a:sym typeface="Symbol" pitchFamily="18" charset="2"/>
              </a:rPr>
              <a:t>.</a:t>
            </a:r>
          </a:p>
          <a:p>
            <a:pPr eaLnBrk="1" hangingPunct="1"/>
            <a:endParaRPr lang="en-GB" sz="1600" dirty="0" smtClean="0">
              <a:sym typeface="Symbol" pitchFamily="18" charset="2"/>
            </a:endParaRPr>
          </a:p>
          <a:p>
            <a:pPr eaLnBrk="1" hangingPunct="1"/>
            <a:r>
              <a:rPr lang="en-GB" sz="1600" dirty="0" err="1" smtClean="0">
                <a:sym typeface="Symbol" pitchFamily="18" charset="2"/>
              </a:rPr>
              <a:t>Kompresjon</a:t>
            </a:r>
            <a:r>
              <a:rPr lang="en-GB" sz="1600" dirty="0" smtClean="0">
                <a:sym typeface="Symbol" pitchFamily="18" charset="2"/>
              </a:rPr>
              <a:t>: </a:t>
            </a:r>
            <a:r>
              <a:rPr lang="en-GB" sz="1600" i="1" dirty="0" err="1" smtClean="0">
                <a:sym typeface="Symbol" pitchFamily="18" charset="2"/>
              </a:rPr>
              <a:t>w</a:t>
            </a:r>
            <a:r>
              <a:rPr lang="en-GB" sz="1600" i="1" baseline="-25000" dirty="0" err="1" smtClean="0">
                <a:sym typeface="Symbol" pitchFamily="18" charset="2"/>
              </a:rPr>
              <a:t>irrev</a:t>
            </a:r>
            <a:r>
              <a:rPr lang="en-GB" sz="1600" i="1" dirty="0" smtClean="0">
                <a:sym typeface="Symbol" pitchFamily="18" charset="2"/>
              </a:rPr>
              <a:t> &gt; </a:t>
            </a:r>
            <a:r>
              <a:rPr lang="en-GB" sz="1600" i="1" dirty="0" err="1" smtClean="0">
                <a:sym typeface="Symbol" pitchFamily="18" charset="2"/>
              </a:rPr>
              <a:t>w</a:t>
            </a:r>
            <a:r>
              <a:rPr lang="en-GB" sz="1600" i="1" baseline="-25000" dirty="0" err="1" smtClean="0">
                <a:sym typeface="Symbol" pitchFamily="18" charset="2"/>
              </a:rPr>
              <a:t>rev</a:t>
            </a:r>
            <a:r>
              <a:rPr lang="en-GB" sz="1600" dirty="0" smtClean="0">
                <a:sym typeface="Symbol" pitchFamily="18" charset="2"/>
              </a:rPr>
              <a:t>, </a:t>
            </a:r>
            <a:r>
              <a:rPr lang="en-GB" sz="1600" dirty="0" err="1" smtClean="0">
                <a:sym typeface="Symbol" pitchFamily="18" charset="2"/>
              </a:rPr>
              <a:t>altså</a:t>
            </a:r>
            <a:r>
              <a:rPr lang="en-GB" sz="1600" dirty="0" smtClean="0">
                <a:sym typeface="Symbol" pitchFamily="18" charset="2"/>
              </a:rPr>
              <a:t> </a:t>
            </a:r>
            <a:r>
              <a:rPr lang="en-GB" sz="1600" dirty="0" err="1" smtClean="0">
                <a:sym typeface="Symbol" pitchFamily="18" charset="2"/>
              </a:rPr>
              <a:t>er</a:t>
            </a:r>
            <a:r>
              <a:rPr lang="en-GB" sz="1600" dirty="0" smtClean="0">
                <a:sym typeface="Symbol" pitchFamily="18" charset="2"/>
              </a:rPr>
              <a:t> </a:t>
            </a:r>
            <a:r>
              <a:rPr lang="en-GB" sz="1600" i="1" dirty="0" err="1" smtClean="0">
                <a:sym typeface="Symbol" pitchFamily="18" charset="2"/>
              </a:rPr>
              <a:t>q</a:t>
            </a:r>
            <a:r>
              <a:rPr lang="en-GB" sz="1600" i="1" baseline="-25000" dirty="0" err="1" smtClean="0">
                <a:sym typeface="Symbol" pitchFamily="18" charset="2"/>
              </a:rPr>
              <a:t>irrev</a:t>
            </a:r>
            <a:r>
              <a:rPr lang="en-GB" sz="1600" i="1" dirty="0" smtClean="0">
                <a:sym typeface="Symbol" pitchFamily="18" charset="2"/>
              </a:rPr>
              <a:t> &lt; </a:t>
            </a:r>
            <a:r>
              <a:rPr lang="en-GB" sz="1600" i="1" dirty="0" err="1" smtClean="0">
                <a:sym typeface="Symbol" pitchFamily="18" charset="2"/>
              </a:rPr>
              <a:t>q</a:t>
            </a:r>
            <a:r>
              <a:rPr lang="en-GB" sz="1600" i="1" baseline="-25000" dirty="0" err="1" smtClean="0">
                <a:sym typeface="Symbol" pitchFamily="18" charset="2"/>
              </a:rPr>
              <a:t>rev</a:t>
            </a:r>
            <a:r>
              <a:rPr lang="en-GB" sz="1600" i="1" dirty="0" smtClean="0">
                <a:sym typeface="Symbol" pitchFamily="18" charset="2"/>
              </a:rPr>
              <a:t> </a:t>
            </a:r>
            <a:endParaRPr lang="en-GB" sz="1600" i="1" dirty="0" smtClean="0">
              <a:sym typeface="Symbol" pitchFamily="18" charset="2"/>
            </a:endParaRPr>
          </a:p>
          <a:p>
            <a:pPr eaLnBrk="1" hangingPunct="1"/>
            <a:endParaRPr lang="en-GB" sz="1600" dirty="0" smtClean="0">
              <a:sym typeface="Symbol" pitchFamily="18" charset="2"/>
            </a:endParaRPr>
          </a:p>
          <a:p>
            <a:pPr eaLnBrk="1" hangingPunct="1"/>
            <a:r>
              <a:rPr lang="en-GB" sz="1600" dirty="0" err="1" smtClean="0">
                <a:sym typeface="Symbol" pitchFamily="18" charset="2"/>
              </a:rPr>
              <a:t>Dette</a:t>
            </a:r>
            <a:r>
              <a:rPr lang="en-GB" sz="1600" dirty="0" smtClean="0">
                <a:sym typeface="Symbol" pitchFamily="18" charset="2"/>
              </a:rPr>
              <a:t> </a:t>
            </a:r>
            <a:r>
              <a:rPr lang="en-GB" sz="1600" dirty="0" err="1" smtClean="0">
                <a:sym typeface="Symbol" pitchFamily="18" charset="2"/>
              </a:rPr>
              <a:t>er</a:t>
            </a:r>
            <a:r>
              <a:rPr lang="en-GB" sz="1600" dirty="0" smtClean="0">
                <a:sym typeface="Symbol" pitchFamily="18" charset="2"/>
              </a:rPr>
              <a:t> </a:t>
            </a:r>
            <a:r>
              <a:rPr lang="en-GB" sz="1600" dirty="0" err="1" smtClean="0">
                <a:sym typeface="Symbol" pitchFamily="18" charset="2"/>
              </a:rPr>
              <a:t>eksempel</a:t>
            </a:r>
            <a:r>
              <a:rPr lang="en-GB" sz="1600" dirty="0" smtClean="0">
                <a:sym typeface="Symbol" pitchFamily="18" charset="2"/>
              </a:rPr>
              <a:t> </a:t>
            </a:r>
            <a:r>
              <a:rPr lang="en-GB" sz="1600" dirty="0" err="1" smtClean="0">
                <a:sym typeface="Symbol" pitchFamily="18" charset="2"/>
              </a:rPr>
              <a:t>på</a:t>
            </a:r>
            <a:r>
              <a:rPr lang="en-GB" sz="1600" dirty="0" smtClean="0">
                <a:sym typeface="Symbol" pitchFamily="18" charset="2"/>
              </a:rPr>
              <a:t> tap </a:t>
            </a:r>
            <a:r>
              <a:rPr lang="en-GB" sz="1600" dirty="0" err="1" smtClean="0">
                <a:sym typeface="Symbol" pitchFamily="18" charset="2"/>
              </a:rPr>
              <a:t>i</a:t>
            </a:r>
            <a:r>
              <a:rPr lang="en-GB" sz="1600" dirty="0" smtClean="0">
                <a:sym typeface="Symbol" pitchFamily="18" charset="2"/>
              </a:rPr>
              <a:t> </a:t>
            </a:r>
            <a:r>
              <a:rPr lang="en-GB" sz="1600" dirty="0" err="1" smtClean="0">
                <a:sym typeface="Symbol" pitchFamily="18" charset="2"/>
              </a:rPr>
              <a:t>omsetning</a:t>
            </a:r>
            <a:r>
              <a:rPr lang="en-GB" sz="1600" dirty="0" smtClean="0">
                <a:sym typeface="Symbol" pitchFamily="18" charset="2"/>
              </a:rPr>
              <a:t> </a:t>
            </a:r>
            <a:r>
              <a:rPr lang="en-GB" sz="1600" dirty="0" err="1" smtClean="0">
                <a:sym typeface="Symbol" pitchFamily="18" charset="2"/>
              </a:rPr>
              <a:t>mellom</a:t>
            </a:r>
            <a:r>
              <a:rPr lang="en-GB" sz="1600" dirty="0" smtClean="0">
                <a:sym typeface="Symbol" pitchFamily="18" charset="2"/>
              </a:rPr>
              <a:t> </a:t>
            </a:r>
            <a:r>
              <a:rPr lang="en-GB" sz="1600" dirty="0" err="1" smtClean="0">
                <a:sym typeface="Symbol" pitchFamily="18" charset="2"/>
              </a:rPr>
              <a:t>varme</a:t>
            </a:r>
            <a:r>
              <a:rPr lang="en-GB" sz="1600" dirty="0" smtClean="0">
                <a:sym typeface="Symbol" pitchFamily="18" charset="2"/>
              </a:rPr>
              <a:t> </a:t>
            </a:r>
            <a:r>
              <a:rPr lang="en-GB" sz="1600" dirty="0" err="1" smtClean="0">
                <a:sym typeface="Symbol" pitchFamily="18" charset="2"/>
              </a:rPr>
              <a:t>og</a:t>
            </a:r>
            <a:r>
              <a:rPr lang="en-GB" sz="1600" dirty="0" smtClean="0">
                <a:sym typeface="Symbol" pitchFamily="18" charset="2"/>
              </a:rPr>
              <a:t> </a:t>
            </a:r>
            <a:r>
              <a:rPr lang="en-GB" sz="1600" dirty="0" err="1" smtClean="0">
                <a:sym typeface="Symbol" pitchFamily="18" charset="2"/>
              </a:rPr>
              <a:t>arbeid</a:t>
            </a:r>
            <a:r>
              <a:rPr lang="en-GB" sz="1600" dirty="0" smtClean="0">
                <a:sym typeface="Symbol" pitchFamily="18" charset="2"/>
              </a:rPr>
              <a:t> </a:t>
            </a:r>
            <a:r>
              <a:rPr lang="en-GB" sz="1600" dirty="0" err="1" smtClean="0">
                <a:sym typeface="Symbol" pitchFamily="18" charset="2"/>
              </a:rPr>
              <a:t>i</a:t>
            </a:r>
            <a:r>
              <a:rPr lang="en-GB" sz="1600" dirty="0" smtClean="0">
                <a:sym typeface="Symbol" pitchFamily="18" charset="2"/>
              </a:rPr>
              <a:t> en </a:t>
            </a:r>
            <a:r>
              <a:rPr lang="en-GB" sz="1600" dirty="0" err="1" smtClean="0">
                <a:sym typeface="Symbol" pitchFamily="18" charset="2"/>
              </a:rPr>
              <a:t>irreversibel</a:t>
            </a:r>
            <a:r>
              <a:rPr lang="en-GB" sz="1600" dirty="0" smtClean="0">
                <a:sym typeface="Symbol" pitchFamily="18" charset="2"/>
              </a:rPr>
              <a:t> </a:t>
            </a:r>
            <a:r>
              <a:rPr lang="en-GB" sz="1600" dirty="0" err="1" smtClean="0">
                <a:sym typeface="Symbol" pitchFamily="18" charset="2"/>
              </a:rPr>
              <a:t>prosess</a:t>
            </a:r>
            <a:r>
              <a:rPr lang="en-GB" sz="1600" dirty="0" smtClean="0">
                <a:sym typeface="Symbol" pitchFamily="18" charset="2"/>
              </a:rPr>
              <a:t>. Vi </a:t>
            </a:r>
            <a:r>
              <a:rPr lang="en-GB" sz="1600" dirty="0" err="1" smtClean="0">
                <a:sym typeface="Symbol" pitchFamily="18" charset="2"/>
              </a:rPr>
              <a:t>kan</a:t>
            </a:r>
            <a:r>
              <a:rPr lang="en-GB" sz="1600" dirty="0" smtClean="0">
                <a:sym typeface="Symbol" pitchFamily="18" charset="2"/>
              </a:rPr>
              <a:t> </a:t>
            </a:r>
            <a:r>
              <a:rPr lang="en-GB" sz="1600" dirty="0" err="1" smtClean="0">
                <a:sym typeface="Symbol" pitchFamily="18" charset="2"/>
              </a:rPr>
              <a:t>reversere</a:t>
            </a:r>
            <a:r>
              <a:rPr lang="en-GB" sz="1600" dirty="0" smtClean="0">
                <a:sym typeface="Symbol" pitchFamily="18" charset="2"/>
              </a:rPr>
              <a:t> </a:t>
            </a:r>
            <a:r>
              <a:rPr lang="en-GB" sz="1600" dirty="0" err="1" smtClean="0">
                <a:sym typeface="Symbol" pitchFamily="18" charset="2"/>
              </a:rPr>
              <a:t>prosessen</a:t>
            </a:r>
            <a:r>
              <a:rPr lang="en-GB" sz="1600" dirty="0" smtClean="0">
                <a:sym typeface="Symbol" pitchFamily="18" charset="2"/>
              </a:rPr>
              <a:t>, men </a:t>
            </a:r>
            <a:r>
              <a:rPr lang="en-GB" sz="1600" dirty="0" err="1" smtClean="0">
                <a:sym typeface="Symbol" pitchFamily="18" charset="2"/>
              </a:rPr>
              <a:t>ikke</a:t>
            </a:r>
            <a:r>
              <a:rPr lang="en-GB" sz="1600" dirty="0" smtClean="0">
                <a:sym typeface="Symbol" pitchFamily="18" charset="2"/>
              </a:rPr>
              <a:t> </a:t>
            </a:r>
            <a:r>
              <a:rPr lang="en-GB" sz="1600" dirty="0" err="1" smtClean="0">
                <a:sym typeface="Symbol" pitchFamily="18" charset="2"/>
              </a:rPr>
              <a:t>uten</a:t>
            </a:r>
            <a:r>
              <a:rPr lang="en-GB" sz="1600" dirty="0" smtClean="0">
                <a:sym typeface="Symbol" pitchFamily="18" charset="2"/>
              </a:rPr>
              <a:t> </a:t>
            </a:r>
            <a:r>
              <a:rPr lang="en-GB" sz="1600" dirty="0" err="1" smtClean="0">
                <a:sym typeface="Symbol" pitchFamily="18" charset="2"/>
              </a:rPr>
              <a:t>å</a:t>
            </a:r>
            <a:r>
              <a:rPr lang="en-GB" sz="1600" dirty="0" smtClean="0">
                <a:sym typeface="Symbol" pitchFamily="18" charset="2"/>
              </a:rPr>
              <a:t> </a:t>
            </a:r>
            <a:r>
              <a:rPr lang="en-GB" sz="1600" dirty="0" err="1" smtClean="0">
                <a:sym typeface="Symbol" pitchFamily="18" charset="2"/>
              </a:rPr>
              <a:t>investere</a:t>
            </a:r>
            <a:r>
              <a:rPr lang="en-GB" sz="1600" dirty="0" smtClean="0">
                <a:sym typeface="Symbol" pitchFamily="18" charset="2"/>
              </a:rPr>
              <a:t> </a:t>
            </a:r>
            <a:r>
              <a:rPr lang="en-GB" sz="1600" dirty="0" err="1" smtClean="0">
                <a:sym typeface="Symbol" pitchFamily="18" charset="2"/>
              </a:rPr>
              <a:t>mer</a:t>
            </a:r>
            <a:r>
              <a:rPr lang="en-GB" sz="1600" dirty="0" smtClean="0">
                <a:sym typeface="Symbol" pitchFamily="18" charset="2"/>
              </a:rPr>
              <a:t> </a:t>
            </a:r>
            <a:r>
              <a:rPr lang="en-GB" sz="1600" dirty="0" err="1" smtClean="0">
                <a:sym typeface="Symbol" pitchFamily="18" charset="2"/>
              </a:rPr>
              <a:t>arbeid</a:t>
            </a:r>
            <a:r>
              <a:rPr lang="en-GB" sz="1600" dirty="0" smtClean="0">
                <a:sym typeface="Symbol" pitchFamily="18" charset="2"/>
              </a:rPr>
              <a:t> </a:t>
            </a:r>
            <a:r>
              <a:rPr lang="en-GB" sz="1600" dirty="0" err="1" smtClean="0">
                <a:sym typeface="Symbol" pitchFamily="18" charset="2"/>
              </a:rPr>
              <a:t>enn</a:t>
            </a:r>
            <a:r>
              <a:rPr lang="en-GB" sz="1600" dirty="0" smtClean="0">
                <a:sym typeface="Symbol" pitchFamily="18" charset="2"/>
              </a:rPr>
              <a:t> vi </a:t>
            </a:r>
            <a:r>
              <a:rPr lang="en-GB" sz="1600" dirty="0" err="1" smtClean="0">
                <a:sym typeface="Symbol" pitchFamily="18" charset="2"/>
              </a:rPr>
              <a:t>får</a:t>
            </a:r>
            <a:r>
              <a:rPr lang="en-GB" sz="1600" dirty="0" smtClean="0">
                <a:sym typeface="Symbol" pitchFamily="18" charset="2"/>
              </a:rPr>
              <a:t> </a:t>
            </a:r>
            <a:r>
              <a:rPr lang="en-GB" sz="1600" dirty="0" err="1" smtClean="0">
                <a:sym typeface="Symbol" pitchFamily="18" charset="2"/>
              </a:rPr>
              <a:t>tilbake</a:t>
            </a:r>
            <a:r>
              <a:rPr lang="en-GB" sz="1600" dirty="0" smtClean="0">
                <a:sym typeface="Symbol" pitchFamily="18" charset="2"/>
              </a:rPr>
              <a:t>.</a:t>
            </a:r>
            <a:endParaRPr lang="en-GB" sz="1600" baseline="-25000" dirty="0" smtClean="0">
              <a:sym typeface="Symbol" pitchFamily="18" charset="2"/>
            </a:endParaRPr>
          </a:p>
          <a:p>
            <a:pPr eaLnBrk="1" hangingPunct="1"/>
            <a:endParaRPr lang="en-GB" sz="1600" baseline="-25000" dirty="0" smtClean="0">
              <a:sym typeface="Symbol" pitchFamily="18" charset="2"/>
            </a:endParaRPr>
          </a:p>
        </p:txBody>
      </p:sp>
      <p:pic>
        <p:nvPicPr>
          <p:cNvPr id="5126" name="Picture 4" descr="PK-2-4-reversibel"/>
          <p:cNvPicPr>
            <a:picLocks noChangeAspect="1" noChangeArrowheads="1"/>
          </p:cNvPicPr>
          <p:nvPr/>
        </p:nvPicPr>
        <p:blipFill>
          <a:blip r:embed="rId4" cstate="print"/>
          <a:srcRect/>
          <a:stretch>
            <a:fillRect/>
          </a:stretch>
        </p:blipFill>
        <p:spPr bwMode="auto">
          <a:xfrm>
            <a:off x="6172200" y="1296988"/>
            <a:ext cx="2209800" cy="1844675"/>
          </a:xfrm>
          <a:prstGeom prst="rect">
            <a:avLst/>
          </a:prstGeom>
          <a:noFill/>
          <a:ln w="9525">
            <a:noFill/>
            <a:miter lim="800000"/>
            <a:headEnd/>
            <a:tailEnd/>
          </a:ln>
        </p:spPr>
      </p:pic>
      <p:pic>
        <p:nvPicPr>
          <p:cNvPr id="5127" name="Picture 5" descr="PK-2-5-irreversibel"/>
          <p:cNvPicPr>
            <a:picLocks noChangeAspect="1" noChangeArrowheads="1"/>
          </p:cNvPicPr>
          <p:nvPr/>
        </p:nvPicPr>
        <p:blipFill>
          <a:blip r:embed="rId5" cstate="print"/>
          <a:srcRect/>
          <a:stretch>
            <a:fillRect/>
          </a:stretch>
        </p:blipFill>
        <p:spPr bwMode="auto">
          <a:xfrm>
            <a:off x="6175375" y="3268663"/>
            <a:ext cx="2206625" cy="2032000"/>
          </a:xfrm>
          <a:prstGeom prst="rect">
            <a:avLst/>
          </a:prstGeom>
          <a:noFill/>
          <a:ln w="9525">
            <a:noFill/>
            <a:miter lim="800000"/>
            <a:headEnd/>
            <a:tailEnd/>
          </a:ln>
        </p:spPr>
      </p:pic>
      <p:pic>
        <p:nvPicPr>
          <p:cNvPr id="5128" name="Picture 6" descr="C:\Documents and Settings\trulsn\My Documents\MENA1000bok\Figurer\Termodyn-stempel.jpg"/>
          <p:cNvPicPr>
            <a:picLocks noChangeAspect="1" noChangeArrowheads="1"/>
          </p:cNvPicPr>
          <p:nvPr/>
        </p:nvPicPr>
        <p:blipFill>
          <a:blip r:link="rId6" cstate="print"/>
          <a:srcRect/>
          <a:stretch>
            <a:fillRect/>
          </a:stretch>
        </p:blipFill>
        <p:spPr bwMode="auto">
          <a:xfrm>
            <a:off x="1042988" y="908050"/>
            <a:ext cx="2087562" cy="901700"/>
          </a:xfrm>
          <a:prstGeom prst="rect">
            <a:avLst/>
          </a:prstGeom>
          <a:noFill/>
          <a:ln w="9525">
            <a:noFill/>
            <a:miter lim="800000"/>
            <a:headEnd/>
            <a:tailEnd/>
          </a:ln>
        </p:spPr>
      </p:pic>
      <p:sp>
        <p:nvSpPr>
          <p:cNvPr id="5129" name="Rectangle 8"/>
          <p:cNvSpPr>
            <a:spLocks noChangeArrowheads="1"/>
          </p:cNvSpPr>
          <p:nvPr/>
        </p:nvSpPr>
        <p:spPr bwMode="auto">
          <a:xfrm>
            <a:off x="0" y="3357563"/>
            <a:ext cx="9144000" cy="0"/>
          </a:xfrm>
          <a:prstGeom prst="rect">
            <a:avLst/>
          </a:prstGeom>
          <a:noFill/>
          <a:ln w="9525">
            <a:noFill/>
            <a:miter lim="800000"/>
            <a:headEnd/>
            <a:tailEnd/>
          </a:ln>
        </p:spPr>
        <p:txBody>
          <a:bodyPr wrap="none" anchor="ctr">
            <a:spAutoFit/>
          </a:bodyPr>
          <a:lstStyle/>
          <a:p>
            <a:endParaRPr lang="en-GB"/>
          </a:p>
        </p:txBody>
      </p:sp>
      <p:graphicFrame>
        <p:nvGraphicFramePr>
          <p:cNvPr id="5122" name="Object 7"/>
          <p:cNvGraphicFramePr>
            <a:graphicFrameLocks noChangeAspect="1"/>
          </p:cNvGraphicFramePr>
          <p:nvPr/>
        </p:nvGraphicFramePr>
        <p:xfrm>
          <a:off x="971550" y="2133600"/>
          <a:ext cx="4321175" cy="527050"/>
        </p:xfrm>
        <a:graphic>
          <a:graphicData uri="http://schemas.openxmlformats.org/presentationml/2006/ole">
            <p:oleObj spid="_x0000_s5122" name="Equation" r:id="rId7" imgW="1879600" imgH="2286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6148" name="Rectangle 2"/>
          <p:cNvSpPr>
            <a:spLocks noGrp="1" noChangeArrowheads="1"/>
          </p:cNvSpPr>
          <p:nvPr>
            <p:ph type="title"/>
          </p:nvPr>
        </p:nvSpPr>
        <p:spPr>
          <a:xfrm>
            <a:off x="685800" y="76200"/>
            <a:ext cx="7772400" cy="760413"/>
          </a:xfrm>
        </p:spPr>
        <p:txBody>
          <a:bodyPr/>
          <a:lstStyle/>
          <a:p>
            <a:pPr eaLnBrk="1" hangingPunct="1"/>
            <a:r>
              <a:rPr lang="nb-NO" smtClean="0"/>
              <a:t>Varmemaskiner og Carnot-syklus</a:t>
            </a:r>
          </a:p>
        </p:txBody>
      </p:sp>
      <p:sp>
        <p:nvSpPr>
          <p:cNvPr id="6149" name="Rectangle 3"/>
          <p:cNvSpPr>
            <a:spLocks noGrp="1" noChangeArrowheads="1"/>
          </p:cNvSpPr>
          <p:nvPr>
            <p:ph type="body" idx="1"/>
          </p:nvPr>
        </p:nvSpPr>
        <p:spPr>
          <a:xfrm>
            <a:off x="323528" y="908050"/>
            <a:ext cx="8425185" cy="5616575"/>
          </a:xfrm>
        </p:spPr>
        <p:txBody>
          <a:bodyPr/>
          <a:lstStyle/>
          <a:p>
            <a:pPr eaLnBrk="1" hangingPunct="1"/>
            <a:r>
              <a:rPr lang="nb-NO" sz="1800" dirty="0" smtClean="0"/>
              <a:t>Forrige eksempel på reversibel og irreversibel prosess var knyttet til volumarbeid (endring i trykk x volum) og endelig hastighet.</a:t>
            </a:r>
          </a:p>
          <a:p>
            <a:pPr eaLnBrk="1" hangingPunct="1"/>
            <a:endParaRPr lang="nb-NO" sz="1800" dirty="0" smtClean="0"/>
          </a:p>
          <a:p>
            <a:pPr eaLnBrk="1" hangingPunct="1"/>
            <a:r>
              <a:rPr lang="nb-NO" sz="1800" dirty="0" smtClean="0"/>
              <a:t>Mange maskiner (forbrenningsmotorer, gassturbiner…) gjør lignende prosesser ved hjelp av varmesykluser. Nicolas L. </a:t>
            </a:r>
            <a:r>
              <a:rPr lang="nb-NO" sz="1800" dirty="0" err="1" smtClean="0"/>
              <a:t>Sadi</a:t>
            </a:r>
            <a:r>
              <a:rPr lang="nb-NO" sz="1800" dirty="0" smtClean="0"/>
              <a:t> </a:t>
            </a:r>
            <a:r>
              <a:rPr lang="nb-NO" sz="1800" dirty="0" err="1" smtClean="0"/>
              <a:t>Carnot</a:t>
            </a:r>
            <a:r>
              <a:rPr lang="nb-NO" sz="1800" dirty="0" smtClean="0"/>
              <a:t> viste 1824 at man får minst tap (mest reversibel prosess) dersom syklusen er: </a:t>
            </a:r>
          </a:p>
          <a:p>
            <a:pPr lvl="1" eaLnBrk="1" hangingPunct="1"/>
            <a:r>
              <a:rPr lang="nb-NO" sz="1600" dirty="0" smtClean="0"/>
              <a:t>Ekspansjon ved konstant høy temperatur</a:t>
            </a:r>
          </a:p>
          <a:p>
            <a:pPr lvl="1" eaLnBrk="1" hangingPunct="1"/>
            <a:r>
              <a:rPr lang="nb-NO" sz="1600" dirty="0" smtClean="0"/>
              <a:t>Isolert ekspansjon til lav temperatur</a:t>
            </a:r>
          </a:p>
          <a:p>
            <a:pPr lvl="1" eaLnBrk="1" hangingPunct="1"/>
            <a:r>
              <a:rPr lang="nb-NO" sz="1600" dirty="0" smtClean="0"/>
              <a:t>Kompresjon ved konstant lav temperatur</a:t>
            </a:r>
          </a:p>
          <a:p>
            <a:pPr lvl="1" eaLnBrk="1" hangingPunct="1"/>
            <a:r>
              <a:rPr lang="nb-NO" sz="1600" dirty="0" smtClean="0"/>
              <a:t>Isolert kompresjon tilbake til utgangspunktet</a:t>
            </a:r>
          </a:p>
          <a:p>
            <a:pPr lvl="1" eaLnBrk="1" hangingPunct="1"/>
            <a:endParaRPr lang="nb-NO" sz="1600" dirty="0" smtClean="0"/>
          </a:p>
          <a:p>
            <a:pPr eaLnBrk="1" hangingPunct="1"/>
            <a:r>
              <a:rPr lang="nb-NO" sz="1800" dirty="0" smtClean="0"/>
              <a:t>Effektiviteten (virkningsgraden) er da</a:t>
            </a:r>
          </a:p>
          <a:p>
            <a:pPr eaLnBrk="1" hangingPunct="1"/>
            <a:endParaRPr lang="nb-NO" sz="1800" dirty="0" smtClean="0"/>
          </a:p>
          <a:p>
            <a:pPr eaLnBrk="1" hangingPunct="1"/>
            <a:r>
              <a:rPr lang="nb-NO" sz="1800" dirty="0" smtClean="0"/>
              <a:t>Dette er den </a:t>
            </a:r>
            <a:r>
              <a:rPr lang="nb-NO" sz="1800" i="1" dirty="0" smtClean="0"/>
              <a:t>maksimale</a:t>
            </a:r>
            <a:r>
              <a:rPr lang="nb-NO" sz="1800" dirty="0" smtClean="0"/>
              <a:t> effektiviteten for en varmemaskin. Merk: Vi gjør ikke utledningen </a:t>
            </a:r>
            <a:r>
              <a:rPr lang="nb-NO" sz="1800" dirty="0" err="1" smtClean="0"/>
              <a:t>her…vi</a:t>
            </a:r>
            <a:r>
              <a:rPr lang="nb-NO" sz="1800" dirty="0" smtClean="0"/>
              <a:t> tar resultatet til etterretning. Reelle varmemaskiner har lavere effektivitet enn den maksimale </a:t>
            </a:r>
            <a:r>
              <a:rPr lang="nb-NO" sz="1800" dirty="0" err="1" smtClean="0"/>
              <a:t>Carnot-effektiviteten</a:t>
            </a:r>
            <a:r>
              <a:rPr lang="nb-NO" sz="1800" dirty="0" smtClean="0"/>
              <a:t>. </a:t>
            </a:r>
          </a:p>
          <a:p>
            <a:pPr eaLnBrk="1" hangingPunct="1"/>
            <a:endParaRPr lang="nb-NO" sz="1800" dirty="0" smtClean="0"/>
          </a:p>
          <a:p>
            <a:pPr eaLnBrk="1" hangingPunct="1"/>
            <a:r>
              <a:rPr lang="nb-NO" sz="1800" dirty="0" smtClean="0"/>
              <a:t>Eks.: </a:t>
            </a:r>
            <a:r>
              <a:rPr lang="nb-NO" sz="1800" i="1" dirty="0" smtClean="0"/>
              <a:t>T</a:t>
            </a:r>
            <a:r>
              <a:rPr lang="nb-NO" sz="1800" i="1" baseline="-25000" dirty="0" smtClean="0"/>
              <a:t>høy</a:t>
            </a:r>
            <a:r>
              <a:rPr lang="nb-NO" sz="1800" dirty="0" smtClean="0"/>
              <a:t>=600°C=873 K, </a:t>
            </a:r>
            <a:r>
              <a:rPr lang="nb-NO" sz="1800" i="1" dirty="0" smtClean="0"/>
              <a:t>T</a:t>
            </a:r>
            <a:r>
              <a:rPr lang="nb-NO" sz="1800" i="1" baseline="-25000" dirty="0" smtClean="0"/>
              <a:t>lav</a:t>
            </a:r>
            <a:r>
              <a:rPr lang="nb-NO" sz="1800" dirty="0" smtClean="0"/>
              <a:t>=25°C=298 K. </a:t>
            </a:r>
            <a:r>
              <a:rPr lang="el-GR" sz="1800" i="1" dirty="0" smtClean="0">
                <a:cs typeface="Arial" charset="0"/>
              </a:rPr>
              <a:t>η</a:t>
            </a:r>
            <a:r>
              <a:rPr lang="nb-NO" sz="1800" i="1" baseline="-25000" dirty="0" err="1" smtClean="0">
                <a:cs typeface="Arial" charset="0"/>
              </a:rPr>
              <a:t>Carnot</a:t>
            </a:r>
            <a:r>
              <a:rPr lang="nb-NO" sz="1800" dirty="0" smtClean="0">
                <a:cs typeface="Arial" charset="0"/>
              </a:rPr>
              <a:t> = </a:t>
            </a:r>
            <a:r>
              <a:rPr lang="nb-NO" sz="1800" dirty="0" smtClean="0">
                <a:cs typeface="Arial" charset="0"/>
              </a:rPr>
              <a:t>1 - 298/873 </a:t>
            </a:r>
            <a:r>
              <a:rPr lang="nb-NO" sz="1800" dirty="0" smtClean="0">
                <a:cs typeface="Arial" charset="0"/>
              </a:rPr>
              <a:t>= 0.65 = 65% </a:t>
            </a:r>
            <a:r>
              <a:rPr lang="nb-NO" sz="1800" dirty="0" smtClean="0"/>
              <a:t>    </a:t>
            </a:r>
          </a:p>
        </p:txBody>
      </p:sp>
      <p:graphicFrame>
        <p:nvGraphicFramePr>
          <p:cNvPr id="6146" name="Object 4"/>
          <p:cNvGraphicFramePr>
            <a:graphicFrameLocks noChangeAspect="1"/>
          </p:cNvGraphicFramePr>
          <p:nvPr/>
        </p:nvGraphicFramePr>
        <p:xfrm>
          <a:off x="5003800" y="3789363"/>
          <a:ext cx="2249488" cy="1023937"/>
        </p:xfrm>
        <a:graphic>
          <a:graphicData uri="http://schemas.openxmlformats.org/presentationml/2006/ole">
            <p:oleObj spid="_x0000_s6146" name="Equation" r:id="rId4" imgW="977760" imgH="444240" progId="Equation.3">
              <p:embed/>
            </p:oleObj>
          </a:graphicData>
        </a:graphic>
      </p:graphicFrame>
      <p:pic>
        <p:nvPicPr>
          <p:cNvPr id="6150" name="Picture 6" descr="300px-Sadi_Carnot"/>
          <p:cNvPicPr>
            <a:picLocks noChangeAspect="1" noChangeArrowheads="1"/>
          </p:cNvPicPr>
          <p:nvPr/>
        </p:nvPicPr>
        <p:blipFill>
          <a:blip r:embed="rId5" cstate="print"/>
          <a:srcRect/>
          <a:stretch>
            <a:fillRect/>
          </a:stretch>
        </p:blipFill>
        <p:spPr bwMode="auto">
          <a:xfrm>
            <a:off x="7558088" y="2924175"/>
            <a:ext cx="1341437" cy="172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7107" name="Rectangle 2"/>
          <p:cNvSpPr>
            <a:spLocks noGrp="1" noChangeArrowheads="1"/>
          </p:cNvSpPr>
          <p:nvPr>
            <p:ph type="title"/>
          </p:nvPr>
        </p:nvSpPr>
        <p:spPr>
          <a:xfrm>
            <a:off x="533400" y="152400"/>
            <a:ext cx="7543800" cy="647700"/>
          </a:xfrm>
        </p:spPr>
        <p:txBody>
          <a:bodyPr/>
          <a:lstStyle/>
          <a:p>
            <a:pPr eaLnBrk="1" hangingPunct="1"/>
            <a:r>
              <a:rPr lang="nb-NO" smtClean="0"/>
              <a:t>Energiendringer</a:t>
            </a:r>
            <a:endParaRPr lang="en-GB" smtClean="0"/>
          </a:p>
        </p:txBody>
      </p:sp>
      <p:sp>
        <p:nvSpPr>
          <p:cNvPr id="47108" name="Rectangle 3"/>
          <p:cNvSpPr>
            <a:spLocks noGrp="1" noChangeArrowheads="1"/>
          </p:cNvSpPr>
          <p:nvPr>
            <p:ph type="body" idx="1"/>
          </p:nvPr>
        </p:nvSpPr>
        <p:spPr>
          <a:xfrm>
            <a:off x="533400" y="914400"/>
            <a:ext cx="7727950" cy="5410200"/>
          </a:xfrm>
        </p:spPr>
        <p:txBody>
          <a:bodyPr/>
          <a:lstStyle/>
          <a:p>
            <a:pPr eaLnBrk="1" hangingPunct="1">
              <a:lnSpc>
                <a:spcPct val="90000"/>
              </a:lnSpc>
              <a:buFontTx/>
              <a:buNone/>
            </a:pPr>
            <a:r>
              <a:rPr lang="en-GB" dirty="0" err="1" smtClean="0"/>
              <a:t>Konstant</a:t>
            </a:r>
            <a:r>
              <a:rPr lang="en-GB" dirty="0" smtClean="0"/>
              <a:t> </a:t>
            </a:r>
            <a:r>
              <a:rPr lang="en-GB" dirty="0" err="1" smtClean="0"/>
              <a:t>volum</a:t>
            </a:r>
            <a:r>
              <a:rPr lang="en-GB" dirty="0" smtClean="0"/>
              <a:t>:</a:t>
            </a:r>
          </a:p>
          <a:p>
            <a:pPr lvl="1" eaLnBrk="1" hangingPunct="1">
              <a:lnSpc>
                <a:spcPct val="90000"/>
              </a:lnSpc>
              <a:buFontTx/>
              <a:buNone/>
            </a:pPr>
            <a:r>
              <a:rPr lang="en-GB" i="1" dirty="0" smtClean="0">
                <a:sym typeface="Symbol" pitchFamily="18" charset="2"/>
              </a:rPr>
              <a:t>w</a:t>
            </a:r>
            <a:r>
              <a:rPr lang="en-GB" dirty="0" smtClean="0">
                <a:sym typeface="Symbol" pitchFamily="18" charset="2"/>
              </a:rPr>
              <a:t> = -</a:t>
            </a:r>
            <a:r>
              <a:rPr lang="en-GB" i="1" dirty="0" smtClean="0">
                <a:sym typeface="Symbol" pitchFamily="18" charset="2"/>
              </a:rPr>
              <a:t>P</a:t>
            </a:r>
            <a:r>
              <a:rPr lang="en-GB" dirty="0" smtClean="0">
                <a:sym typeface="Symbol" pitchFamily="18" charset="2"/>
              </a:rPr>
              <a:t></a:t>
            </a:r>
            <a:r>
              <a:rPr lang="en-GB" i="1" dirty="0" smtClean="0">
                <a:sym typeface="Symbol" pitchFamily="18" charset="2"/>
              </a:rPr>
              <a:t>V</a:t>
            </a:r>
            <a:r>
              <a:rPr lang="en-GB" dirty="0" smtClean="0">
                <a:sym typeface="Symbol" pitchFamily="18" charset="2"/>
              </a:rPr>
              <a:t> </a:t>
            </a:r>
            <a:r>
              <a:rPr lang="en-GB" dirty="0" smtClean="0">
                <a:sym typeface="Symbol" pitchFamily="18" charset="2"/>
              </a:rPr>
              <a:t>= -</a:t>
            </a:r>
            <a:r>
              <a:rPr lang="en-GB" i="1" dirty="0" smtClean="0">
                <a:sym typeface="Symbol" pitchFamily="18" charset="2"/>
              </a:rPr>
              <a:t>P</a:t>
            </a:r>
            <a:r>
              <a:rPr lang="en-GB" dirty="0" smtClean="0">
                <a:sym typeface="Symbol" pitchFamily="18" charset="2"/>
              </a:rPr>
              <a:t>*0 = </a:t>
            </a:r>
            <a:r>
              <a:rPr lang="en-GB" dirty="0" err="1" smtClean="0">
                <a:sym typeface="Symbol" pitchFamily="18" charset="2"/>
              </a:rPr>
              <a:t>0</a:t>
            </a:r>
            <a:endParaRPr lang="en-GB" dirty="0" smtClean="0">
              <a:sym typeface="Symbol" pitchFamily="18" charset="2"/>
            </a:endParaRPr>
          </a:p>
          <a:p>
            <a:pPr lvl="1" eaLnBrk="1" hangingPunct="1">
              <a:lnSpc>
                <a:spcPct val="90000"/>
              </a:lnSpc>
              <a:buFontTx/>
              <a:buNone/>
            </a:pPr>
            <a:r>
              <a:rPr lang="en-GB" dirty="0" smtClean="0">
                <a:sym typeface="Symbol" pitchFamily="18" charset="2"/>
              </a:rPr>
              <a:t></a:t>
            </a:r>
            <a:r>
              <a:rPr lang="en-GB" i="1" dirty="0" smtClean="0"/>
              <a:t>U</a:t>
            </a:r>
            <a:r>
              <a:rPr lang="en-GB" dirty="0" smtClean="0"/>
              <a:t> = </a:t>
            </a:r>
            <a:r>
              <a:rPr lang="en-GB" i="1" dirty="0" smtClean="0"/>
              <a:t>q</a:t>
            </a:r>
            <a:r>
              <a:rPr lang="en-GB" dirty="0" smtClean="0"/>
              <a:t> + </a:t>
            </a:r>
            <a:r>
              <a:rPr lang="en-GB" i="1" dirty="0" smtClean="0"/>
              <a:t>w</a:t>
            </a:r>
            <a:r>
              <a:rPr lang="en-GB" dirty="0" smtClean="0"/>
              <a:t> = </a:t>
            </a:r>
            <a:r>
              <a:rPr lang="en-GB" i="1" dirty="0" err="1" smtClean="0"/>
              <a:t>q</a:t>
            </a:r>
            <a:r>
              <a:rPr lang="en-GB" i="1" baseline="-25000" dirty="0" err="1" smtClean="0"/>
              <a:t>V</a:t>
            </a:r>
            <a:endParaRPr lang="en-GB" i="1" dirty="0" smtClean="0"/>
          </a:p>
          <a:p>
            <a:pPr eaLnBrk="1" hangingPunct="1">
              <a:lnSpc>
                <a:spcPct val="90000"/>
              </a:lnSpc>
              <a:buFontTx/>
              <a:buNone/>
            </a:pPr>
            <a:endParaRPr lang="en-GB" dirty="0" smtClean="0"/>
          </a:p>
          <a:p>
            <a:pPr eaLnBrk="1" hangingPunct="1">
              <a:lnSpc>
                <a:spcPct val="90000"/>
              </a:lnSpc>
              <a:buFontTx/>
              <a:buNone/>
            </a:pPr>
            <a:r>
              <a:rPr lang="en-GB" dirty="0" err="1" smtClean="0"/>
              <a:t>Konstant</a:t>
            </a:r>
            <a:r>
              <a:rPr lang="en-GB" dirty="0" smtClean="0"/>
              <a:t> </a:t>
            </a:r>
            <a:r>
              <a:rPr lang="en-GB" dirty="0" err="1" smtClean="0"/>
              <a:t>trykk</a:t>
            </a:r>
            <a:r>
              <a:rPr lang="en-GB" dirty="0" smtClean="0"/>
              <a:t>:</a:t>
            </a:r>
          </a:p>
          <a:p>
            <a:pPr lvl="1" eaLnBrk="1" hangingPunct="1">
              <a:lnSpc>
                <a:spcPct val="90000"/>
              </a:lnSpc>
              <a:buFontTx/>
              <a:buNone/>
            </a:pPr>
            <a:r>
              <a:rPr lang="en-GB" i="1" dirty="0" smtClean="0">
                <a:sym typeface="Symbol" pitchFamily="18" charset="2"/>
              </a:rPr>
              <a:t>w</a:t>
            </a:r>
            <a:r>
              <a:rPr lang="en-GB" dirty="0" smtClean="0">
                <a:sym typeface="Symbol" pitchFamily="18" charset="2"/>
              </a:rPr>
              <a:t> = -</a:t>
            </a:r>
            <a:r>
              <a:rPr lang="en-GB" i="1" dirty="0" smtClean="0">
                <a:sym typeface="Symbol" pitchFamily="18" charset="2"/>
              </a:rPr>
              <a:t>P</a:t>
            </a:r>
            <a:r>
              <a:rPr lang="en-GB" dirty="0" smtClean="0">
                <a:sym typeface="Symbol" pitchFamily="18" charset="2"/>
              </a:rPr>
              <a:t></a:t>
            </a:r>
            <a:r>
              <a:rPr lang="en-GB" i="1" dirty="0" smtClean="0">
                <a:sym typeface="Symbol" pitchFamily="18" charset="2"/>
              </a:rPr>
              <a:t>V</a:t>
            </a:r>
          </a:p>
          <a:p>
            <a:pPr lvl="1" eaLnBrk="1" hangingPunct="1">
              <a:lnSpc>
                <a:spcPct val="90000"/>
              </a:lnSpc>
              <a:buFontTx/>
              <a:buNone/>
            </a:pPr>
            <a:r>
              <a:rPr lang="en-GB" dirty="0" smtClean="0">
                <a:sym typeface="Symbol" pitchFamily="18" charset="2"/>
              </a:rPr>
              <a:t></a:t>
            </a:r>
            <a:r>
              <a:rPr lang="en-GB" i="1" dirty="0" smtClean="0"/>
              <a:t>U</a:t>
            </a:r>
            <a:r>
              <a:rPr lang="en-GB" dirty="0" smtClean="0"/>
              <a:t> = </a:t>
            </a:r>
            <a:r>
              <a:rPr lang="en-GB" i="1" dirty="0" smtClean="0"/>
              <a:t>q</a:t>
            </a:r>
            <a:r>
              <a:rPr lang="en-GB" dirty="0" smtClean="0"/>
              <a:t> + </a:t>
            </a:r>
            <a:r>
              <a:rPr lang="en-GB" i="1" dirty="0" smtClean="0"/>
              <a:t>w</a:t>
            </a:r>
            <a:r>
              <a:rPr lang="en-GB" dirty="0" smtClean="0"/>
              <a:t> = </a:t>
            </a:r>
            <a:r>
              <a:rPr lang="en-GB" i="1" dirty="0" err="1" smtClean="0"/>
              <a:t>q</a:t>
            </a:r>
            <a:r>
              <a:rPr lang="en-GB" i="1" baseline="-25000" dirty="0" err="1" smtClean="0"/>
              <a:t>P</a:t>
            </a:r>
            <a:r>
              <a:rPr lang="en-GB" dirty="0" smtClean="0"/>
              <a:t> - </a:t>
            </a:r>
            <a:r>
              <a:rPr lang="en-GB" i="1" dirty="0" smtClean="0"/>
              <a:t>P</a:t>
            </a:r>
            <a:r>
              <a:rPr lang="en-GB" dirty="0" smtClean="0">
                <a:sym typeface="Symbol" pitchFamily="18" charset="2"/>
              </a:rPr>
              <a:t></a:t>
            </a:r>
            <a:r>
              <a:rPr lang="en-GB" i="1" dirty="0" smtClean="0">
                <a:sym typeface="Symbol" pitchFamily="18" charset="2"/>
              </a:rPr>
              <a:t>V</a:t>
            </a:r>
          </a:p>
          <a:p>
            <a:pPr lvl="1" eaLnBrk="1" hangingPunct="1">
              <a:lnSpc>
                <a:spcPct val="90000"/>
              </a:lnSpc>
              <a:buFontTx/>
              <a:buNone/>
            </a:pPr>
            <a:r>
              <a:rPr lang="en-GB" dirty="0" smtClean="0">
                <a:sym typeface="Symbol" pitchFamily="18" charset="2"/>
              </a:rPr>
              <a:t>	</a:t>
            </a:r>
            <a:r>
              <a:rPr lang="en-GB" dirty="0" err="1" smtClean="0">
                <a:sym typeface="Symbol" pitchFamily="18" charset="2"/>
              </a:rPr>
              <a:t>eller</a:t>
            </a:r>
            <a:endParaRPr lang="en-GB" dirty="0" smtClean="0">
              <a:sym typeface="Symbol" pitchFamily="18" charset="2"/>
            </a:endParaRPr>
          </a:p>
          <a:p>
            <a:pPr lvl="1" eaLnBrk="1" hangingPunct="1">
              <a:lnSpc>
                <a:spcPct val="90000"/>
              </a:lnSpc>
              <a:buFontTx/>
              <a:buNone/>
            </a:pPr>
            <a:r>
              <a:rPr lang="en-GB" i="1" dirty="0" err="1" smtClean="0"/>
              <a:t>q</a:t>
            </a:r>
            <a:r>
              <a:rPr lang="en-GB" i="1" baseline="-25000" dirty="0" err="1" smtClean="0"/>
              <a:t>P</a:t>
            </a:r>
            <a:r>
              <a:rPr lang="en-GB" dirty="0" smtClean="0">
                <a:sym typeface="Symbol" pitchFamily="18" charset="2"/>
              </a:rPr>
              <a:t> = </a:t>
            </a:r>
            <a:r>
              <a:rPr lang="en-GB" i="1" dirty="0" smtClean="0"/>
              <a:t>U</a:t>
            </a:r>
            <a:r>
              <a:rPr lang="en-GB" dirty="0" smtClean="0"/>
              <a:t> + </a:t>
            </a:r>
            <a:r>
              <a:rPr lang="en-GB" i="1" dirty="0" smtClean="0"/>
              <a:t>P</a:t>
            </a:r>
            <a:r>
              <a:rPr lang="en-GB" dirty="0" smtClean="0">
                <a:sym typeface="Symbol" pitchFamily="18" charset="2"/>
              </a:rPr>
              <a:t></a:t>
            </a:r>
            <a:r>
              <a:rPr lang="en-GB" i="1" dirty="0" smtClean="0">
                <a:sym typeface="Symbol" pitchFamily="18" charset="2"/>
              </a:rPr>
              <a:t>V</a:t>
            </a:r>
          </a:p>
          <a:p>
            <a:pPr lvl="1" eaLnBrk="1" hangingPunct="1">
              <a:lnSpc>
                <a:spcPct val="90000"/>
              </a:lnSpc>
              <a:buFontTx/>
              <a:buNone/>
            </a:pPr>
            <a:r>
              <a:rPr lang="en-GB" i="1" dirty="0" err="1" smtClean="0">
                <a:sym typeface="Symbol" pitchFamily="18" charset="2"/>
              </a:rPr>
              <a:t>q</a:t>
            </a:r>
            <a:r>
              <a:rPr lang="en-GB" i="1" baseline="-25000" dirty="0" err="1" smtClean="0">
                <a:sym typeface="Symbol" pitchFamily="18" charset="2"/>
              </a:rPr>
              <a:t>P</a:t>
            </a:r>
            <a:r>
              <a:rPr lang="en-GB" dirty="0" smtClean="0">
                <a:sym typeface="Symbol" pitchFamily="18" charset="2"/>
              </a:rPr>
              <a:t> </a:t>
            </a:r>
            <a:r>
              <a:rPr lang="en-GB" dirty="0" err="1" smtClean="0">
                <a:sym typeface="Symbol" pitchFamily="18" charset="2"/>
              </a:rPr>
              <a:t>kalles</a:t>
            </a:r>
            <a:r>
              <a:rPr lang="en-GB" dirty="0" smtClean="0">
                <a:sym typeface="Symbol" pitchFamily="18" charset="2"/>
              </a:rPr>
              <a:t> </a:t>
            </a:r>
            <a:r>
              <a:rPr lang="en-GB" dirty="0" err="1" smtClean="0">
                <a:solidFill>
                  <a:srgbClr val="CC0000"/>
                </a:solidFill>
                <a:sym typeface="Symbol" pitchFamily="18" charset="2"/>
              </a:rPr>
              <a:t>entalpiendringen</a:t>
            </a:r>
            <a:r>
              <a:rPr lang="en-GB" dirty="0" smtClean="0">
                <a:solidFill>
                  <a:srgbClr val="CC0000"/>
                </a:solidFill>
                <a:sym typeface="Symbol" pitchFamily="18" charset="2"/>
              </a:rPr>
              <a:t> </a:t>
            </a:r>
            <a:r>
              <a:rPr lang="en-GB" i="1" dirty="0" smtClean="0">
                <a:solidFill>
                  <a:srgbClr val="CC0000"/>
                </a:solidFill>
                <a:sym typeface="Symbol" pitchFamily="18" charset="2"/>
              </a:rPr>
              <a:t>H</a:t>
            </a:r>
            <a:r>
              <a:rPr lang="en-GB" dirty="0" smtClean="0">
                <a:sym typeface="Symbol" pitchFamily="18" charset="2"/>
              </a:rPr>
              <a:t> for </a:t>
            </a:r>
            <a:r>
              <a:rPr lang="en-GB" dirty="0" err="1" smtClean="0">
                <a:sym typeface="Symbol" pitchFamily="18" charset="2"/>
              </a:rPr>
              <a:t>prosessen</a:t>
            </a:r>
            <a:r>
              <a:rPr lang="en-GB" dirty="0" smtClean="0">
                <a:sym typeface="Symbol" pitchFamily="18" charset="2"/>
              </a:rPr>
              <a:t>: </a:t>
            </a:r>
            <a:r>
              <a:rPr lang="en-GB" dirty="0" smtClean="0">
                <a:solidFill>
                  <a:srgbClr val="CC0000"/>
                </a:solidFill>
                <a:sym typeface="Symbol" pitchFamily="18" charset="2"/>
              </a:rPr>
              <a:t></a:t>
            </a:r>
            <a:r>
              <a:rPr lang="en-GB" i="1" dirty="0" smtClean="0">
                <a:solidFill>
                  <a:srgbClr val="CC0000"/>
                </a:solidFill>
                <a:sym typeface="Symbol" pitchFamily="18" charset="2"/>
              </a:rPr>
              <a:t>H</a:t>
            </a:r>
            <a:r>
              <a:rPr lang="en-GB" dirty="0" smtClean="0">
                <a:solidFill>
                  <a:srgbClr val="CC0000"/>
                </a:solidFill>
                <a:sym typeface="Symbol" pitchFamily="18" charset="2"/>
              </a:rPr>
              <a:t> = </a:t>
            </a:r>
            <a:r>
              <a:rPr lang="en-GB" i="1" dirty="0" err="1" smtClean="0">
                <a:solidFill>
                  <a:srgbClr val="CC0000"/>
                </a:solidFill>
              </a:rPr>
              <a:t>q</a:t>
            </a:r>
            <a:r>
              <a:rPr lang="en-GB" i="1" baseline="-25000" dirty="0" err="1" smtClean="0">
                <a:solidFill>
                  <a:srgbClr val="CC0000"/>
                </a:solidFill>
              </a:rPr>
              <a:t>P</a:t>
            </a:r>
            <a:r>
              <a:rPr lang="en-GB" dirty="0" smtClean="0">
                <a:sym typeface="Symbol" pitchFamily="18" charset="2"/>
              </a:rPr>
              <a:t> </a:t>
            </a:r>
          </a:p>
          <a:p>
            <a:pPr lvl="1" eaLnBrk="1" hangingPunct="1">
              <a:lnSpc>
                <a:spcPct val="90000"/>
              </a:lnSpc>
              <a:buFontTx/>
              <a:buNone/>
            </a:pPr>
            <a:endParaRPr lang="en-GB" dirty="0" smtClean="0">
              <a:sym typeface="Symbol" pitchFamily="18" charset="2"/>
            </a:endParaRPr>
          </a:p>
          <a:p>
            <a:pPr lvl="1" eaLnBrk="1" hangingPunct="1">
              <a:lnSpc>
                <a:spcPct val="90000"/>
              </a:lnSpc>
              <a:buFontTx/>
              <a:buNone/>
            </a:pPr>
            <a:endParaRPr lang="en-GB" dirty="0" smtClean="0">
              <a:sym typeface="Symbol" pitchFamily="18" charset="2"/>
            </a:endParaRPr>
          </a:p>
          <a:p>
            <a:pPr lvl="1" eaLnBrk="1" hangingPunct="1">
              <a:lnSpc>
                <a:spcPct val="90000"/>
              </a:lnSpc>
              <a:buFontTx/>
              <a:buNone/>
            </a:pPr>
            <a:r>
              <a:rPr lang="en-GB" dirty="0" err="1" smtClean="0">
                <a:sym typeface="Symbol" pitchFamily="18" charset="2"/>
              </a:rPr>
              <a:t>Forskjellen</a:t>
            </a:r>
            <a:r>
              <a:rPr lang="en-GB" dirty="0" smtClean="0">
                <a:sym typeface="Symbol" pitchFamily="18" charset="2"/>
              </a:rPr>
              <a:t> </a:t>
            </a:r>
            <a:r>
              <a:rPr lang="en-GB" dirty="0" err="1" smtClean="0">
                <a:sym typeface="Symbol" pitchFamily="18" charset="2"/>
              </a:rPr>
              <a:t>mellom</a:t>
            </a:r>
            <a:r>
              <a:rPr lang="en-GB" dirty="0" smtClean="0">
                <a:sym typeface="Symbol" pitchFamily="18" charset="2"/>
              </a:rPr>
              <a:t> </a:t>
            </a:r>
            <a:r>
              <a:rPr lang="en-GB" i="1" dirty="0" smtClean="0"/>
              <a:t>U</a:t>
            </a:r>
            <a:r>
              <a:rPr lang="en-GB" dirty="0" smtClean="0"/>
              <a:t> </a:t>
            </a:r>
            <a:r>
              <a:rPr lang="en-GB" dirty="0" err="1" smtClean="0"/>
              <a:t>og</a:t>
            </a:r>
            <a:r>
              <a:rPr lang="en-GB" dirty="0" smtClean="0"/>
              <a:t> </a:t>
            </a:r>
            <a:r>
              <a:rPr lang="en-GB" dirty="0" smtClean="0">
                <a:sym typeface="Symbol" pitchFamily="18" charset="2"/>
              </a:rPr>
              <a:t></a:t>
            </a:r>
            <a:r>
              <a:rPr lang="en-GB" i="1" dirty="0" smtClean="0">
                <a:sym typeface="Symbol" pitchFamily="18" charset="2"/>
              </a:rPr>
              <a:t>H</a:t>
            </a:r>
            <a:r>
              <a:rPr lang="en-GB" dirty="0" smtClean="0">
                <a:sym typeface="Symbol" pitchFamily="18" charset="2"/>
              </a:rPr>
              <a:t> </a:t>
            </a:r>
            <a:r>
              <a:rPr lang="en-GB" dirty="0" err="1" smtClean="0">
                <a:sym typeface="Symbol" pitchFamily="18" charset="2"/>
              </a:rPr>
              <a:t>er</a:t>
            </a:r>
            <a:r>
              <a:rPr lang="en-GB" dirty="0" smtClean="0">
                <a:sym typeface="Symbol" pitchFamily="18" charset="2"/>
              </a:rPr>
              <a:t> </a:t>
            </a:r>
            <a:r>
              <a:rPr lang="en-GB" dirty="0" err="1" smtClean="0">
                <a:sym typeface="Symbol" pitchFamily="18" charset="2"/>
              </a:rPr>
              <a:t>volumarbeidet</a:t>
            </a:r>
            <a:r>
              <a:rPr lang="en-GB" dirty="0" smtClean="0">
                <a:sym typeface="Symbol" pitchFamily="18" charset="2"/>
              </a:rPr>
              <a:t>, </a:t>
            </a:r>
            <a:r>
              <a:rPr lang="en-GB" dirty="0" err="1" smtClean="0">
                <a:sym typeface="Symbol" pitchFamily="18" charset="2"/>
              </a:rPr>
              <a:t>som</a:t>
            </a:r>
            <a:r>
              <a:rPr lang="en-GB" dirty="0" smtClean="0">
                <a:sym typeface="Symbol" pitchFamily="18" charset="2"/>
              </a:rPr>
              <a:t> </a:t>
            </a:r>
            <a:r>
              <a:rPr lang="en-GB" dirty="0" err="1" smtClean="0">
                <a:sym typeface="Symbol" pitchFamily="18" charset="2"/>
              </a:rPr>
              <a:t>kan</a:t>
            </a:r>
            <a:r>
              <a:rPr lang="en-GB" dirty="0" smtClean="0">
                <a:sym typeface="Symbol" pitchFamily="18" charset="2"/>
              </a:rPr>
              <a:t> </a:t>
            </a:r>
            <a:r>
              <a:rPr lang="en-GB" dirty="0" err="1" smtClean="0">
                <a:sym typeface="Symbol" pitchFamily="18" charset="2"/>
              </a:rPr>
              <a:t>beregnes</a:t>
            </a:r>
            <a:r>
              <a:rPr lang="en-GB" dirty="0" smtClean="0">
                <a:sym typeface="Symbol" pitchFamily="18" charset="2"/>
              </a:rPr>
              <a:t>.</a:t>
            </a:r>
          </a:p>
          <a:p>
            <a:pPr lvl="1" eaLnBrk="1" hangingPunct="1">
              <a:lnSpc>
                <a:spcPct val="90000"/>
              </a:lnSpc>
              <a:buFontTx/>
              <a:buNone/>
            </a:pPr>
            <a:r>
              <a:rPr lang="en-GB" dirty="0" smtClean="0">
                <a:sym typeface="Symbol" pitchFamily="18" charset="2"/>
              </a:rPr>
              <a:t></a:t>
            </a:r>
            <a:r>
              <a:rPr lang="en-GB" i="1" dirty="0" smtClean="0"/>
              <a:t>U</a:t>
            </a:r>
            <a:r>
              <a:rPr lang="en-GB" dirty="0" smtClean="0"/>
              <a:t> </a:t>
            </a:r>
            <a:r>
              <a:rPr lang="en-GB" dirty="0" err="1" smtClean="0"/>
              <a:t>og</a:t>
            </a:r>
            <a:r>
              <a:rPr lang="en-GB" dirty="0" smtClean="0"/>
              <a:t> </a:t>
            </a:r>
            <a:r>
              <a:rPr lang="en-GB" dirty="0" smtClean="0">
                <a:sym typeface="Symbol" pitchFamily="18" charset="2"/>
              </a:rPr>
              <a:t></a:t>
            </a:r>
            <a:r>
              <a:rPr lang="en-GB" i="1" dirty="0" smtClean="0">
                <a:sym typeface="Symbol" pitchFamily="18" charset="2"/>
              </a:rPr>
              <a:t>H</a:t>
            </a:r>
            <a:r>
              <a:rPr lang="en-GB" dirty="0" smtClean="0">
                <a:sym typeface="Symbol" pitchFamily="18" charset="2"/>
              </a:rPr>
              <a:t> </a:t>
            </a:r>
            <a:r>
              <a:rPr lang="en-GB" dirty="0" err="1" smtClean="0">
                <a:sym typeface="Symbol" pitchFamily="18" charset="2"/>
              </a:rPr>
              <a:t>er</a:t>
            </a:r>
            <a:r>
              <a:rPr lang="en-GB" dirty="0" smtClean="0">
                <a:sym typeface="Symbol" pitchFamily="18" charset="2"/>
              </a:rPr>
              <a:t> </a:t>
            </a:r>
            <a:r>
              <a:rPr lang="en-GB" dirty="0" err="1" smtClean="0">
                <a:sym typeface="Symbol" pitchFamily="18" charset="2"/>
              </a:rPr>
              <a:t>oftest</a:t>
            </a:r>
            <a:r>
              <a:rPr lang="en-GB" dirty="0" smtClean="0">
                <a:sym typeface="Symbol" pitchFamily="18" charset="2"/>
              </a:rPr>
              <a:t> </a:t>
            </a:r>
            <a:r>
              <a:rPr lang="en-GB" dirty="0" err="1" smtClean="0">
                <a:sym typeface="Symbol" pitchFamily="18" charset="2"/>
              </a:rPr>
              <a:t>ganske</a:t>
            </a:r>
            <a:r>
              <a:rPr lang="en-GB" dirty="0" smtClean="0">
                <a:sym typeface="Symbol" pitchFamily="18" charset="2"/>
              </a:rPr>
              <a:t> </a:t>
            </a:r>
            <a:r>
              <a:rPr lang="en-GB" dirty="0" smtClean="0">
                <a:sym typeface="Symbol" pitchFamily="18" charset="2"/>
              </a:rPr>
              <a:t>like</a:t>
            </a:r>
            <a:r>
              <a:rPr lang="en-GB" dirty="0" smtClean="0">
                <a:sym typeface="Symbol" pitchFamily="18" charset="2"/>
              </a:rPr>
              <a:t>.</a:t>
            </a:r>
            <a:endParaRPr lang="en-GB" dirty="0" smtClean="0">
              <a:sym typeface="Symbol" pitchFamily="18" charset="2"/>
            </a:endParaRPr>
          </a:p>
          <a:p>
            <a:pPr lvl="1" eaLnBrk="1" hangingPunct="1">
              <a:lnSpc>
                <a:spcPct val="90000"/>
              </a:lnSpc>
              <a:buFontTx/>
              <a:buNone/>
            </a:pPr>
            <a:endParaRPr lang="nb-NO" dirty="0" smtClean="0">
              <a:sym typeface="Symbol" pitchFamily="18" charset="2"/>
            </a:endParaRPr>
          </a:p>
          <a:p>
            <a:pPr lvl="1" eaLnBrk="1" hangingPunct="1">
              <a:lnSpc>
                <a:spcPct val="90000"/>
              </a:lnSpc>
              <a:buFontTx/>
              <a:buNone/>
            </a:pPr>
            <a:r>
              <a:rPr lang="en-GB" dirty="0" err="1" smtClean="0">
                <a:sym typeface="Symbol" pitchFamily="18" charset="2"/>
              </a:rPr>
              <a:t>Volumarbeid</a:t>
            </a:r>
            <a:r>
              <a:rPr lang="en-GB" dirty="0" smtClean="0">
                <a:sym typeface="Symbol" pitchFamily="18" charset="2"/>
              </a:rPr>
              <a:t> </a:t>
            </a:r>
            <a:r>
              <a:rPr lang="en-GB" dirty="0" err="1" smtClean="0">
                <a:sym typeface="Symbol" pitchFamily="18" charset="2"/>
              </a:rPr>
              <a:t>utgjør</a:t>
            </a:r>
            <a:r>
              <a:rPr lang="en-GB" dirty="0" smtClean="0">
                <a:sym typeface="Symbol" pitchFamily="18" charset="2"/>
              </a:rPr>
              <a:t> </a:t>
            </a:r>
            <a:r>
              <a:rPr lang="en-GB" dirty="0" err="1" smtClean="0">
                <a:sym typeface="Symbol" pitchFamily="18" charset="2"/>
              </a:rPr>
              <a:t>derved</a:t>
            </a:r>
            <a:r>
              <a:rPr lang="en-GB" dirty="0" smtClean="0">
                <a:sym typeface="Symbol" pitchFamily="18" charset="2"/>
              </a:rPr>
              <a:t> bare en </a:t>
            </a:r>
            <a:r>
              <a:rPr lang="en-GB" dirty="0" err="1" smtClean="0">
                <a:sym typeface="Symbol" pitchFamily="18" charset="2"/>
              </a:rPr>
              <a:t>mindre</a:t>
            </a:r>
            <a:r>
              <a:rPr lang="en-GB" dirty="0" smtClean="0">
                <a:sym typeface="Symbol" pitchFamily="18" charset="2"/>
              </a:rPr>
              <a:t> del </a:t>
            </a:r>
            <a:r>
              <a:rPr lang="en-GB" dirty="0" err="1" smtClean="0">
                <a:sym typeface="Symbol" pitchFamily="18" charset="2"/>
              </a:rPr>
              <a:t>av</a:t>
            </a:r>
            <a:r>
              <a:rPr lang="en-GB" dirty="0" smtClean="0">
                <a:sym typeface="Symbol" pitchFamily="18" charset="2"/>
              </a:rPr>
              <a:t> </a:t>
            </a:r>
            <a:r>
              <a:rPr lang="en-GB" dirty="0" err="1" smtClean="0">
                <a:sym typeface="Symbol" pitchFamily="18" charset="2"/>
              </a:rPr>
              <a:t>energiendringen</a:t>
            </a:r>
            <a:r>
              <a:rPr lang="en-GB" dirty="0" smtClean="0">
                <a:sym typeface="Symbol" pitchFamily="18" charset="2"/>
              </a:rPr>
              <a:t> </a:t>
            </a:r>
            <a:r>
              <a:rPr lang="en-GB" dirty="0" err="1" smtClean="0">
                <a:sym typeface="Symbol" pitchFamily="18" charset="2"/>
              </a:rPr>
              <a:t>ved</a:t>
            </a:r>
            <a:r>
              <a:rPr lang="en-GB" dirty="0" smtClean="0">
                <a:sym typeface="Symbol" pitchFamily="18" charset="2"/>
              </a:rPr>
              <a:t> </a:t>
            </a:r>
            <a:r>
              <a:rPr lang="en-GB" dirty="0" err="1" smtClean="0">
                <a:sym typeface="Symbol" pitchFamily="18" charset="2"/>
              </a:rPr>
              <a:t>kjemiske</a:t>
            </a:r>
            <a:r>
              <a:rPr lang="en-GB" dirty="0" smtClean="0">
                <a:sym typeface="Symbol" pitchFamily="18" charset="2"/>
              </a:rPr>
              <a:t> </a:t>
            </a:r>
            <a:r>
              <a:rPr lang="en-GB" dirty="0" err="1" smtClean="0">
                <a:sym typeface="Symbol" pitchFamily="18" charset="2"/>
              </a:rPr>
              <a:t>reaksjoner</a:t>
            </a:r>
            <a:r>
              <a:rPr lang="en-GB" dirty="0" smtClean="0">
                <a:sym typeface="Symbol" pitchFamily="18" charset="2"/>
              </a:rPr>
              <a:t>.</a:t>
            </a:r>
          </a:p>
        </p:txBody>
      </p:sp>
      <p:grpSp>
        <p:nvGrpSpPr>
          <p:cNvPr id="47109" name="Group 4"/>
          <p:cNvGrpSpPr>
            <a:grpSpLocks/>
          </p:cNvGrpSpPr>
          <p:nvPr/>
        </p:nvGrpSpPr>
        <p:grpSpPr bwMode="auto">
          <a:xfrm>
            <a:off x="5638800" y="1143000"/>
            <a:ext cx="2514600" cy="685800"/>
            <a:chOff x="3744" y="1680"/>
            <a:chExt cx="1584" cy="432"/>
          </a:xfrm>
        </p:grpSpPr>
        <p:sp>
          <p:nvSpPr>
            <p:cNvPr id="47110" name="Rectangle 5"/>
            <p:cNvSpPr>
              <a:spLocks noChangeArrowheads="1"/>
            </p:cNvSpPr>
            <p:nvPr/>
          </p:nvSpPr>
          <p:spPr bwMode="auto">
            <a:xfrm>
              <a:off x="3744" y="1680"/>
              <a:ext cx="768" cy="432"/>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47111" name="Line 6"/>
            <p:cNvSpPr>
              <a:spLocks noChangeShapeType="1"/>
            </p:cNvSpPr>
            <p:nvPr/>
          </p:nvSpPr>
          <p:spPr bwMode="auto">
            <a:xfrm flipH="1">
              <a:off x="3744" y="1680"/>
              <a:ext cx="1344" cy="0"/>
            </a:xfrm>
            <a:prstGeom prst="line">
              <a:avLst/>
            </a:prstGeom>
            <a:noFill/>
            <a:ln w="57150">
              <a:solidFill>
                <a:schemeClr val="tx1"/>
              </a:solidFill>
              <a:miter lim="800000"/>
              <a:headEnd type="none" w="sm" len="sm"/>
              <a:tailEnd type="none" w="sm" len="sm"/>
            </a:ln>
          </p:spPr>
          <p:txBody>
            <a:bodyPr wrap="none" anchor="ctr"/>
            <a:lstStyle/>
            <a:p>
              <a:endParaRPr lang="en-GB"/>
            </a:p>
          </p:txBody>
        </p:sp>
        <p:sp>
          <p:nvSpPr>
            <p:cNvPr id="47112" name="Line 7"/>
            <p:cNvSpPr>
              <a:spLocks noChangeShapeType="1"/>
            </p:cNvSpPr>
            <p:nvPr/>
          </p:nvSpPr>
          <p:spPr bwMode="auto">
            <a:xfrm>
              <a:off x="3744" y="1680"/>
              <a:ext cx="0" cy="432"/>
            </a:xfrm>
            <a:prstGeom prst="line">
              <a:avLst/>
            </a:prstGeom>
            <a:noFill/>
            <a:ln w="57150">
              <a:solidFill>
                <a:schemeClr val="tx1"/>
              </a:solidFill>
              <a:miter lim="800000"/>
              <a:headEnd type="none" w="sm" len="sm"/>
              <a:tailEnd type="none" w="sm" len="sm"/>
            </a:ln>
          </p:spPr>
          <p:txBody>
            <a:bodyPr wrap="none" anchor="ctr"/>
            <a:lstStyle/>
            <a:p>
              <a:endParaRPr lang="en-GB"/>
            </a:p>
          </p:txBody>
        </p:sp>
        <p:sp>
          <p:nvSpPr>
            <p:cNvPr id="47113" name="Line 8"/>
            <p:cNvSpPr>
              <a:spLocks noChangeShapeType="1"/>
            </p:cNvSpPr>
            <p:nvPr/>
          </p:nvSpPr>
          <p:spPr bwMode="auto">
            <a:xfrm>
              <a:off x="3744" y="2112"/>
              <a:ext cx="1344" cy="0"/>
            </a:xfrm>
            <a:prstGeom prst="line">
              <a:avLst/>
            </a:prstGeom>
            <a:noFill/>
            <a:ln w="57150">
              <a:solidFill>
                <a:schemeClr val="tx1"/>
              </a:solidFill>
              <a:miter lim="800000"/>
              <a:headEnd type="none" w="sm" len="sm"/>
              <a:tailEnd type="none" w="sm" len="sm"/>
            </a:ln>
          </p:spPr>
          <p:txBody>
            <a:bodyPr wrap="none" anchor="ctr"/>
            <a:lstStyle/>
            <a:p>
              <a:endParaRPr lang="en-GB"/>
            </a:p>
          </p:txBody>
        </p:sp>
        <p:sp>
          <p:nvSpPr>
            <p:cNvPr id="47114" name="Line 9"/>
            <p:cNvSpPr>
              <a:spLocks noChangeShapeType="1"/>
            </p:cNvSpPr>
            <p:nvPr/>
          </p:nvSpPr>
          <p:spPr bwMode="auto">
            <a:xfrm>
              <a:off x="4512" y="1680"/>
              <a:ext cx="0" cy="432"/>
            </a:xfrm>
            <a:prstGeom prst="line">
              <a:avLst/>
            </a:prstGeom>
            <a:noFill/>
            <a:ln w="57150">
              <a:solidFill>
                <a:schemeClr val="tx1"/>
              </a:solidFill>
              <a:miter lim="800000"/>
              <a:headEnd type="none" w="sm" len="sm"/>
              <a:tailEnd type="none" w="sm" len="sm"/>
            </a:ln>
          </p:spPr>
          <p:txBody>
            <a:bodyPr wrap="none" anchor="ctr"/>
            <a:lstStyle/>
            <a:p>
              <a:endParaRPr lang="en-GB"/>
            </a:p>
          </p:txBody>
        </p:sp>
        <p:sp>
          <p:nvSpPr>
            <p:cNvPr id="47115" name="Rectangle 10"/>
            <p:cNvSpPr>
              <a:spLocks noChangeArrowheads="1"/>
            </p:cNvSpPr>
            <p:nvPr/>
          </p:nvSpPr>
          <p:spPr bwMode="auto">
            <a:xfrm>
              <a:off x="4512" y="1872"/>
              <a:ext cx="816" cy="48"/>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7172" name="Rectangle 1026"/>
          <p:cNvSpPr>
            <a:spLocks noGrp="1" noChangeArrowheads="1"/>
          </p:cNvSpPr>
          <p:nvPr>
            <p:ph type="title"/>
          </p:nvPr>
        </p:nvSpPr>
        <p:spPr>
          <a:xfrm>
            <a:off x="381000" y="0"/>
            <a:ext cx="7543800" cy="1104900"/>
          </a:xfrm>
        </p:spPr>
        <p:txBody>
          <a:bodyPr/>
          <a:lstStyle/>
          <a:p>
            <a:pPr eaLnBrk="1" hangingPunct="1"/>
            <a:r>
              <a:rPr lang="en-GB" smtClean="0"/>
              <a:t>Standardbetingelser - referansetilstand</a:t>
            </a:r>
          </a:p>
        </p:txBody>
      </p:sp>
      <p:sp>
        <p:nvSpPr>
          <p:cNvPr id="7173" name="Rectangle 1027"/>
          <p:cNvSpPr>
            <a:spLocks noGrp="1" noChangeArrowheads="1"/>
          </p:cNvSpPr>
          <p:nvPr>
            <p:ph type="body" idx="1"/>
          </p:nvPr>
        </p:nvSpPr>
        <p:spPr>
          <a:xfrm>
            <a:off x="457200" y="1295400"/>
            <a:ext cx="8153400" cy="4419600"/>
          </a:xfrm>
        </p:spPr>
        <p:txBody>
          <a:bodyPr/>
          <a:lstStyle/>
          <a:p>
            <a:pPr eaLnBrk="1" hangingPunct="1">
              <a:lnSpc>
                <a:spcPct val="90000"/>
              </a:lnSpc>
            </a:pPr>
            <a:r>
              <a:rPr lang="en-GB" sz="1800" dirty="0" smtClean="0">
                <a:sym typeface="Symbol" pitchFamily="18" charset="2"/>
              </a:rPr>
              <a:t></a:t>
            </a:r>
            <a:r>
              <a:rPr lang="en-GB" sz="1800" i="1" dirty="0" smtClean="0">
                <a:sym typeface="Symbol" pitchFamily="18" charset="2"/>
              </a:rPr>
              <a:t>H</a:t>
            </a:r>
            <a:r>
              <a:rPr lang="en-GB" sz="1800" dirty="0" smtClean="0">
                <a:sym typeface="Symbol" pitchFamily="18" charset="2"/>
              </a:rPr>
              <a:t> </a:t>
            </a:r>
            <a:r>
              <a:rPr lang="en-GB" sz="1800" dirty="0" err="1" smtClean="0">
                <a:sym typeface="Symbol" pitchFamily="18" charset="2"/>
              </a:rPr>
              <a:t>er</a:t>
            </a:r>
            <a:r>
              <a:rPr lang="en-GB" sz="1800" dirty="0" smtClean="0">
                <a:sym typeface="Symbol" pitchFamily="18" charset="2"/>
              </a:rPr>
              <a:t> en </a:t>
            </a:r>
            <a:r>
              <a:rPr lang="en-GB" sz="1800" dirty="0" err="1" smtClean="0">
                <a:sym typeface="Symbol" pitchFamily="18" charset="2"/>
              </a:rPr>
              <a:t>funksjon</a:t>
            </a:r>
            <a:r>
              <a:rPr lang="en-GB" sz="1800" dirty="0" smtClean="0">
                <a:sym typeface="Symbol" pitchFamily="18" charset="2"/>
              </a:rPr>
              <a:t> </a:t>
            </a:r>
            <a:r>
              <a:rPr lang="en-GB" sz="1800" dirty="0" err="1" smtClean="0">
                <a:sym typeface="Symbol" pitchFamily="18" charset="2"/>
              </a:rPr>
              <a:t>av</a:t>
            </a:r>
            <a:r>
              <a:rPr lang="en-GB" sz="1800" dirty="0" smtClean="0">
                <a:sym typeface="Symbol" pitchFamily="18" charset="2"/>
              </a:rPr>
              <a:t> </a:t>
            </a:r>
            <a:r>
              <a:rPr lang="en-GB" sz="1800" dirty="0" err="1" smtClean="0">
                <a:sym typeface="Symbol" pitchFamily="18" charset="2"/>
              </a:rPr>
              <a:t>betingelsene</a:t>
            </a:r>
            <a:r>
              <a:rPr lang="en-GB" sz="1800" dirty="0" smtClean="0">
                <a:sym typeface="Symbol" pitchFamily="18" charset="2"/>
              </a:rPr>
              <a:t> (</a:t>
            </a:r>
            <a:r>
              <a:rPr lang="en-GB" sz="1800" i="1" dirty="0" smtClean="0">
                <a:sym typeface="Symbol" pitchFamily="18" charset="2"/>
              </a:rPr>
              <a:t>T,P</a:t>
            </a:r>
            <a:r>
              <a:rPr lang="en-GB" sz="1800" dirty="0" smtClean="0">
                <a:sym typeface="Symbol" pitchFamily="18" charset="2"/>
              </a:rPr>
              <a:t>).</a:t>
            </a:r>
            <a:endParaRPr lang="en-GB" sz="1800" dirty="0" smtClean="0"/>
          </a:p>
          <a:p>
            <a:pPr eaLnBrk="1" hangingPunct="1">
              <a:lnSpc>
                <a:spcPct val="90000"/>
              </a:lnSpc>
            </a:pPr>
            <a:r>
              <a:rPr lang="en-GB" sz="1800" dirty="0" smtClean="0"/>
              <a:t>Vi </a:t>
            </a:r>
            <a:r>
              <a:rPr lang="en-GB" sz="1800" dirty="0" err="1" smtClean="0"/>
              <a:t>definerer</a:t>
            </a:r>
            <a:r>
              <a:rPr lang="en-GB" sz="1800" dirty="0" smtClean="0"/>
              <a:t> </a:t>
            </a:r>
            <a:r>
              <a:rPr lang="en-GB" sz="1800" i="1" dirty="0" smtClean="0"/>
              <a:t>P</a:t>
            </a:r>
            <a:r>
              <a:rPr lang="en-GB" sz="1800" dirty="0" smtClean="0"/>
              <a:t> = 1 bar </a:t>
            </a:r>
            <a:r>
              <a:rPr lang="en-GB" sz="1800" dirty="0" err="1" smtClean="0"/>
              <a:t>og</a:t>
            </a:r>
            <a:r>
              <a:rPr lang="en-GB" sz="1800" dirty="0" smtClean="0"/>
              <a:t> </a:t>
            </a:r>
            <a:r>
              <a:rPr lang="en-GB" sz="1800" i="1" dirty="0" smtClean="0"/>
              <a:t>T</a:t>
            </a:r>
            <a:r>
              <a:rPr lang="en-GB" sz="1800" dirty="0" smtClean="0"/>
              <a:t> = 298 K </a:t>
            </a:r>
            <a:r>
              <a:rPr lang="en-GB" sz="1800" dirty="0" err="1" smtClean="0"/>
              <a:t>som</a:t>
            </a:r>
            <a:r>
              <a:rPr lang="en-GB" sz="1800" dirty="0" smtClean="0"/>
              <a:t> </a:t>
            </a:r>
            <a:r>
              <a:rPr lang="en-GB" sz="1800" dirty="0" err="1" smtClean="0"/>
              <a:t>standardbetingelser</a:t>
            </a:r>
            <a:r>
              <a:rPr lang="en-GB" sz="1800" dirty="0" smtClean="0"/>
              <a:t>.</a:t>
            </a:r>
          </a:p>
          <a:p>
            <a:pPr eaLnBrk="1" hangingPunct="1">
              <a:lnSpc>
                <a:spcPct val="90000"/>
              </a:lnSpc>
            </a:pPr>
            <a:endParaRPr lang="en-GB" sz="1800" dirty="0" smtClean="0"/>
          </a:p>
          <a:p>
            <a:pPr eaLnBrk="1" hangingPunct="1">
              <a:lnSpc>
                <a:spcPct val="90000"/>
              </a:lnSpc>
            </a:pPr>
            <a:r>
              <a:rPr lang="en-GB" sz="1800" dirty="0" err="1" smtClean="0"/>
              <a:t>Entalpiendringene</a:t>
            </a:r>
            <a:r>
              <a:rPr lang="en-GB" sz="1800" dirty="0" smtClean="0"/>
              <a:t> for en </a:t>
            </a:r>
            <a:r>
              <a:rPr lang="en-GB" sz="1800" dirty="0" err="1" smtClean="0"/>
              <a:t>reaksjon</a:t>
            </a:r>
            <a:r>
              <a:rPr lang="en-GB" sz="1800" dirty="0" smtClean="0"/>
              <a:t> under </a:t>
            </a:r>
            <a:r>
              <a:rPr lang="en-GB" sz="1800" dirty="0" err="1" smtClean="0"/>
              <a:t>disse</a:t>
            </a:r>
            <a:r>
              <a:rPr lang="en-GB" sz="1800" dirty="0" smtClean="0"/>
              <a:t> </a:t>
            </a:r>
            <a:r>
              <a:rPr lang="en-GB" sz="1800" dirty="0" err="1" smtClean="0"/>
              <a:t>betingelsene</a:t>
            </a:r>
            <a:r>
              <a:rPr lang="en-GB" sz="1800" dirty="0" smtClean="0"/>
              <a:t> </a:t>
            </a:r>
            <a:r>
              <a:rPr lang="en-GB" sz="1800" dirty="0" err="1" smtClean="0"/>
              <a:t>kalles</a:t>
            </a:r>
            <a:r>
              <a:rPr lang="en-GB" sz="1800" dirty="0" smtClean="0"/>
              <a:t> standard </a:t>
            </a:r>
            <a:r>
              <a:rPr lang="en-GB" sz="1800" dirty="0" err="1" smtClean="0"/>
              <a:t>entalpiendring</a:t>
            </a:r>
            <a:r>
              <a:rPr lang="en-GB" sz="1800" dirty="0" smtClean="0"/>
              <a:t>; </a:t>
            </a:r>
            <a:r>
              <a:rPr lang="en-GB" sz="1800" dirty="0" smtClean="0">
                <a:sym typeface="Symbol" pitchFamily="18" charset="2"/>
              </a:rPr>
              <a:t></a:t>
            </a:r>
            <a:r>
              <a:rPr lang="en-GB" sz="1800" i="1" dirty="0" smtClean="0">
                <a:sym typeface="Symbol" pitchFamily="18" charset="2"/>
              </a:rPr>
              <a:t>H</a:t>
            </a:r>
            <a:r>
              <a:rPr lang="en-GB" sz="1800" i="1" baseline="30000" dirty="0" smtClean="0">
                <a:sym typeface="Symbol" pitchFamily="18" charset="2"/>
              </a:rPr>
              <a:t>0</a:t>
            </a:r>
            <a:r>
              <a:rPr lang="en-GB" sz="1800" i="1" baseline="-25000" dirty="0" smtClean="0">
                <a:sym typeface="Symbol" pitchFamily="18" charset="2"/>
              </a:rPr>
              <a:t>298</a:t>
            </a:r>
            <a:endParaRPr lang="en-GB" sz="1800" i="1" dirty="0" smtClean="0">
              <a:sym typeface="Symbol" pitchFamily="18" charset="2"/>
            </a:endParaRPr>
          </a:p>
          <a:p>
            <a:pPr eaLnBrk="1" hangingPunct="1">
              <a:lnSpc>
                <a:spcPct val="90000"/>
              </a:lnSpc>
            </a:pPr>
            <a:endParaRPr lang="en-GB" sz="1800" dirty="0" smtClean="0">
              <a:sym typeface="Symbol" pitchFamily="18" charset="2"/>
            </a:endParaRPr>
          </a:p>
          <a:p>
            <a:pPr eaLnBrk="1" hangingPunct="1">
              <a:lnSpc>
                <a:spcPct val="90000"/>
              </a:lnSpc>
            </a:pPr>
            <a:r>
              <a:rPr lang="en-GB" sz="1800" dirty="0" err="1" smtClean="0">
                <a:sym typeface="Symbol" pitchFamily="18" charset="2"/>
              </a:rPr>
              <a:t>Entalpiendringen</a:t>
            </a:r>
            <a:r>
              <a:rPr lang="en-GB" sz="1800" dirty="0" smtClean="0">
                <a:sym typeface="Symbol" pitchFamily="18" charset="2"/>
              </a:rPr>
              <a:t> for </a:t>
            </a:r>
            <a:r>
              <a:rPr lang="en-GB" sz="1800" dirty="0" err="1" smtClean="0">
                <a:sym typeface="Symbol" pitchFamily="18" charset="2"/>
              </a:rPr>
              <a:t>dannelse</a:t>
            </a:r>
            <a:r>
              <a:rPr lang="en-GB" sz="1800" dirty="0" smtClean="0">
                <a:sym typeface="Symbol" pitchFamily="18" charset="2"/>
              </a:rPr>
              <a:t> </a:t>
            </a:r>
            <a:r>
              <a:rPr lang="en-GB" sz="1800" dirty="0" err="1" smtClean="0">
                <a:sym typeface="Symbol" pitchFamily="18" charset="2"/>
              </a:rPr>
              <a:t>av</a:t>
            </a:r>
            <a:r>
              <a:rPr lang="en-GB" sz="1800" dirty="0" smtClean="0">
                <a:sym typeface="Symbol" pitchFamily="18" charset="2"/>
              </a:rPr>
              <a:t> en </a:t>
            </a:r>
            <a:r>
              <a:rPr lang="en-GB" sz="1800" dirty="0" err="1" smtClean="0">
                <a:sym typeface="Symbol" pitchFamily="18" charset="2"/>
              </a:rPr>
              <a:t>forbindelse</a:t>
            </a:r>
            <a:r>
              <a:rPr lang="en-GB" sz="1800" dirty="0" smtClean="0">
                <a:sym typeface="Symbol" pitchFamily="18" charset="2"/>
              </a:rPr>
              <a:t> </a:t>
            </a:r>
            <a:r>
              <a:rPr lang="en-GB" sz="1800" dirty="0" err="1" smtClean="0">
                <a:sym typeface="Symbol" pitchFamily="18" charset="2"/>
              </a:rPr>
              <a:t>fra</a:t>
            </a:r>
            <a:r>
              <a:rPr lang="en-GB" sz="1800" dirty="0" smtClean="0">
                <a:sym typeface="Symbol" pitchFamily="18" charset="2"/>
              </a:rPr>
              <a:t> </a:t>
            </a:r>
            <a:r>
              <a:rPr lang="en-GB" sz="1800" dirty="0" err="1" smtClean="0">
                <a:sym typeface="Symbol" pitchFamily="18" charset="2"/>
              </a:rPr>
              <a:t>grunnstoffene</a:t>
            </a:r>
            <a:r>
              <a:rPr lang="en-GB" sz="1800" dirty="0" smtClean="0">
                <a:sym typeface="Symbol" pitchFamily="18" charset="2"/>
              </a:rPr>
              <a:t> </a:t>
            </a:r>
            <a:r>
              <a:rPr lang="nb-NO" sz="1800" dirty="0" smtClean="0">
                <a:sym typeface="Symbol" pitchFamily="18" charset="2"/>
              </a:rPr>
              <a:t>betegnes</a:t>
            </a:r>
            <a:endParaRPr lang="en-GB" sz="1800" dirty="0" smtClean="0">
              <a:sym typeface="Symbol" pitchFamily="18" charset="2"/>
            </a:endParaRPr>
          </a:p>
          <a:p>
            <a:pPr eaLnBrk="1" hangingPunct="1">
              <a:lnSpc>
                <a:spcPct val="90000"/>
              </a:lnSpc>
            </a:pPr>
            <a:endParaRPr lang="en-GB" sz="1800" dirty="0" smtClean="0">
              <a:sym typeface="Symbol" pitchFamily="18" charset="2"/>
            </a:endParaRPr>
          </a:p>
          <a:p>
            <a:pPr eaLnBrk="1" hangingPunct="1">
              <a:lnSpc>
                <a:spcPct val="90000"/>
              </a:lnSpc>
            </a:pPr>
            <a:endParaRPr lang="en-GB" sz="1800" dirty="0" smtClean="0">
              <a:sym typeface="Symbol" pitchFamily="18" charset="2"/>
            </a:endParaRPr>
          </a:p>
          <a:p>
            <a:pPr eaLnBrk="1" hangingPunct="1">
              <a:lnSpc>
                <a:spcPct val="90000"/>
              </a:lnSpc>
            </a:pPr>
            <a:endParaRPr lang="en-GB" sz="1800" dirty="0" smtClean="0">
              <a:sym typeface="Symbol" pitchFamily="18" charset="2"/>
            </a:endParaRPr>
          </a:p>
          <a:p>
            <a:pPr eaLnBrk="1" hangingPunct="1">
              <a:lnSpc>
                <a:spcPct val="90000"/>
              </a:lnSpc>
            </a:pPr>
            <a:endParaRPr lang="en-GB" sz="1800" dirty="0" smtClean="0">
              <a:sym typeface="Symbol" pitchFamily="18" charset="2"/>
            </a:endParaRPr>
          </a:p>
          <a:p>
            <a:pPr eaLnBrk="1" hangingPunct="1">
              <a:lnSpc>
                <a:spcPct val="90000"/>
              </a:lnSpc>
            </a:pPr>
            <a:r>
              <a:rPr lang="en-GB" sz="1800" dirty="0" err="1" smtClean="0">
                <a:sym typeface="Symbol" pitchFamily="18" charset="2"/>
              </a:rPr>
              <a:t>Eksempel</a:t>
            </a:r>
            <a:r>
              <a:rPr lang="en-GB" sz="1800" dirty="0" smtClean="0">
                <a:sym typeface="Symbol" pitchFamily="18" charset="2"/>
              </a:rPr>
              <a:t>: H</a:t>
            </a:r>
            <a:r>
              <a:rPr lang="en-GB" sz="1800" baseline="-25000" dirty="0" smtClean="0">
                <a:sym typeface="Symbol" pitchFamily="18" charset="2"/>
              </a:rPr>
              <a:t>2</a:t>
            </a:r>
            <a:r>
              <a:rPr lang="en-GB" sz="1800" dirty="0" smtClean="0">
                <a:sym typeface="Symbol" pitchFamily="18" charset="2"/>
              </a:rPr>
              <a:t>(g) + 1/2 O</a:t>
            </a:r>
            <a:r>
              <a:rPr lang="en-GB" sz="1800" baseline="-25000" dirty="0" smtClean="0">
                <a:sym typeface="Symbol" pitchFamily="18" charset="2"/>
              </a:rPr>
              <a:t>2</a:t>
            </a:r>
            <a:r>
              <a:rPr lang="en-GB" sz="1800" dirty="0" smtClean="0">
                <a:sym typeface="Symbol" pitchFamily="18" charset="2"/>
              </a:rPr>
              <a:t>(g) =  H</a:t>
            </a:r>
            <a:r>
              <a:rPr lang="en-GB" sz="1800" baseline="-25000" dirty="0" smtClean="0">
                <a:sym typeface="Symbol" pitchFamily="18" charset="2"/>
              </a:rPr>
              <a:t>2</a:t>
            </a:r>
            <a:r>
              <a:rPr lang="en-GB" sz="1800" dirty="0" smtClean="0">
                <a:sym typeface="Symbol" pitchFamily="18" charset="2"/>
              </a:rPr>
              <a:t>O(g)        </a:t>
            </a:r>
            <a:r>
              <a:rPr lang="en-GB" sz="1800" i="1" dirty="0" smtClean="0">
                <a:sym typeface="Symbol" pitchFamily="18" charset="2"/>
              </a:rPr>
              <a:t>H</a:t>
            </a:r>
            <a:r>
              <a:rPr lang="nb-NO" sz="1800" i="1" baseline="-25000" dirty="0" smtClean="0">
                <a:sym typeface="Symbol" pitchFamily="18" charset="2"/>
              </a:rPr>
              <a:t>f</a:t>
            </a:r>
            <a:r>
              <a:rPr lang="en-GB" sz="1800" i="1" baseline="30000" dirty="0" smtClean="0">
                <a:sym typeface="Symbol" pitchFamily="18" charset="2"/>
              </a:rPr>
              <a:t>0</a:t>
            </a:r>
            <a:r>
              <a:rPr lang="en-GB" sz="1800" i="1" baseline="-25000" dirty="0" smtClean="0">
                <a:sym typeface="Symbol" pitchFamily="18" charset="2"/>
              </a:rPr>
              <a:t>298</a:t>
            </a:r>
            <a:r>
              <a:rPr lang="en-GB" sz="1800" dirty="0" smtClean="0">
                <a:sym typeface="Symbol" pitchFamily="18" charset="2"/>
              </a:rPr>
              <a:t> = -237 kJ/mol</a:t>
            </a:r>
          </a:p>
          <a:p>
            <a:pPr eaLnBrk="1" hangingPunct="1">
              <a:lnSpc>
                <a:spcPct val="90000"/>
              </a:lnSpc>
            </a:pPr>
            <a:endParaRPr lang="en-GB" sz="1800" dirty="0" smtClean="0">
              <a:sym typeface="Symbol" pitchFamily="18" charset="2"/>
            </a:endParaRPr>
          </a:p>
          <a:p>
            <a:pPr eaLnBrk="1" hangingPunct="1">
              <a:lnSpc>
                <a:spcPct val="90000"/>
              </a:lnSpc>
            </a:pPr>
            <a:r>
              <a:rPr lang="en-GB" sz="1800" dirty="0" err="1" smtClean="0">
                <a:sym typeface="Symbol" pitchFamily="18" charset="2"/>
              </a:rPr>
              <a:t>Grunnstoffene</a:t>
            </a:r>
            <a:r>
              <a:rPr lang="en-GB" sz="1800" dirty="0" smtClean="0">
                <a:sym typeface="Symbol" pitchFamily="18" charset="2"/>
              </a:rPr>
              <a:t> </a:t>
            </a:r>
            <a:r>
              <a:rPr lang="en-GB" sz="1800" dirty="0" err="1" smtClean="0">
                <a:sym typeface="Symbol" pitchFamily="18" charset="2"/>
              </a:rPr>
              <a:t>i</a:t>
            </a:r>
            <a:r>
              <a:rPr lang="en-GB" sz="1800" dirty="0" smtClean="0">
                <a:sym typeface="Symbol" pitchFamily="18" charset="2"/>
              </a:rPr>
              <a:t> sin </a:t>
            </a:r>
            <a:r>
              <a:rPr lang="en-GB" sz="1800" dirty="0" err="1" smtClean="0">
                <a:sym typeface="Symbol" pitchFamily="18" charset="2"/>
              </a:rPr>
              <a:t>mest</a:t>
            </a:r>
            <a:r>
              <a:rPr lang="en-GB" sz="1800" dirty="0" smtClean="0">
                <a:sym typeface="Symbol" pitchFamily="18" charset="2"/>
              </a:rPr>
              <a:t> stabile form </a:t>
            </a:r>
            <a:r>
              <a:rPr lang="en-GB" sz="1800" dirty="0" err="1" smtClean="0">
                <a:sym typeface="Symbol" pitchFamily="18" charset="2"/>
              </a:rPr>
              <a:t>har</a:t>
            </a:r>
            <a:r>
              <a:rPr lang="en-GB" sz="1800" dirty="0" smtClean="0">
                <a:sym typeface="Symbol" pitchFamily="18" charset="2"/>
              </a:rPr>
              <a:t> </a:t>
            </a:r>
            <a:r>
              <a:rPr lang="nb-NO" sz="1800" dirty="0" smtClean="0">
                <a:sym typeface="Symbol" pitchFamily="18" charset="2"/>
              </a:rPr>
              <a:t>per definisjon </a:t>
            </a:r>
            <a:r>
              <a:rPr lang="en-GB" sz="1800" dirty="0" smtClean="0">
                <a:sym typeface="Symbol" pitchFamily="18" charset="2"/>
              </a:rPr>
              <a:t></a:t>
            </a:r>
            <a:r>
              <a:rPr lang="en-GB" sz="1800" i="1" dirty="0" smtClean="0">
                <a:sym typeface="Symbol" pitchFamily="18" charset="2"/>
              </a:rPr>
              <a:t>H</a:t>
            </a:r>
            <a:r>
              <a:rPr lang="en-GB" sz="1800" i="1" baseline="30000" dirty="0" smtClean="0">
                <a:sym typeface="Symbol" pitchFamily="18" charset="2"/>
              </a:rPr>
              <a:t>0</a:t>
            </a:r>
            <a:r>
              <a:rPr lang="en-GB" sz="1800" i="1" baseline="-25000" dirty="0" smtClean="0">
                <a:sym typeface="Symbol" pitchFamily="18" charset="2"/>
              </a:rPr>
              <a:t>f,298</a:t>
            </a:r>
            <a:r>
              <a:rPr lang="en-GB" sz="1800" dirty="0" smtClean="0">
                <a:sym typeface="Symbol" pitchFamily="18" charset="2"/>
              </a:rPr>
              <a:t> = 0</a:t>
            </a:r>
            <a:endParaRPr lang="en-GB" sz="1600" dirty="0" smtClean="0">
              <a:sym typeface="Symbol" pitchFamily="18" charset="2"/>
            </a:endParaRPr>
          </a:p>
        </p:txBody>
      </p:sp>
      <p:graphicFrame>
        <p:nvGraphicFramePr>
          <p:cNvPr id="7170" name="Object 1028"/>
          <p:cNvGraphicFramePr>
            <a:graphicFrameLocks noChangeAspect="1"/>
          </p:cNvGraphicFramePr>
          <p:nvPr/>
        </p:nvGraphicFramePr>
        <p:xfrm>
          <a:off x="1246188" y="3916363"/>
          <a:ext cx="7059612" cy="503237"/>
        </p:xfrm>
        <a:graphic>
          <a:graphicData uri="http://schemas.openxmlformats.org/presentationml/2006/ole">
            <p:oleObj spid="_x0000_s7170" name="Equation" r:id="rId3" imgW="3543120" imgH="2538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8197" name="Rectangle 2"/>
          <p:cNvSpPr>
            <a:spLocks noGrp="1" noChangeArrowheads="1"/>
          </p:cNvSpPr>
          <p:nvPr>
            <p:ph type="title"/>
          </p:nvPr>
        </p:nvSpPr>
        <p:spPr>
          <a:xfrm>
            <a:off x="381000" y="152400"/>
            <a:ext cx="7543800" cy="1104900"/>
          </a:xfrm>
        </p:spPr>
        <p:txBody>
          <a:bodyPr/>
          <a:lstStyle/>
          <a:p>
            <a:pPr eaLnBrk="1" hangingPunct="1"/>
            <a:r>
              <a:rPr lang="en-GB" smtClean="0"/>
              <a:t>Entalpiendringer for reaksjoner</a:t>
            </a:r>
          </a:p>
        </p:txBody>
      </p:sp>
      <p:sp>
        <p:nvSpPr>
          <p:cNvPr id="8198" name="Rectangle 3"/>
          <p:cNvSpPr>
            <a:spLocks noGrp="1" noChangeArrowheads="1"/>
          </p:cNvSpPr>
          <p:nvPr>
            <p:ph type="body" idx="1"/>
          </p:nvPr>
        </p:nvSpPr>
        <p:spPr>
          <a:xfrm>
            <a:off x="457200" y="1447800"/>
            <a:ext cx="5791200" cy="4419600"/>
          </a:xfrm>
        </p:spPr>
        <p:txBody>
          <a:bodyPr/>
          <a:lstStyle/>
          <a:p>
            <a:pPr eaLnBrk="1" hangingPunct="1"/>
            <a:r>
              <a:rPr lang="en-GB" smtClean="0"/>
              <a:t>Standard entalpiendring for en reaksjon:</a:t>
            </a:r>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r>
              <a:rPr lang="en-GB" smtClean="0"/>
              <a:t>kan beregnes fra tabulerte standard dannelses-entalpier</a:t>
            </a:r>
          </a:p>
          <a:p>
            <a:pPr eaLnBrk="1" hangingPunct="1"/>
            <a:endParaRPr lang="en-GB" smtClean="0"/>
          </a:p>
        </p:txBody>
      </p:sp>
      <p:graphicFrame>
        <p:nvGraphicFramePr>
          <p:cNvPr id="8194" name="Object 4"/>
          <p:cNvGraphicFramePr>
            <a:graphicFrameLocks noChangeAspect="1"/>
          </p:cNvGraphicFramePr>
          <p:nvPr/>
        </p:nvGraphicFramePr>
        <p:xfrm>
          <a:off x="2001838" y="2185988"/>
          <a:ext cx="3997325" cy="704850"/>
        </p:xfrm>
        <a:graphic>
          <a:graphicData uri="http://schemas.openxmlformats.org/presentationml/2006/ole">
            <p:oleObj spid="_x0000_s8194" name="Equation" r:id="rId3" imgW="2006280" imgH="355320" progId="Equation.3">
              <p:embed/>
            </p:oleObj>
          </a:graphicData>
        </a:graphic>
      </p:graphicFrame>
      <p:graphicFrame>
        <p:nvGraphicFramePr>
          <p:cNvPr id="8195" name="Object 5"/>
          <p:cNvGraphicFramePr>
            <a:graphicFrameLocks noChangeAspect="1"/>
          </p:cNvGraphicFramePr>
          <p:nvPr/>
        </p:nvGraphicFramePr>
        <p:xfrm>
          <a:off x="6324600" y="3733800"/>
          <a:ext cx="1981200" cy="1187450"/>
        </p:xfrm>
        <a:graphic>
          <a:graphicData uri="http://schemas.openxmlformats.org/presentationml/2006/ole">
            <p:oleObj spid="_x0000_s8195" name="Clip" r:id="rId4" imgW="3497040" imgH="209520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9222" name="Rectangle 1026"/>
          <p:cNvSpPr>
            <a:spLocks noGrp="1" noChangeArrowheads="1"/>
          </p:cNvSpPr>
          <p:nvPr>
            <p:ph type="title"/>
          </p:nvPr>
        </p:nvSpPr>
        <p:spPr>
          <a:xfrm>
            <a:off x="381000" y="0"/>
            <a:ext cx="7543800" cy="1104900"/>
          </a:xfrm>
        </p:spPr>
        <p:txBody>
          <a:bodyPr/>
          <a:lstStyle/>
          <a:p>
            <a:pPr eaLnBrk="1" hangingPunct="1"/>
            <a:r>
              <a:rPr lang="en-GB" smtClean="0"/>
              <a:t>Entalpiendringer ved forandring i temperaturen</a:t>
            </a:r>
          </a:p>
        </p:txBody>
      </p:sp>
      <p:sp>
        <p:nvSpPr>
          <p:cNvPr id="9223" name="Rectangle 1027"/>
          <p:cNvSpPr>
            <a:spLocks noGrp="1" noChangeArrowheads="1"/>
          </p:cNvSpPr>
          <p:nvPr>
            <p:ph type="body" idx="1"/>
          </p:nvPr>
        </p:nvSpPr>
        <p:spPr>
          <a:xfrm>
            <a:off x="457200" y="1295400"/>
            <a:ext cx="8229600" cy="4419600"/>
          </a:xfrm>
        </p:spPr>
        <p:txBody>
          <a:bodyPr/>
          <a:lstStyle/>
          <a:p>
            <a:pPr eaLnBrk="1" hangingPunct="1"/>
            <a:r>
              <a:rPr lang="en-GB" sz="1600" smtClean="0"/>
              <a:t>Så langt har vi tilført eller ekstrahert energi ved konstant temperatur.</a:t>
            </a:r>
            <a:endParaRPr lang="nb-NO" sz="1600" smtClean="0"/>
          </a:p>
          <a:p>
            <a:pPr lvl="1" eaLnBrk="1" hangingPunct="1"/>
            <a:r>
              <a:rPr lang="en-GB" sz="1400" smtClean="0"/>
              <a:t>Energien er derved gått med til </a:t>
            </a:r>
            <a:r>
              <a:rPr lang="nb-NO" sz="1400" smtClean="0"/>
              <a:t>eller kommet fra </a:t>
            </a:r>
            <a:r>
              <a:rPr lang="en-GB" sz="1400" smtClean="0"/>
              <a:t>reaksjoner eller arbeid.</a:t>
            </a:r>
          </a:p>
          <a:p>
            <a:pPr eaLnBrk="1" hangingPunct="1">
              <a:buFontTx/>
              <a:buNone/>
            </a:pPr>
            <a:endParaRPr lang="en-GB" sz="1600" smtClean="0"/>
          </a:p>
          <a:p>
            <a:pPr eaLnBrk="1" hangingPunct="1"/>
            <a:r>
              <a:rPr lang="en-GB" sz="1600" smtClean="0"/>
              <a:t>Hvis vi </a:t>
            </a:r>
            <a:r>
              <a:rPr lang="en-GB" sz="1600" i="1" smtClean="0"/>
              <a:t>ikke</a:t>
            </a:r>
            <a:r>
              <a:rPr lang="en-GB" sz="1600" smtClean="0"/>
              <a:t> holder temperaturen konstant vil noe av energien gå med til å varme opp eller avkjøle systemet.</a:t>
            </a:r>
          </a:p>
          <a:p>
            <a:pPr eaLnBrk="1" hangingPunct="1"/>
            <a:r>
              <a:rPr lang="en-GB" sz="1600" smtClean="0"/>
              <a:t>Varmemengden er bestemt av systemets varmekapasitet, C</a:t>
            </a:r>
          </a:p>
          <a:p>
            <a:pPr eaLnBrk="1" hangingPunct="1"/>
            <a:r>
              <a:rPr lang="en-GB" sz="1600" smtClean="0"/>
              <a:t>Vi definerer, for </a:t>
            </a:r>
            <a:r>
              <a:rPr lang="nb-NO" sz="1600" smtClean="0"/>
              <a:t>henholdsvis </a:t>
            </a:r>
            <a:r>
              <a:rPr lang="en-GB" sz="1600" smtClean="0"/>
              <a:t>konstant volum og konstant trykk;</a:t>
            </a:r>
          </a:p>
        </p:txBody>
      </p:sp>
      <p:graphicFrame>
        <p:nvGraphicFramePr>
          <p:cNvPr id="9218" name="Object 1028"/>
          <p:cNvGraphicFramePr>
            <a:graphicFrameLocks noChangeAspect="1"/>
          </p:cNvGraphicFramePr>
          <p:nvPr/>
        </p:nvGraphicFramePr>
        <p:xfrm>
          <a:off x="920750" y="3605213"/>
          <a:ext cx="4252913" cy="833437"/>
        </p:xfrm>
        <a:graphic>
          <a:graphicData uri="http://schemas.openxmlformats.org/presentationml/2006/ole">
            <p:oleObj spid="_x0000_s9218" name="Equation" r:id="rId3" imgW="2260440" imgH="444240" progId="Equation.3">
              <p:embed/>
            </p:oleObj>
          </a:graphicData>
        </a:graphic>
      </p:graphicFrame>
      <p:graphicFrame>
        <p:nvGraphicFramePr>
          <p:cNvPr id="9219" name="Object 1029"/>
          <p:cNvGraphicFramePr>
            <a:graphicFrameLocks noChangeAspect="1"/>
          </p:cNvGraphicFramePr>
          <p:nvPr/>
        </p:nvGraphicFramePr>
        <p:xfrm>
          <a:off x="914400" y="4572000"/>
          <a:ext cx="3487738" cy="904875"/>
        </p:xfrm>
        <a:graphic>
          <a:graphicData uri="http://schemas.openxmlformats.org/presentationml/2006/ole">
            <p:oleObj spid="_x0000_s9219" name="Equation" r:id="rId4" imgW="1904760" imgH="495000" progId="Equation.3">
              <p:embed/>
            </p:oleObj>
          </a:graphicData>
        </a:graphic>
      </p:graphicFrame>
      <p:graphicFrame>
        <p:nvGraphicFramePr>
          <p:cNvPr id="9220" name="Object 1030"/>
          <p:cNvGraphicFramePr>
            <a:graphicFrameLocks noChangeAspect="1"/>
          </p:cNvGraphicFramePr>
          <p:nvPr/>
        </p:nvGraphicFramePr>
        <p:xfrm>
          <a:off x="838200" y="5791200"/>
          <a:ext cx="5230813" cy="393700"/>
        </p:xfrm>
        <a:graphic>
          <a:graphicData uri="http://schemas.openxmlformats.org/presentationml/2006/ole">
            <p:oleObj spid="_x0000_s9220" name="Equation" r:id="rId5" imgW="2857320" imgH="21564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0244" name="Rectangle 2"/>
          <p:cNvSpPr>
            <a:spLocks noGrp="1" noChangeArrowheads="1"/>
          </p:cNvSpPr>
          <p:nvPr>
            <p:ph type="title"/>
          </p:nvPr>
        </p:nvSpPr>
        <p:spPr>
          <a:xfrm>
            <a:off x="381000" y="0"/>
            <a:ext cx="7543800" cy="1104900"/>
          </a:xfrm>
        </p:spPr>
        <p:txBody>
          <a:bodyPr/>
          <a:lstStyle/>
          <a:p>
            <a:pPr eaLnBrk="1" hangingPunct="1"/>
            <a:r>
              <a:rPr lang="en-GB" smtClean="0"/>
              <a:t>Varmeledning</a:t>
            </a:r>
          </a:p>
        </p:txBody>
      </p:sp>
      <p:sp>
        <p:nvSpPr>
          <p:cNvPr id="10245" name="Rectangle 3"/>
          <p:cNvSpPr>
            <a:spLocks noGrp="1" noChangeArrowheads="1"/>
          </p:cNvSpPr>
          <p:nvPr>
            <p:ph type="body" idx="1"/>
          </p:nvPr>
        </p:nvSpPr>
        <p:spPr>
          <a:xfrm>
            <a:off x="381000" y="1371600"/>
            <a:ext cx="7804150" cy="4724400"/>
          </a:xfrm>
        </p:spPr>
        <p:txBody>
          <a:bodyPr/>
          <a:lstStyle/>
          <a:p>
            <a:pPr eaLnBrk="1" hangingPunct="1">
              <a:lnSpc>
                <a:spcPct val="90000"/>
              </a:lnSpc>
            </a:pPr>
            <a:r>
              <a:rPr lang="en-GB" sz="1800" smtClean="0"/>
              <a:t>Transport av varme gjennom materialer følger Fouriers lov:</a:t>
            </a:r>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r>
              <a:rPr lang="en-GB" sz="1800" smtClean="0"/>
              <a:t>j er </a:t>
            </a:r>
            <a:r>
              <a:rPr lang="en-GB" sz="1800" i="1" smtClean="0"/>
              <a:t>varmefluks-tettheten </a:t>
            </a:r>
          </a:p>
          <a:p>
            <a:pPr eaLnBrk="1" hangingPunct="1">
              <a:lnSpc>
                <a:spcPct val="90000"/>
              </a:lnSpc>
            </a:pPr>
            <a:r>
              <a:rPr lang="en-GB" sz="1800" smtClean="0"/>
              <a:t>Fluksen er proporsjonal med gradienten</a:t>
            </a:r>
            <a:r>
              <a:rPr lang="nb-NO" sz="1800" smtClean="0"/>
              <a:t> (=brattheten eller vinkelkoeffisienten dT/dx)</a:t>
            </a:r>
            <a:endParaRPr lang="en-GB" sz="1800" smtClean="0"/>
          </a:p>
          <a:p>
            <a:pPr eaLnBrk="1" hangingPunct="1">
              <a:lnSpc>
                <a:spcPct val="90000"/>
              </a:lnSpc>
            </a:pPr>
            <a:r>
              <a:rPr lang="en-GB" sz="1800" smtClean="0"/>
              <a:t>Minustegnet betyr at varmen transporteres </a:t>
            </a:r>
            <a:r>
              <a:rPr lang="en-GB" sz="1800" i="1" smtClean="0"/>
              <a:t>nedover </a:t>
            </a:r>
            <a:r>
              <a:rPr lang="en-GB" sz="1800" smtClean="0"/>
              <a:t>gradienten</a:t>
            </a:r>
          </a:p>
          <a:p>
            <a:pPr eaLnBrk="1" hangingPunct="1">
              <a:lnSpc>
                <a:spcPct val="90000"/>
              </a:lnSpc>
            </a:pPr>
            <a:r>
              <a:rPr lang="en-GB" sz="1800" smtClean="0"/>
              <a:t>Proporsjonalitetskonstanten (kappa) er </a:t>
            </a:r>
            <a:r>
              <a:rPr lang="en-GB" sz="1800" i="1" smtClean="0"/>
              <a:t>spesifikk varmeledningsevne</a:t>
            </a:r>
          </a:p>
          <a:p>
            <a:pPr eaLnBrk="1" hangingPunct="1">
              <a:lnSpc>
                <a:spcPct val="90000"/>
              </a:lnSpc>
            </a:pPr>
            <a:endParaRPr lang="en-GB" sz="1800" i="1" smtClean="0"/>
          </a:p>
          <a:p>
            <a:pPr eaLnBrk="1" hangingPunct="1">
              <a:lnSpc>
                <a:spcPct val="90000"/>
              </a:lnSpc>
            </a:pPr>
            <a:r>
              <a:rPr lang="en-GB" sz="1800" smtClean="0"/>
              <a:t>Varmeledning skyldes forplantning av gittervibrasjoner (fononer) og masse-transport.</a:t>
            </a:r>
          </a:p>
          <a:p>
            <a:pPr eaLnBrk="1" hangingPunct="1">
              <a:lnSpc>
                <a:spcPct val="90000"/>
              </a:lnSpc>
            </a:pPr>
            <a:endParaRPr lang="nb-NO" sz="1800" smtClean="0"/>
          </a:p>
          <a:p>
            <a:pPr eaLnBrk="1" hangingPunct="1">
              <a:lnSpc>
                <a:spcPct val="90000"/>
              </a:lnSpc>
            </a:pPr>
            <a:r>
              <a:rPr lang="en-GB" sz="1800" smtClean="0"/>
              <a:t>Metaller er generelt gode varmeledere, plast og keramer oftest dårlige.  </a:t>
            </a:r>
          </a:p>
        </p:txBody>
      </p:sp>
      <p:sp>
        <p:nvSpPr>
          <p:cNvPr id="10246" name="Rectangle 5"/>
          <p:cNvSpPr>
            <a:spLocks noChangeArrowheads="1"/>
          </p:cNvSpPr>
          <p:nvPr/>
        </p:nvSpPr>
        <p:spPr bwMode="auto">
          <a:xfrm>
            <a:off x="4164013" y="3230563"/>
            <a:ext cx="9144000" cy="0"/>
          </a:xfrm>
          <a:prstGeom prst="rect">
            <a:avLst/>
          </a:prstGeom>
          <a:noFill/>
          <a:ln w="9525">
            <a:noFill/>
            <a:miter lim="800000"/>
            <a:headEnd/>
            <a:tailEnd/>
          </a:ln>
        </p:spPr>
        <p:txBody>
          <a:bodyPr>
            <a:spAutoFit/>
          </a:bodyPr>
          <a:lstStyle/>
          <a:p>
            <a:endParaRPr lang="en-GB"/>
          </a:p>
        </p:txBody>
      </p:sp>
      <p:graphicFrame>
        <p:nvGraphicFramePr>
          <p:cNvPr id="10242" name="Object 0"/>
          <p:cNvGraphicFramePr>
            <a:graphicFrameLocks noChangeAspect="1"/>
          </p:cNvGraphicFramePr>
          <p:nvPr/>
        </p:nvGraphicFramePr>
        <p:xfrm>
          <a:off x="1192213" y="2057400"/>
          <a:ext cx="1703387" cy="828675"/>
        </p:xfrm>
        <a:graphic>
          <a:graphicData uri="http://schemas.openxmlformats.org/presentationml/2006/ole">
            <p:oleObj spid="_x0000_s10242" r:id="rId4" imgW="812447" imgH="393529"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1"/>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34819" name="Picture 5"/>
          <p:cNvPicPr>
            <a:picLocks noChangeAspect="1" noChangeArrowheads="1"/>
          </p:cNvPicPr>
          <p:nvPr/>
        </p:nvPicPr>
        <p:blipFill>
          <a:blip r:embed="rId2" cstate="print"/>
          <a:srcRect/>
          <a:stretch>
            <a:fillRect/>
          </a:stretch>
        </p:blipFill>
        <p:spPr bwMode="auto">
          <a:xfrm>
            <a:off x="798815" y="260648"/>
            <a:ext cx="7427374" cy="6192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50179" name="Rectangle 2"/>
          <p:cNvSpPr>
            <a:spLocks noGrp="1" noChangeArrowheads="1"/>
          </p:cNvSpPr>
          <p:nvPr>
            <p:ph type="title"/>
          </p:nvPr>
        </p:nvSpPr>
        <p:spPr>
          <a:xfrm>
            <a:off x="381000" y="-304800"/>
            <a:ext cx="7543800" cy="1104900"/>
          </a:xfrm>
        </p:spPr>
        <p:txBody>
          <a:bodyPr/>
          <a:lstStyle/>
          <a:p>
            <a:pPr eaLnBrk="1" hangingPunct="1"/>
            <a:r>
              <a:rPr lang="en-GB" smtClean="0"/>
              <a:t>Entropi</a:t>
            </a:r>
          </a:p>
        </p:txBody>
      </p:sp>
      <p:sp>
        <p:nvSpPr>
          <p:cNvPr id="50180" name="Rectangle 3"/>
          <p:cNvSpPr>
            <a:spLocks noGrp="1" noChangeArrowheads="1"/>
          </p:cNvSpPr>
          <p:nvPr>
            <p:ph type="body" sz="half" idx="1"/>
          </p:nvPr>
        </p:nvSpPr>
        <p:spPr>
          <a:xfrm>
            <a:off x="381000" y="990600"/>
            <a:ext cx="5715000" cy="5318720"/>
          </a:xfrm>
        </p:spPr>
        <p:txBody>
          <a:bodyPr/>
          <a:lstStyle/>
          <a:p>
            <a:pPr eaLnBrk="1" hangingPunct="1">
              <a:lnSpc>
                <a:spcPct val="90000"/>
              </a:lnSpc>
            </a:pPr>
            <a:r>
              <a:rPr lang="nb-NO" sz="1800" dirty="0" smtClean="0"/>
              <a:t>Illustrativt eksempel av entropiens rolle</a:t>
            </a:r>
          </a:p>
          <a:p>
            <a:pPr eaLnBrk="1" hangingPunct="1">
              <a:lnSpc>
                <a:spcPct val="90000"/>
              </a:lnSpc>
            </a:pPr>
            <a:endParaRPr lang="nb-NO" sz="1800" dirty="0" smtClean="0"/>
          </a:p>
          <a:p>
            <a:pPr lvl="1" eaLnBrk="1" hangingPunct="1">
              <a:lnSpc>
                <a:spcPct val="90000"/>
              </a:lnSpc>
            </a:pPr>
            <a:r>
              <a:rPr lang="nb-NO" sz="1600" dirty="0" smtClean="0"/>
              <a:t>Lukket system</a:t>
            </a:r>
          </a:p>
          <a:p>
            <a:pPr lvl="1" eaLnBrk="1" hangingPunct="1">
              <a:lnSpc>
                <a:spcPct val="90000"/>
              </a:lnSpc>
            </a:pPr>
            <a:r>
              <a:rPr lang="nb-NO" sz="1600" dirty="0" smtClean="0"/>
              <a:t>Fylt med to inerte gasser (</a:t>
            </a:r>
            <a:r>
              <a:rPr lang="nb-NO" sz="1600" dirty="0" smtClean="0"/>
              <a:t>eks.</a:t>
            </a:r>
            <a:r>
              <a:rPr lang="nb-NO" sz="1600" dirty="0" smtClean="0"/>
              <a:t> He og Ar) ved samme trykk, atskilt med en tynn vegg</a:t>
            </a:r>
          </a:p>
          <a:p>
            <a:pPr eaLnBrk="1" hangingPunct="1">
              <a:lnSpc>
                <a:spcPct val="90000"/>
              </a:lnSpc>
            </a:pPr>
            <a:endParaRPr lang="nb-NO" sz="1800" dirty="0" smtClean="0"/>
          </a:p>
          <a:p>
            <a:pPr eaLnBrk="1" hangingPunct="1">
              <a:lnSpc>
                <a:spcPct val="90000"/>
              </a:lnSpc>
            </a:pPr>
            <a:endParaRPr lang="nb-NO" sz="1800" dirty="0" smtClean="0"/>
          </a:p>
          <a:p>
            <a:pPr eaLnBrk="1" hangingPunct="1">
              <a:lnSpc>
                <a:spcPct val="90000"/>
              </a:lnSpc>
            </a:pPr>
            <a:endParaRPr lang="nb-NO" sz="1800" dirty="0" smtClean="0"/>
          </a:p>
          <a:p>
            <a:pPr eaLnBrk="1" hangingPunct="1">
              <a:lnSpc>
                <a:spcPct val="90000"/>
              </a:lnSpc>
            </a:pPr>
            <a:endParaRPr lang="nb-NO" sz="1800" dirty="0" smtClean="0"/>
          </a:p>
          <a:p>
            <a:pPr lvl="1" eaLnBrk="1" hangingPunct="1">
              <a:lnSpc>
                <a:spcPct val="90000"/>
              </a:lnSpc>
            </a:pPr>
            <a:endParaRPr lang="nb-NO" sz="1600" dirty="0" smtClean="0"/>
          </a:p>
          <a:p>
            <a:pPr lvl="1" eaLnBrk="1" hangingPunct="1">
              <a:lnSpc>
                <a:spcPct val="90000"/>
              </a:lnSpc>
            </a:pPr>
            <a:endParaRPr lang="nb-NO" sz="1600" dirty="0" smtClean="0"/>
          </a:p>
          <a:p>
            <a:pPr lvl="1" eaLnBrk="1" hangingPunct="1">
              <a:lnSpc>
                <a:spcPct val="90000"/>
              </a:lnSpc>
            </a:pPr>
            <a:r>
              <a:rPr lang="nb-NO" sz="1600" dirty="0" smtClean="0"/>
              <a:t>Fjerner veggen (eller lager en åpning i den):</a:t>
            </a:r>
          </a:p>
          <a:p>
            <a:pPr eaLnBrk="1" hangingPunct="1">
              <a:lnSpc>
                <a:spcPct val="90000"/>
              </a:lnSpc>
            </a:pPr>
            <a:endParaRPr lang="nb-NO" sz="1800" dirty="0" smtClean="0"/>
          </a:p>
          <a:p>
            <a:pPr eaLnBrk="1" hangingPunct="1">
              <a:lnSpc>
                <a:spcPct val="90000"/>
              </a:lnSpc>
            </a:pPr>
            <a:endParaRPr lang="nb-NO" sz="1800" dirty="0" smtClean="0"/>
          </a:p>
          <a:p>
            <a:pPr eaLnBrk="1" hangingPunct="1">
              <a:lnSpc>
                <a:spcPct val="90000"/>
              </a:lnSpc>
            </a:pPr>
            <a:endParaRPr lang="nb-NO" sz="1800" dirty="0" smtClean="0"/>
          </a:p>
          <a:p>
            <a:pPr eaLnBrk="1" hangingPunct="1">
              <a:lnSpc>
                <a:spcPct val="90000"/>
              </a:lnSpc>
            </a:pPr>
            <a:endParaRPr lang="nb-NO" sz="1800" dirty="0" smtClean="0"/>
          </a:p>
          <a:p>
            <a:pPr eaLnBrk="1" hangingPunct="1">
              <a:lnSpc>
                <a:spcPct val="90000"/>
              </a:lnSpc>
            </a:pPr>
            <a:endParaRPr lang="nb-NO" sz="1800" dirty="0" smtClean="0"/>
          </a:p>
          <a:p>
            <a:pPr lvl="1" eaLnBrk="1" hangingPunct="1">
              <a:lnSpc>
                <a:spcPct val="90000"/>
              </a:lnSpc>
            </a:pPr>
            <a:r>
              <a:rPr lang="nb-NO" sz="1600" dirty="0" smtClean="0"/>
              <a:t>Gassene blandes. Hvorfor skjer dette?</a:t>
            </a:r>
          </a:p>
          <a:p>
            <a:pPr eaLnBrk="1" hangingPunct="1">
              <a:lnSpc>
                <a:spcPct val="90000"/>
              </a:lnSpc>
            </a:pPr>
            <a:endParaRPr lang="nb-NO" sz="1800" dirty="0" smtClean="0"/>
          </a:p>
        </p:txBody>
      </p:sp>
      <p:sp>
        <p:nvSpPr>
          <p:cNvPr id="50181" name="Rectangle 20"/>
          <p:cNvSpPr>
            <a:spLocks noChangeArrowheads="1"/>
          </p:cNvSpPr>
          <p:nvPr/>
        </p:nvSpPr>
        <p:spPr bwMode="auto">
          <a:xfrm>
            <a:off x="685800" y="4800600"/>
            <a:ext cx="1371600" cy="914400"/>
          </a:xfrm>
          <a:prstGeom prst="rect">
            <a:avLst/>
          </a:prstGeom>
          <a:solidFill>
            <a:srgbClr val="FFFF00"/>
          </a:solidFill>
          <a:ln w="12700">
            <a:noFill/>
            <a:miter lim="800000"/>
            <a:headEnd type="none" w="sm" len="sm"/>
            <a:tailEnd type="none" w="sm" len="sm"/>
          </a:ln>
        </p:spPr>
        <p:txBody>
          <a:bodyPr wrap="none" anchor="ctr"/>
          <a:lstStyle/>
          <a:p>
            <a:endParaRPr lang="en-GB"/>
          </a:p>
        </p:txBody>
      </p:sp>
      <p:sp>
        <p:nvSpPr>
          <p:cNvPr id="50182" name="Rectangle 21"/>
          <p:cNvSpPr>
            <a:spLocks noChangeArrowheads="1"/>
          </p:cNvSpPr>
          <p:nvPr/>
        </p:nvSpPr>
        <p:spPr bwMode="auto">
          <a:xfrm>
            <a:off x="2057400" y="4800600"/>
            <a:ext cx="1371600" cy="914400"/>
          </a:xfrm>
          <a:prstGeom prst="rect">
            <a:avLst/>
          </a:prstGeom>
          <a:solidFill>
            <a:srgbClr val="FF6600"/>
          </a:solidFill>
          <a:ln w="12700">
            <a:noFill/>
            <a:miter lim="800000"/>
            <a:headEnd type="none" w="sm" len="sm"/>
            <a:tailEnd type="none" w="sm" len="sm"/>
          </a:ln>
        </p:spPr>
        <p:txBody>
          <a:bodyPr wrap="none" anchor="ctr"/>
          <a:lstStyle/>
          <a:p>
            <a:endParaRPr lang="en-GB"/>
          </a:p>
        </p:txBody>
      </p:sp>
      <p:sp>
        <p:nvSpPr>
          <p:cNvPr id="50183" name="Rectangle 22"/>
          <p:cNvSpPr>
            <a:spLocks noChangeArrowheads="1"/>
          </p:cNvSpPr>
          <p:nvPr/>
        </p:nvSpPr>
        <p:spPr bwMode="auto">
          <a:xfrm>
            <a:off x="685800" y="4800600"/>
            <a:ext cx="2743200" cy="914400"/>
          </a:xfrm>
          <a:prstGeom prst="rect">
            <a:avLst/>
          </a:prstGeom>
          <a:noFill/>
          <a:ln w="19050">
            <a:solidFill>
              <a:schemeClr val="tx1"/>
            </a:solidFill>
            <a:miter lim="800000"/>
            <a:headEnd type="none" w="sm" len="sm"/>
            <a:tailEnd type="none" w="sm" len="sm"/>
          </a:ln>
        </p:spPr>
        <p:txBody>
          <a:bodyPr wrap="none" anchor="ctr"/>
          <a:lstStyle/>
          <a:p>
            <a:endParaRPr lang="en-GB"/>
          </a:p>
        </p:txBody>
      </p:sp>
      <p:sp>
        <p:nvSpPr>
          <p:cNvPr id="50184" name="Text Box 23"/>
          <p:cNvSpPr txBox="1">
            <a:spLocks noChangeArrowheads="1"/>
          </p:cNvSpPr>
          <p:nvPr/>
        </p:nvSpPr>
        <p:spPr bwMode="auto">
          <a:xfrm>
            <a:off x="2133600" y="48768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185" name="Text Box 24"/>
          <p:cNvSpPr txBox="1">
            <a:spLocks noChangeArrowheads="1"/>
          </p:cNvSpPr>
          <p:nvPr/>
        </p:nvSpPr>
        <p:spPr bwMode="auto">
          <a:xfrm>
            <a:off x="2667000" y="49530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186" name="Text Box 25"/>
          <p:cNvSpPr txBox="1">
            <a:spLocks noChangeArrowheads="1"/>
          </p:cNvSpPr>
          <p:nvPr/>
        </p:nvSpPr>
        <p:spPr bwMode="auto">
          <a:xfrm>
            <a:off x="2667000" y="52578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187" name="Text Box 26"/>
          <p:cNvSpPr txBox="1">
            <a:spLocks noChangeArrowheads="1"/>
          </p:cNvSpPr>
          <p:nvPr/>
        </p:nvSpPr>
        <p:spPr bwMode="auto">
          <a:xfrm>
            <a:off x="2286000" y="53340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188" name="Text Box 27"/>
          <p:cNvSpPr txBox="1">
            <a:spLocks noChangeArrowheads="1"/>
          </p:cNvSpPr>
          <p:nvPr/>
        </p:nvSpPr>
        <p:spPr bwMode="auto">
          <a:xfrm>
            <a:off x="2971800" y="5165725"/>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189" name="Text Box 28"/>
          <p:cNvSpPr txBox="1">
            <a:spLocks noChangeArrowheads="1"/>
          </p:cNvSpPr>
          <p:nvPr/>
        </p:nvSpPr>
        <p:spPr bwMode="auto">
          <a:xfrm>
            <a:off x="2895600" y="48768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190" name="Text Box 29"/>
          <p:cNvSpPr txBox="1">
            <a:spLocks noChangeArrowheads="1"/>
          </p:cNvSpPr>
          <p:nvPr/>
        </p:nvSpPr>
        <p:spPr bwMode="auto">
          <a:xfrm>
            <a:off x="838200" y="49530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191" name="Text Box 30"/>
          <p:cNvSpPr txBox="1">
            <a:spLocks noChangeArrowheads="1"/>
          </p:cNvSpPr>
          <p:nvPr/>
        </p:nvSpPr>
        <p:spPr bwMode="auto">
          <a:xfrm>
            <a:off x="838200" y="5318125"/>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192" name="Text Box 31"/>
          <p:cNvSpPr txBox="1">
            <a:spLocks noChangeArrowheads="1"/>
          </p:cNvSpPr>
          <p:nvPr/>
        </p:nvSpPr>
        <p:spPr bwMode="auto">
          <a:xfrm>
            <a:off x="1219200" y="5089525"/>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193" name="Text Box 32"/>
          <p:cNvSpPr txBox="1">
            <a:spLocks noChangeArrowheads="1"/>
          </p:cNvSpPr>
          <p:nvPr/>
        </p:nvSpPr>
        <p:spPr bwMode="auto">
          <a:xfrm>
            <a:off x="1295400" y="54102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194" name="Text Box 33"/>
          <p:cNvSpPr txBox="1">
            <a:spLocks noChangeArrowheads="1"/>
          </p:cNvSpPr>
          <p:nvPr/>
        </p:nvSpPr>
        <p:spPr bwMode="auto">
          <a:xfrm>
            <a:off x="1600200" y="5165725"/>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195" name="Text Box 34"/>
          <p:cNvSpPr txBox="1">
            <a:spLocks noChangeArrowheads="1"/>
          </p:cNvSpPr>
          <p:nvPr/>
        </p:nvSpPr>
        <p:spPr bwMode="auto">
          <a:xfrm>
            <a:off x="1676400" y="48768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196" name="AutoShape 48"/>
          <p:cNvSpPr>
            <a:spLocks noChangeArrowheads="1"/>
          </p:cNvSpPr>
          <p:nvPr/>
        </p:nvSpPr>
        <p:spPr bwMode="auto">
          <a:xfrm>
            <a:off x="3886200" y="5105400"/>
            <a:ext cx="838200" cy="457200"/>
          </a:xfrm>
          <a:prstGeom prst="rightArrow">
            <a:avLst>
              <a:gd name="adj1" fmla="val 50000"/>
              <a:gd name="adj2" fmla="val 45833"/>
            </a:avLst>
          </a:prstGeom>
          <a:solidFill>
            <a:schemeClr val="accent1"/>
          </a:solidFill>
          <a:ln w="12700">
            <a:solidFill>
              <a:schemeClr val="tx1"/>
            </a:solidFill>
            <a:miter lim="800000"/>
            <a:headEnd type="none" w="sm" len="sm"/>
            <a:tailEnd type="none" w="sm" len="sm"/>
          </a:ln>
        </p:spPr>
        <p:txBody>
          <a:bodyPr wrap="none" anchor="ctr"/>
          <a:lstStyle/>
          <a:p>
            <a:endParaRPr lang="en-GB"/>
          </a:p>
        </p:txBody>
      </p:sp>
      <p:grpSp>
        <p:nvGrpSpPr>
          <p:cNvPr id="50197" name="Group 55"/>
          <p:cNvGrpSpPr>
            <a:grpSpLocks/>
          </p:cNvGrpSpPr>
          <p:nvPr/>
        </p:nvGrpSpPr>
        <p:grpSpPr bwMode="auto">
          <a:xfrm>
            <a:off x="5105400" y="4800600"/>
            <a:ext cx="2743200" cy="914400"/>
            <a:chOff x="3216" y="3024"/>
            <a:chExt cx="1728" cy="576"/>
          </a:xfrm>
        </p:grpSpPr>
        <p:sp>
          <p:nvSpPr>
            <p:cNvPr id="50218" name="Rectangle 35"/>
            <p:cNvSpPr>
              <a:spLocks noChangeArrowheads="1"/>
            </p:cNvSpPr>
            <p:nvPr/>
          </p:nvSpPr>
          <p:spPr bwMode="auto">
            <a:xfrm>
              <a:off x="3216" y="3024"/>
              <a:ext cx="1728" cy="576"/>
            </a:xfrm>
            <a:prstGeom prst="rect">
              <a:avLst/>
            </a:prstGeom>
            <a:solidFill>
              <a:srgbClr val="FF9900"/>
            </a:solidFill>
            <a:ln w="19050">
              <a:solidFill>
                <a:schemeClr val="tx1"/>
              </a:solidFill>
              <a:miter lim="800000"/>
              <a:headEnd type="none" w="sm" len="sm"/>
              <a:tailEnd type="none" w="sm" len="sm"/>
            </a:ln>
          </p:spPr>
          <p:txBody>
            <a:bodyPr wrap="none" anchor="ctr"/>
            <a:lstStyle/>
            <a:p>
              <a:endParaRPr lang="en-GB"/>
            </a:p>
          </p:txBody>
        </p:sp>
        <p:sp>
          <p:nvSpPr>
            <p:cNvPr id="50219" name="Text Box 36"/>
            <p:cNvSpPr txBox="1">
              <a:spLocks noChangeArrowheads="1"/>
            </p:cNvSpPr>
            <p:nvPr/>
          </p:nvSpPr>
          <p:spPr bwMode="auto">
            <a:xfrm>
              <a:off x="4128" y="3072"/>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220" name="Text Box 37"/>
            <p:cNvSpPr txBox="1">
              <a:spLocks noChangeArrowheads="1"/>
            </p:cNvSpPr>
            <p:nvPr/>
          </p:nvSpPr>
          <p:spPr bwMode="auto">
            <a:xfrm>
              <a:off x="3504" y="3072"/>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221" name="Text Box 38"/>
            <p:cNvSpPr txBox="1">
              <a:spLocks noChangeArrowheads="1"/>
            </p:cNvSpPr>
            <p:nvPr/>
          </p:nvSpPr>
          <p:spPr bwMode="auto">
            <a:xfrm>
              <a:off x="3360" y="3398"/>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222" name="Text Box 39"/>
            <p:cNvSpPr txBox="1">
              <a:spLocks noChangeArrowheads="1"/>
            </p:cNvSpPr>
            <p:nvPr/>
          </p:nvSpPr>
          <p:spPr bwMode="auto">
            <a:xfrm>
              <a:off x="3888" y="3360"/>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223" name="Text Box 40"/>
            <p:cNvSpPr txBox="1">
              <a:spLocks noChangeArrowheads="1"/>
            </p:cNvSpPr>
            <p:nvPr/>
          </p:nvSpPr>
          <p:spPr bwMode="auto">
            <a:xfrm>
              <a:off x="4656" y="3254"/>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224" name="Text Box 41"/>
            <p:cNvSpPr txBox="1">
              <a:spLocks noChangeArrowheads="1"/>
            </p:cNvSpPr>
            <p:nvPr/>
          </p:nvSpPr>
          <p:spPr bwMode="auto">
            <a:xfrm>
              <a:off x="4608" y="3072"/>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225" name="Text Box 42"/>
            <p:cNvSpPr txBox="1">
              <a:spLocks noChangeArrowheads="1"/>
            </p:cNvSpPr>
            <p:nvPr/>
          </p:nvSpPr>
          <p:spPr bwMode="auto">
            <a:xfrm>
              <a:off x="3312" y="3120"/>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226" name="Text Box 43"/>
            <p:cNvSpPr txBox="1">
              <a:spLocks noChangeArrowheads="1"/>
            </p:cNvSpPr>
            <p:nvPr/>
          </p:nvSpPr>
          <p:spPr bwMode="auto">
            <a:xfrm>
              <a:off x="4176" y="3350"/>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227" name="Text Box 44"/>
            <p:cNvSpPr txBox="1">
              <a:spLocks noChangeArrowheads="1"/>
            </p:cNvSpPr>
            <p:nvPr/>
          </p:nvSpPr>
          <p:spPr bwMode="auto">
            <a:xfrm>
              <a:off x="3552" y="3206"/>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228" name="Text Box 45"/>
            <p:cNvSpPr txBox="1">
              <a:spLocks noChangeArrowheads="1"/>
            </p:cNvSpPr>
            <p:nvPr/>
          </p:nvSpPr>
          <p:spPr bwMode="auto">
            <a:xfrm>
              <a:off x="4656" y="3408"/>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229" name="Text Box 46"/>
            <p:cNvSpPr txBox="1">
              <a:spLocks noChangeArrowheads="1"/>
            </p:cNvSpPr>
            <p:nvPr/>
          </p:nvSpPr>
          <p:spPr bwMode="auto">
            <a:xfrm>
              <a:off x="3984" y="3216"/>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230" name="Text Box 47"/>
            <p:cNvSpPr txBox="1">
              <a:spLocks noChangeArrowheads="1"/>
            </p:cNvSpPr>
            <p:nvPr/>
          </p:nvSpPr>
          <p:spPr bwMode="auto">
            <a:xfrm>
              <a:off x="4368" y="3158"/>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231" name="Line 49"/>
            <p:cNvSpPr>
              <a:spLocks noChangeShapeType="1"/>
            </p:cNvSpPr>
            <p:nvPr/>
          </p:nvSpPr>
          <p:spPr bwMode="auto">
            <a:xfrm>
              <a:off x="4080" y="3024"/>
              <a:ext cx="0" cy="240"/>
            </a:xfrm>
            <a:prstGeom prst="line">
              <a:avLst/>
            </a:prstGeom>
            <a:noFill/>
            <a:ln w="38100">
              <a:solidFill>
                <a:schemeClr val="tx1"/>
              </a:solidFill>
              <a:miter lim="800000"/>
              <a:headEnd type="none" w="sm" len="sm"/>
              <a:tailEnd type="none" w="sm" len="sm"/>
            </a:ln>
          </p:spPr>
          <p:txBody>
            <a:bodyPr wrap="none" anchor="ctr"/>
            <a:lstStyle/>
            <a:p>
              <a:endParaRPr lang="en-GB"/>
            </a:p>
          </p:txBody>
        </p:sp>
        <p:sp>
          <p:nvSpPr>
            <p:cNvPr id="50232" name="Line 50"/>
            <p:cNvSpPr>
              <a:spLocks noChangeShapeType="1"/>
            </p:cNvSpPr>
            <p:nvPr/>
          </p:nvSpPr>
          <p:spPr bwMode="auto">
            <a:xfrm>
              <a:off x="4080" y="3360"/>
              <a:ext cx="0" cy="240"/>
            </a:xfrm>
            <a:prstGeom prst="line">
              <a:avLst/>
            </a:prstGeom>
            <a:noFill/>
            <a:ln w="38100">
              <a:solidFill>
                <a:schemeClr val="tx1"/>
              </a:solidFill>
              <a:miter lim="800000"/>
              <a:headEnd type="none" w="sm" len="sm"/>
              <a:tailEnd type="none" w="sm" len="sm"/>
            </a:ln>
          </p:spPr>
          <p:txBody>
            <a:bodyPr wrap="none" anchor="ctr"/>
            <a:lstStyle/>
            <a:p>
              <a:endParaRPr lang="en-GB"/>
            </a:p>
          </p:txBody>
        </p:sp>
      </p:grpSp>
      <p:sp>
        <p:nvSpPr>
          <p:cNvPr id="50198" name="Line 51"/>
          <p:cNvSpPr>
            <a:spLocks noChangeShapeType="1"/>
          </p:cNvSpPr>
          <p:nvPr/>
        </p:nvSpPr>
        <p:spPr bwMode="auto">
          <a:xfrm>
            <a:off x="2057400" y="4800600"/>
            <a:ext cx="0" cy="381000"/>
          </a:xfrm>
          <a:prstGeom prst="line">
            <a:avLst/>
          </a:prstGeom>
          <a:noFill/>
          <a:ln w="38100">
            <a:solidFill>
              <a:schemeClr val="tx1"/>
            </a:solidFill>
            <a:miter lim="800000"/>
            <a:headEnd type="none" w="sm" len="sm"/>
            <a:tailEnd type="none" w="sm" len="sm"/>
          </a:ln>
        </p:spPr>
        <p:txBody>
          <a:bodyPr wrap="none" anchor="ctr"/>
          <a:lstStyle/>
          <a:p>
            <a:endParaRPr lang="en-GB"/>
          </a:p>
        </p:txBody>
      </p:sp>
      <p:sp>
        <p:nvSpPr>
          <p:cNvPr id="50199" name="Line 52"/>
          <p:cNvSpPr>
            <a:spLocks noChangeShapeType="1"/>
          </p:cNvSpPr>
          <p:nvPr/>
        </p:nvSpPr>
        <p:spPr bwMode="auto">
          <a:xfrm>
            <a:off x="2057400" y="5334000"/>
            <a:ext cx="0" cy="381000"/>
          </a:xfrm>
          <a:prstGeom prst="line">
            <a:avLst/>
          </a:prstGeom>
          <a:noFill/>
          <a:ln w="38100">
            <a:solidFill>
              <a:schemeClr val="tx1"/>
            </a:solidFill>
            <a:miter lim="800000"/>
            <a:headEnd type="none" w="sm" len="sm"/>
            <a:tailEnd type="none" w="sm" len="sm"/>
          </a:ln>
        </p:spPr>
        <p:txBody>
          <a:bodyPr wrap="none" anchor="ctr"/>
          <a:lstStyle/>
          <a:p>
            <a:endParaRPr lang="en-GB"/>
          </a:p>
        </p:txBody>
      </p:sp>
      <p:grpSp>
        <p:nvGrpSpPr>
          <p:cNvPr id="50200" name="Group 54"/>
          <p:cNvGrpSpPr>
            <a:grpSpLocks/>
          </p:cNvGrpSpPr>
          <p:nvPr/>
        </p:nvGrpSpPr>
        <p:grpSpPr bwMode="auto">
          <a:xfrm>
            <a:off x="685800" y="2971800"/>
            <a:ext cx="2743200" cy="914400"/>
            <a:chOff x="432" y="1872"/>
            <a:chExt cx="1728" cy="576"/>
          </a:xfrm>
        </p:grpSpPr>
        <p:sp>
          <p:nvSpPr>
            <p:cNvPr id="50202" name="Rectangle 5"/>
            <p:cNvSpPr>
              <a:spLocks noChangeArrowheads="1"/>
            </p:cNvSpPr>
            <p:nvPr/>
          </p:nvSpPr>
          <p:spPr bwMode="auto">
            <a:xfrm>
              <a:off x="432" y="1872"/>
              <a:ext cx="864" cy="576"/>
            </a:xfrm>
            <a:prstGeom prst="rect">
              <a:avLst/>
            </a:prstGeom>
            <a:solidFill>
              <a:srgbClr val="FFFF00"/>
            </a:solidFill>
            <a:ln w="19050">
              <a:solidFill>
                <a:schemeClr val="tx1"/>
              </a:solidFill>
              <a:miter lim="800000"/>
              <a:headEnd type="none" w="sm" len="sm"/>
              <a:tailEnd type="none" w="sm" len="sm"/>
            </a:ln>
          </p:spPr>
          <p:txBody>
            <a:bodyPr wrap="none" anchor="ctr"/>
            <a:lstStyle/>
            <a:p>
              <a:endParaRPr lang="en-GB"/>
            </a:p>
          </p:txBody>
        </p:sp>
        <p:sp>
          <p:nvSpPr>
            <p:cNvPr id="50203" name="Rectangle 6"/>
            <p:cNvSpPr>
              <a:spLocks noChangeArrowheads="1"/>
            </p:cNvSpPr>
            <p:nvPr/>
          </p:nvSpPr>
          <p:spPr bwMode="auto">
            <a:xfrm>
              <a:off x="1296" y="1872"/>
              <a:ext cx="864" cy="576"/>
            </a:xfrm>
            <a:prstGeom prst="rect">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50204" name="Rectangle 7"/>
            <p:cNvSpPr>
              <a:spLocks noChangeArrowheads="1"/>
            </p:cNvSpPr>
            <p:nvPr/>
          </p:nvSpPr>
          <p:spPr bwMode="auto">
            <a:xfrm>
              <a:off x="432" y="1872"/>
              <a:ext cx="1728" cy="576"/>
            </a:xfrm>
            <a:prstGeom prst="rect">
              <a:avLst/>
            </a:prstGeom>
            <a:noFill/>
            <a:ln w="12700">
              <a:solidFill>
                <a:schemeClr val="tx1"/>
              </a:solidFill>
              <a:miter lim="800000"/>
              <a:headEnd type="none" w="sm" len="sm"/>
              <a:tailEnd type="none" w="sm" len="sm"/>
            </a:ln>
          </p:spPr>
          <p:txBody>
            <a:bodyPr wrap="none" anchor="ctr"/>
            <a:lstStyle/>
            <a:p>
              <a:endParaRPr lang="en-GB"/>
            </a:p>
          </p:txBody>
        </p:sp>
        <p:sp>
          <p:nvSpPr>
            <p:cNvPr id="50205" name="Text Box 8"/>
            <p:cNvSpPr txBox="1">
              <a:spLocks noChangeArrowheads="1"/>
            </p:cNvSpPr>
            <p:nvPr/>
          </p:nvSpPr>
          <p:spPr bwMode="auto">
            <a:xfrm>
              <a:off x="1344" y="1920"/>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206" name="Text Box 9"/>
            <p:cNvSpPr txBox="1">
              <a:spLocks noChangeArrowheads="1"/>
            </p:cNvSpPr>
            <p:nvPr/>
          </p:nvSpPr>
          <p:spPr bwMode="auto">
            <a:xfrm>
              <a:off x="1680" y="1968"/>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207" name="Text Box 10"/>
            <p:cNvSpPr txBox="1">
              <a:spLocks noChangeArrowheads="1"/>
            </p:cNvSpPr>
            <p:nvPr/>
          </p:nvSpPr>
          <p:spPr bwMode="auto">
            <a:xfrm>
              <a:off x="1680" y="2160"/>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208" name="Text Box 11"/>
            <p:cNvSpPr txBox="1">
              <a:spLocks noChangeArrowheads="1"/>
            </p:cNvSpPr>
            <p:nvPr/>
          </p:nvSpPr>
          <p:spPr bwMode="auto">
            <a:xfrm>
              <a:off x="1440" y="2208"/>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209" name="Text Box 12"/>
            <p:cNvSpPr txBox="1">
              <a:spLocks noChangeArrowheads="1"/>
            </p:cNvSpPr>
            <p:nvPr/>
          </p:nvSpPr>
          <p:spPr bwMode="auto">
            <a:xfrm>
              <a:off x="1872" y="2102"/>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210" name="Text Box 13"/>
            <p:cNvSpPr txBox="1">
              <a:spLocks noChangeArrowheads="1"/>
            </p:cNvSpPr>
            <p:nvPr/>
          </p:nvSpPr>
          <p:spPr bwMode="auto">
            <a:xfrm>
              <a:off x="1824" y="1920"/>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Ar</a:t>
              </a:r>
            </a:p>
          </p:txBody>
        </p:sp>
        <p:sp>
          <p:nvSpPr>
            <p:cNvPr id="50211" name="Text Box 14"/>
            <p:cNvSpPr txBox="1">
              <a:spLocks noChangeArrowheads="1"/>
            </p:cNvSpPr>
            <p:nvPr/>
          </p:nvSpPr>
          <p:spPr bwMode="auto">
            <a:xfrm>
              <a:off x="528" y="1968"/>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212" name="Text Box 15"/>
            <p:cNvSpPr txBox="1">
              <a:spLocks noChangeArrowheads="1"/>
            </p:cNvSpPr>
            <p:nvPr/>
          </p:nvSpPr>
          <p:spPr bwMode="auto">
            <a:xfrm>
              <a:off x="528" y="2198"/>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213" name="Text Box 16"/>
            <p:cNvSpPr txBox="1">
              <a:spLocks noChangeArrowheads="1"/>
            </p:cNvSpPr>
            <p:nvPr/>
          </p:nvSpPr>
          <p:spPr bwMode="auto">
            <a:xfrm>
              <a:off x="768" y="2054"/>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214" name="Text Box 17"/>
            <p:cNvSpPr txBox="1">
              <a:spLocks noChangeArrowheads="1"/>
            </p:cNvSpPr>
            <p:nvPr/>
          </p:nvSpPr>
          <p:spPr bwMode="auto">
            <a:xfrm>
              <a:off x="816" y="2256"/>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215" name="Text Box 18"/>
            <p:cNvSpPr txBox="1">
              <a:spLocks noChangeArrowheads="1"/>
            </p:cNvSpPr>
            <p:nvPr/>
          </p:nvSpPr>
          <p:spPr bwMode="auto">
            <a:xfrm>
              <a:off x="1008" y="2102"/>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216" name="Text Box 19"/>
            <p:cNvSpPr txBox="1">
              <a:spLocks noChangeArrowheads="1"/>
            </p:cNvSpPr>
            <p:nvPr/>
          </p:nvSpPr>
          <p:spPr bwMode="auto">
            <a:xfrm>
              <a:off x="1056" y="1920"/>
              <a:ext cx="240" cy="154"/>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0217" name="Line 53"/>
            <p:cNvSpPr>
              <a:spLocks noChangeShapeType="1"/>
            </p:cNvSpPr>
            <p:nvPr/>
          </p:nvSpPr>
          <p:spPr bwMode="auto">
            <a:xfrm>
              <a:off x="1296" y="1872"/>
              <a:ext cx="0" cy="576"/>
            </a:xfrm>
            <a:prstGeom prst="line">
              <a:avLst/>
            </a:prstGeom>
            <a:noFill/>
            <a:ln w="38100">
              <a:solidFill>
                <a:schemeClr val="tx1"/>
              </a:solidFill>
              <a:miter lim="800000"/>
              <a:headEnd type="none" w="sm" len="sm"/>
              <a:tailEnd type="none" w="sm" len="sm"/>
            </a:ln>
          </p:spPr>
          <p:txBody>
            <a:bodyPr wrap="none" anchor="ctr"/>
            <a:lstStyle/>
            <a:p>
              <a:endParaRPr lang="en-GB"/>
            </a:p>
          </p:txBody>
        </p:sp>
      </p:grpSp>
      <p:pic>
        <p:nvPicPr>
          <p:cNvPr id="50201" name="Picture 2057" descr="http://image.absoluteastronomy.com/images/encyclopediaimages/t/tr/translational_motion.gif"/>
          <p:cNvPicPr>
            <a:picLocks noChangeAspect="1" noChangeArrowheads="1" noCrop="1"/>
          </p:cNvPicPr>
          <p:nvPr/>
        </p:nvPicPr>
        <p:blipFill>
          <a:blip r:embed="rId3" cstate="print"/>
          <a:srcRect/>
          <a:stretch>
            <a:fillRect/>
          </a:stretch>
        </p:blipFill>
        <p:spPr bwMode="auto">
          <a:xfrm>
            <a:off x="7019925" y="1196975"/>
            <a:ext cx="1873250" cy="164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51203" name="Rectangle 2"/>
          <p:cNvSpPr>
            <a:spLocks noGrp="1" noChangeArrowheads="1"/>
          </p:cNvSpPr>
          <p:nvPr>
            <p:ph type="title"/>
          </p:nvPr>
        </p:nvSpPr>
        <p:spPr>
          <a:xfrm>
            <a:off x="381000" y="-228600"/>
            <a:ext cx="7543800" cy="1104900"/>
          </a:xfrm>
        </p:spPr>
        <p:txBody>
          <a:bodyPr/>
          <a:lstStyle/>
          <a:p>
            <a:pPr eaLnBrk="1" hangingPunct="1"/>
            <a:r>
              <a:rPr lang="en-GB" smtClean="0"/>
              <a:t>Mikro- og makrotilstander</a:t>
            </a:r>
          </a:p>
        </p:txBody>
      </p:sp>
      <p:sp>
        <p:nvSpPr>
          <p:cNvPr id="51204" name="Rectangle 3"/>
          <p:cNvSpPr>
            <a:spLocks noGrp="1" noChangeArrowheads="1"/>
          </p:cNvSpPr>
          <p:nvPr>
            <p:ph type="body" sz="half" idx="1"/>
          </p:nvPr>
        </p:nvSpPr>
        <p:spPr>
          <a:xfrm>
            <a:off x="152400" y="908720"/>
            <a:ext cx="4203576" cy="5400600"/>
          </a:xfrm>
        </p:spPr>
        <p:txBody>
          <a:bodyPr/>
          <a:lstStyle/>
          <a:p>
            <a:pPr eaLnBrk="1" hangingPunct="1"/>
            <a:r>
              <a:rPr lang="en-GB" sz="1600" dirty="0" smtClean="0">
                <a:solidFill>
                  <a:schemeClr val="accent2"/>
                </a:solidFill>
              </a:rPr>
              <a:t>System </a:t>
            </a:r>
            <a:r>
              <a:rPr lang="en-GB" sz="1600" dirty="0" err="1" smtClean="0">
                <a:solidFill>
                  <a:schemeClr val="accent2"/>
                </a:solidFill>
              </a:rPr>
              <a:t>av</a:t>
            </a:r>
            <a:r>
              <a:rPr lang="en-GB" sz="1600" dirty="0" smtClean="0">
                <a:solidFill>
                  <a:schemeClr val="accent2"/>
                </a:solidFill>
              </a:rPr>
              <a:t> </a:t>
            </a:r>
            <a:r>
              <a:rPr lang="en-GB" sz="1600" dirty="0" err="1" smtClean="0">
                <a:solidFill>
                  <a:schemeClr val="accent2"/>
                </a:solidFill>
              </a:rPr>
              <a:t>ideelle</a:t>
            </a:r>
            <a:r>
              <a:rPr lang="en-GB" sz="1600" dirty="0" smtClean="0">
                <a:solidFill>
                  <a:schemeClr val="accent2"/>
                </a:solidFill>
              </a:rPr>
              <a:t>, </a:t>
            </a:r>
            <a:r>
              <a:rPr lang="en-GB" sz="1600" dirty="0" err="1" smtClean="0">
                <a:solidFill>
                  <a:schemeClr val="accent2"/>
                </a:solidFill>
              </a:rPr>
              <a:t>uavhengige</a:t>
            </a:r>
            <a:r>
              <a:rPr lang="en-GB" sz="1600" dirty="0" smtClean="0">
                <a:solidFill>
                  <a:schemeClr val="accent2"/>
                </a:solidFill>
              </a:rPr>
              <a:t> </a:t>
            </a:r>
            <a:r>
              <a:rPr lang="en-GB" sz="1600" dirty="0" err="1" smtClean="0">
                <a:solidFill>
                  <a:schemeClr val="accent2"/>
                </a:solidFill>
              </a:rPr>
              <a:t>gassatomer</a:t>
            </a:r>
            <a:endParaRPr lang="en-GB" sz="1600" dirty="0" smtClean="0">
              <a:solidFill>
                <a:schemeClr val="accent2"/>
              </a:solidFill>
            </a:endParaRPr>
          </a:p>
          <a:p>
            <a:pPr eaLnBrk="1" hangingPunct="1"/>
            <a:r>
              <a:rPr lang="en-GB" sz="1600" dirty="0" err="1" smtClean="0">
                <a:solidFill>
                  <a:srgbClr val="CC0000"/>
                </a:solidFill>
              </a:rPr>
              <a:t>Mikroskopisk</a:t>
            </a:r>
            <a:r>
              <a:rPr lang="en-GB" sz="1600" dirty="0" smtClean="0"/>
              <a:t> </a:t>
            </a:r>
            <a:r>
              <a:rPr lang="en-GB" sz="1600" dirty="0" err="1" smtClean="0"/>
              <a:t>er</a:t>
            </a:r>
            <a:r>
              <a:rPr lang="en-GB" sz="1600" dirty="0" smtClean="0"/>
              <a:t> </a:t>
            </a:r>
            <a:r>
              <a:rPr lang="en-GB" sz="1600" dirty="0" err="1" smtClean="0"/>
              <a:t>systemet</a:t>
            </a:r>
            <a:r>
              <a:rPr lang="en-GB" sz="1600" dirty="0" smtClean="0"/>
              <a:t> </a:t>
            </a:r>
            <a:r>
              <a:rPr lang="en-GB" sz="1600" dirty="0" err="1" smtClean="0"/>
              <a:t>beskrevet</a:t>
            </a:r>
            <a:r>
              <a:rPr lang="en-GB" sz="1600" dirty="0" smtClean="0"/>
              <a:t> </a:t>
            </a:r>
            <a:r>
              <a:rPr lang="en-GB" sz="1600" dirty="0" err="1" smtClean="0"/>
              <a:t>fullstendig</a:t>
            </a:r>
            <a:r>
              <a:rPr lang="en-GB" sz="1600" dirty="0" smtClean="0"/>
              <a:t> med 3 </a:t>
            </a:r>
            <a:r>
              <a:rPr lang="en-GB" sz="1600" dirty="0" err="1" smtClean="0"/>
              <a:t>posisjons</a:t>
            </a:r>
            <a:r>
              <a:rPr lang="en-GB" sz="1600" dirty="0" smtClean="0"/>
              <a:t>- </a:t>
            </a:r>
            <a:r>
              <a:rPr lang="en-GB" sz="1600" dirty="0" err="1" smtClean="0"/>
              <a:t>og</a:t>
            </a:r>
            <a:r>
              <a:rPr lang="en-GB" sz="1600" dirty="0" smtClean="0"/>
              <a:t> 3 </a:t>
            </a:r>
            <a:r>
              <a:rPr lang="en-GB" sz="1600" dirty="0" err="1" smtClean="0"/>
              <a:t>hastighetskomponenter</a:t>
            </a:r>
            <a:r>
              <a:rPr lang="en-GB" sz="1600" dirty="0" smtClean="0"/>
              <a:t> for </a:t>
            </a:r>
            <a:r>
              <a:rPr lang="en-GB" sz="1600" dirty="0" err="1" smtClean="0"/>
              <a:t>hver</a:t>
            </a:r>
            <a:r>
              <a:rPr lang="en-GB" sz="1600" dirty="0" smtClean="0"/>
              <a:t> </a:t>
            </a:r>
            <a:r>
              <a:rPr lang="en-GB" sz="1600" dirty="0" err="1" smtClean="0"/>
              <a:t>partikkel</a:t>
            </a:r>
            <a:r>
              <a:rPr lang="en-GB" sz="1600" dirty="0" smtClean="0"/>
              <a:t>: </a:t>
            </a:r>
          </a:p>
          <a:p>
            <a:pPr eaLnBrk="1" hangingPunct="1"/>
            <a:r>
              <a:rPr lang="en-GB" sz="1600" dirty="0" smtClean="0"/>
              <a:t>System med 2 He-</a:t>
            </a:r>
            <a:r>
              <a:rPr lang="en-GB" sz="1600" dirty="0" err="1" smtClean="0"/>
              <a:t>atomer</a:t>
            </a:r>
            <a:r>
              <a:rPr lang="en-GB" sz="1600" dirty="0" smtClean="0"/>
              <a:t> </a:t>
            </a:r>
            <a:r>
              <a:rPr lang="en-GB" sz="1600" dirty="0" err="1" smtClean="0"/>
              <a:t>i</a:t>
            </a:r>
            <a:r>
              <a:rPr lang="en-GB" sz="1600" dirty="0" smtClean="0"/>
              <a:t> to </a:t>
            </a:r>
            <a:r>
              <a:rPr lang="en-GB" sz="1600" dirty="0" err="1" smtClean="0"/>
              <a:t>beholdere</a:t>
            </a:r>
            <a:r>
              <a:rPr lang="en-GB" sz="1600" dirty="0" smtClean="0"/>
              <a:t>:</a:t>
            </a:r>
          </a:p>
          <a:p>
            <a:pPr lvl="1" eaLnBrk="1" hangingPunct="1">
              <a:buFontTx/>
              <a:buNone/>
            </a:pPr>
            <a:r>
              <a:rPr lang="en-GB" sz="1400" dirty="0" smtClean="0"/>
              <a:t>N*(3+3) = 2*6=12 </a:t>
            </a:r>
            <a:r>
              <a:rPr lang="en-GB" sz="1400" dirty="0" err="1" smtClean="0"/>
              <a:t>parametre</a:t>
            </a:r>
            <a:r>
              <a:rPr lang="en-GB" sz="1400" dirty="0" smtClean="0"/>
              <a:t>.</a:t>
            </a:r>
          </a:p>
          <a:p>
            <a:pPr eaLnBrk="1" hangingPunct="1"/>
            <a:r>
              <a:rPr lang="en-GB" sz="1600" dirty="0" smtClean="0"/>
              <a:t>For </a:t>
            </a:r>
            <a:r>
              <a:rPr lang="en-GB" sz="1600" dirty="0" err="1" smtClean="0"/>
              <a:t>ett</a:t>
            </a:r>
            <a:r>
              <a:rPr lang="en-GB" sz="1600" dirty="0" smtClean="0"/>
              <a:t> mol He-</a:t>
            </a:r>
            <a:r>
              <a:rPr lang="en-GB" sz="1600" dirty="0" err="1" smtClean="0"/>
              <a:t>atomer</a:t>
            </a:r>
            <a:endParaRPr lang="en-GB" sz="1600" dirty="0" smtClean="0"/>
          </a:p>
          <a:p>
            <a:pPr lvl="1" eaLnBrk="1" hangingPunct="1">
              <a:buFontTx/>
              <a:buNone/>
            </a:pPr>
            <a:r>
              <a:rPr lang="en-GB" sz="1400" dirty="0" smtClean="0"/>
              <a:t>6.0*10</a:t>
            </a:r>
            <a:r>
              <a:rPr lang="en-GB" sz="1400" baseline="30000" dirty="0" smtClean="0"/>
              <a:t>23</a:t>
            </a:r>
            <a:r>
              <a:rPr lang="en-GB" sz="1400" dirty="0" smtClean="0"/>
              <a:t> * 6 = 3.6*10</a:t>
            </a:r>
            <a:r>
              <a:rPr lang="en-GB" sz="1400" baseline="30000" dirty="0" smtClean="0"/>
              <a:t>24</a:t>
            </a:r>
            <a:r>
              <a:rPr lang="en-GB" sz="1400" dirty="0" smtClean="0"/>
              <a:t> </a:t>
            </a:r>
            <a:r>
              <a:rPr lang="en-GB" sz="1400" dirty="0" err="1" smtClean="0"/>
              <a:t>parametre</a:t>
            </a:r>
            <a:endParaRPr lang="en-GB" sz="1400" dirty="0" smtClean="0"/>
          </a:p>
          <a:p>
            <a:pPr lvl="1" eaLnBrk="1" hangingPunct="1">
              <a:buFontTx/>
              <a:buNone/>
            </a:pPr>
            <a:r>
              <a:rPr lang="en-GB" sz="1400" dirty="0" err="1" smtClean="0">
                <a:solidFill>
                  <a:srgbClr val="FF6600"/>
                </a:solidFill>
              </a:rPr>
              <a:t>Komplekst</a:t>
            </a:r>
            <a:r>
              <a:rPr lang="en-GB" sz="1400" dirty="0" smtClean="0">
                <a:solidFill>
                  <a:srgbClr val="FF6600"/>
                </a:solidFill>
              </a:rPr>
              <a:t>!</a:t>
            </a:r>
            <a:endParaRPr lang="en-GB" sz="1400" dirty="0" smtClean="0"/>
          </a:p>
          <a:p>
            <a:pPr eaLnBrk="1" hangingPunct="1"/>
            <a:endParaRPr lang="en-GB" sz="1600" dirty="0" smtClean="0"/>
          </a:p>
          <a:p>
            <a:pPr eaLnBrk="1" hangingPunct="1"/>
            <a:r>
              <a:rPr lang="en-GB" sz="1600" dirty="0" err="1" smtClean="0">
                <a:solidFill>
                  <a:schemeClr val="accent1"/>
                </a:solidFill>
              </a:rPr>
              <a:t>Makroskopisk</a:t>
            </a:r>
            <a:r>
              <a:rPr lang="en-GB" sz="1600" dirty="0" smtClean="0"/>
              <a:t> </a:t>
            </a:r>
            <a:r>
              <a:rPr lang="en-GB" sz="1600" dirty="0" err="1" smtClean="0"/>
              <a:t>kan</a:t>
            </a:r>
            <a:r>
              <a:rPr lang="en-GB" sz="1600" dirty="0" smtClean="0"/>
              <a:t> en </a:t>
            </a:r>
            <a:r>
              <a:rPr lang="en-GB" sz="1600" dirty="0" err="1" smtClean="0"/>
              <a:t>tilstand</a:t>
            </a:r>
            <a:r>
              <a:rPr lang="en-GB" sz="1600" dirty="0" smtClean="0"/>
              <a:t> </a:t>
            </a:r>
            <a:r>
              <a:rPr lang="en-GB" sz="1600" dirty="0" err="1" smtClean="0"/>
              <a:t>beskrives</a:t>
            </a:r>
            <a:r>
              <a:rPr lang="en-GB" sz="1600" dirty="0" smtClean="0"/>
              <a:t> </a:t>
            </a:r>
            <a:r>
              <a:rPr lang="en-GB" sz="1600" dirty="0" err="1" smtClean="0"/>
              <a:t>ved</a:t>
            </a:r>
            <a:r>
              <a:rPr lang="en-GB" sz="1600" dirty="0" smtClean="0"/>
              <a:t> et </a:t>
            </a:r>
            <a:r>
              <a:rPr lang="en-GB" sz="1600" dirty="0" err="1" smtClean="0"/>
              <a:t>antall</a:t>
            </a:r>
            <a:r>
              <a:rPr lang="en-GB" sz="1600" dirty="0" smtClean="0"/>
              <a:t> </a:t>
            </a:r>
            <a:r>
              <a:rPr lang="en-GB" sz="1600" dirty="0" err="1" smtClean="0"/>
              <a:t>ekvivalente</a:t>
            </a:r>
            <a:r>
              <a:rPr lang="en-GB" sz="1600" dirty="0" smtClean="0"/>
              <a:t> </a:t>
            </a:r>
            <a:r>
              <a:rPr lang="en-GB" sz="1600" dirty="0" err="1" smtClean="0"/>
              <a:t>mikrotilstander</a:t>
            </a:r>
            <a:r>
              <a:rPr lang="en-GB" sz="1600" dirty="0" smtClean="0"/>
              <a:t>.</a:t>
            </a:r>
          </a:p>
          <a:p>
            <a:pPr eaLnBrk="1" hangingPunct="1"/>
            <a:r>
              <a:rPr lang="en-GB" sz="1600" dirty="0" smtClean="0">
                <a:solidFill>
                  <a:schemeClr val="accent1"/>
                </a:solidFill>
              </a:rPr>
              <a:t>“</a:t>
            </a:r>
            <a:r>
              <a:rPr lang="en-GB" sz="1600" dirty="0" err="1" smtClean="0">
                <a:solidFill>
                  <a:schemeClr val="accent1"/>
                </a:solidFill>
              </a:rPr>
              <a:t>Enkelt</a:t>
            </a:r>
            <a:r>
              <a:rPr lang="en-GB" sz="1600" dirty="0" smtClean="0">
                <a:solidFill>
                  <a:schemeClr val="accent1"/>
                </a:solidFill>
              </a:rPr>
              <a:t>“</a:t>
            </a:r>
          </a:p>
          <a:p>
            <a:pPr eaLnBrk="1" hangingPunct="1"/>
            <a:endParaRPr lang="en-GB" sz="1600" b="1" dirty="0" smtClean="0">
              <a:solidFill>
                <a:schemeClr val="accent1"/>
              </a:solidFill>
            </a:endParaRPr>
          </a:p>
          <a:p>
            <a:pPr eaLnBrk="1" hangingPunct="1"/>
            <a:r>
              <a:rPr lang="en-GB" sz="1600" b="1" dirty="0" smtClean="0"/>
              <a:t>Jo </a:t>
            </a:r>
            <a:r>
              <a:rPr lang="en-GB" sz="1600" b="1" dirty="0" err="1" smtClean="0"/>
              <a:t>flere</a:t>
            </a:r>
            <a:r>
              <a:rPr lang="en-GB" sz="1600" b="1" dirty="0" smtClean="0"/>
              <a:t> </a:t>
            </a:r>
            <a:r>
              <a:rPr lang="en-GB" sz="1600" b="1" dirty="0" err="1" smtClean="0"/>
              <a:t>mikrotilstander</a:t>
            </a:r>
            <a:r>
              <a:rPr lang="en-GB" sz="1600" b="1" dirty="0" smtClean="0"/>
              <a:t> </a:t>
            </a:r>
            <a:r>
              <a:rPr lang="en-GB" sz="1600" b="1" dirty="0" err="1" smtClean="0"/>
              <a:t>som</a:t>
            </a:r>
            <a:r>
              <a:rPr lang="en-GB" sz="1600" b="1" dirty="0" smtClean="0"/>
              <a:t> </a:t>
            </a:r>
            <a:r>
              <a:rPr lang="en-GB" sz="1600" b="1" dirty="0" err="1" smtClean="0"/>
              <a:t>beskriver</a:t>
            </a:r>
            <a:r>
              <a:rPr lang="en-GB" sz="1600" b="1" dirty="0" smtClean="0"/>
              <a:t> </a:t>
            </a:r>
            <a:r>
              <a:rPr lang="en-GB" sz="1600" b="1" dirty="0" err="1" smtClean="0"/>
              <a:t>samme</a:t>
            </a:r>
            <a:r>
              <a:rPr lang="en-GB" sz="1600" b="1" dirty="0" smtClean="0"/>
              <a:t> </a:t>
            </a:r>
            <a:r>
              <a:rPr lang="en-GB" sz="1600" b="1" dirty="0" err="1" smtClean="0"/>
              <a:t>makrotilstand</a:t>
            </a:r>
            <a:r>
              <a:rPr lang="en-GB" sz="1600" b="1" dirty="0" smtClean="0"/>
              <a:t>, </a:t>
            </a:r>
            <a:r>
              <a:rPr lang="en-GB" sz="1600" b="1" dirty="0" err="1" smtClean="0"/>
              <a:t>jo</a:t>
            </a:r>
            <a:r>
              <a:rPr lang="en-GB" sz="1600" b="1" dirty="0" smtClean="0"/>
              <a:t> </a:t>
            </a:r>
            <a:r>
              <a:rPr lang="en-GB" sz="1600" b="1" dirty="0" err="1" smtClean="0"/>
              <a:t>høyere</a:t>
            </a:r>
            <a:r>
              <a:rPr lang="en-GB" sz="1600" b="1" dirty="0" smtClean="0"/>
              <a:t> </a:t>
            </a:r>
            <a:r>
              <a:rPr lang="en-GB" sz="1600" b="1" dirty="0" err="1" smtClean="0"/>
              <a:t>sannsynlighet</a:t>
            </a:r>
            <a:r>
              <a:rPr lang="en-GB" sz="1600" b="1" dirty="0" smtClean="0"/>
              <a:t> for den </a:t>
            </a:r>
            <a:r>
              <a:rPr lang="en-GB" sz="1600" b="1" dirty="0" err="1" smtClean="0"/>
              <a:t>makrotilstanden</a:t>
            </a:r>
            <a:r>
              <a:rPr lang="en-GB" sz="1600" b="1" dirty="0" smtClean="0"/>
              <a:t>.</a:t>
            </a:r>
            <a:endParaRPr lang="en-GB" sz="1600" dirty="0" smtClean="0"/>
          </a:p>
        </p:txBody>
      </p:sp>
      <p:sp>
        <p:nvSpPr>
          <p:cNvPr id="51233" name="Text Box 32"/>
          <p:cNvSpPr txBox="1">
            <a:spLocks noChangeArrowheads="1"/>
          </p:cNvSpPr>
          <p:nvPr/>
        </p:nvSpPr>
        <p:spPr bwMode="auto">
          <a:xfrm>
            <a:off x="4403576" y="1295400"/>
            <a:ext cx="1752600" cy="4772025"/>
          </a:xfrm>
          <a:prstGeom prst="rect">
            <a:avLst/>
          </a:prstGeom>
          <a:noFill/>
          <a:ln w="12700">
            <a:noFill/>
            <a:miter lim="800000"/>
            <a:headEnd type="none" w="sm" len="sm"/>
            <a:tailEnd type="none" w="sm" len="sm"/>
          </a:ln>
        </p:spPr>
        <p:txBody>
          <a:bodyPr>
            <a:spAutoFit/>
          </a:bodyPr>
          <a:lstStyle/>
          <a:p>
            <a:pPr eaLnBrk="0" hangingPunct="0"/>
            <a:endParaRPr kumimoji="1" lang="en-GB" sz="1400" dirty="0">
              <a:latin typeface="Arial" charset="0"/>
            </a:endParaRPr>
          </a:p>
          <a:p>
            <a:pPr eaLnBrk="0" hangingPunct="0"/>
            <a:r>
              <a:rPr kumimoji="1" lang="en-GB" sz="1400" dirty="0">
                <a:latin typeface="Arial" charset="0"/>
              </a:rPr>
              <a:t>P = 1/2 * </a:t>
            </a:r>
            <a:r>
              <a:rPr kumimoji="1" lang="en-GB" sz="1400" dirty="0" err="1">
                <a:latin typeface="Arial" charset="0"/>
              </a:rPr>
              <a:t>1/2</a:t>
            </a:r>
            <a:r>
              <a:rPr kumimoji="1" lang="en-GB" sz="1400" dirty="0">
                <a:latin typeface="Arial" charset="0"/>
              </a:rPr>
              <a:t> = 1/4</a:t>
            </a:r>
          </a:p>
          <a:p>
            <a:pPr eaLnBrk="0" hangingPunct="0"/>
            <a:endParaRPr kumimoji="1" lang="en-GB" sz="1400" dirty="0">
              <a:latin typeface="Arial" charset="0"/>
            </a:endParaRPr>
          </a:p>
          <a:p>
            <a:pPr eaLnBrk="0" hangingPunct="0"/>
            <a:endParaRPr kumimoji="1" lang="en-GB" sz="1400" dirty="0">
              <a:latin typeface="Arial" charset="0"/>
            </a:endParaRPr>
          </a:p>
          <a:p>
            <a:pPr eaLnBrk="0" hangingPunct="0"/>
            <a:r>
              <a:rPr kumimoji="1" lang="en-GB" sz="1400" dirty="0">
                <a:latin typeface="Arial" charset="0"/>
              </a:rPr>
              <a:t>P = 1/2 * </a:t>
            </a:r>
            <a:r>
              <a:rPr kumimoji="1" lang="en-GB" sz="1400" dirty="0" err="1">
                <a:latin typeface="Arial" charset="0"/>
              </a:rPr>
              <a:t>1/2</a:t>
            </a:r>
            <a:r>
              <a:rPr kumimoji="1" lang="en-GB" sz="1400" dirty="0">
                <a:latin typeface="Arial" charset="0"/>
              </a:rPr>
              <a:t> = 1/4</a:t>
            </a:r>
          </a:p>
          <a:p>
            <a:pPr eaLnBrk="0" hangingPunct="0"/>
            <a:endParaRPr kumimoji="1" lang="en-GB" sz="1400" dirty="0">
              <a:latin typeface="Arial" charset="0"/>
            </a:endParaRPr>
          </a:p>
          <a:p>
            <a:pPr eaLnBrk="0" hangingPunct="0"/>
            <a:r>
              <a:rPr kumimoji="1" lang="en-GB" sz="1400" dirty="0">
                <a:latin typeface="Arial" charset="0"/>
              </a:rPr>
              <a:t>Sum =1/2</a:t>
            </a:r>
          </a:p>
          <a:p>
            <a:pPr eaLnBrk="0" hangingPunct="0"/>
            <a:endParaRPr kumimoji="1" lang="en-GB" sz="1400" dirty="0">
              <a:latin typeface="Arial" charset="0"/>
            </a:endParaRPr>
          </a:p>
          <a:p>
            <a:pPr eaLnBrk="0" hangingPunct="0"/>
            <a:endParaRPr kumimoji="1" lang="en-GB" sz="1400" dirty="0">
              <a:latin typeface="Arial" charset="0"/>
            </a:endParaRPr>
          </a:p>
          <a:p>
            <a:pPr eaLnBrk="0" hangingPunct="0"/>
            <a:endParaRPr kumimoji="1" lang="en-GB" sz="1400" dirty="0">
              <a:latin typeface="Arial" charset="0"/>
            </a:endParaRPr>
          </a:p>
          <a:p>
            <a:pPr eaLnBrk="0" hangingPunct="0"/>
            <a:r>
              <a:rPr kumimoji="1" lang="en-GB" sz="1400" dirty="0">
                <a:latin typeface="Arial" charset="0"/>
              </a:rPr>
              <a:t>P =</a:t>
            </a:r>
          </a:p>
          <a:p>
            <a:pPr eaLnBrk="0" hangingPunct="0"/>
            <a:r>
              <a:rPr kumimoji="1" lang="en-GB" sz="1400" dirty="0">
                <a:latin typeface="Arial" charset="0"/>
              </a:rPr>
              <a:t>2 * (1/2 * 1/2) = 1/2</a:t>
            </a:r>
          </a:p>
          <a:p>
            <a:pPr eaLnBrk="0" hangingPunct="0"/>
            <a:endParaRPr kumimoji="1" lang="en-GB" sz="1400" dirty="0">
              <a:latin typeface="Arial" charset="0"/>
            </a:endParaRPr>
          </a:p>
          <a:p>
            <a:pPr eaLnBrk="0" hangingPunct="0"/>
            <a:endParaRPr kumimoji="1" lang="en-GB" sz="1400" dirty="0">
              <a:latin typeface="Arial" charset="0"/>
            </a:endParaRPr>
          </a:p>
          <a:p>
            <a:pPr eaLnBrk="0" hangingPunct="0"/>
            <a:endParaRPr kumimoji="1" lang="en-GB" sz="1400" dirty="0">
              <a:latin typeface="Arial" charset="0"/>
            </a:endParaRPr>
          </a:p>
          <a:p>
            <a:pPr eaLnBrk="0" hangingPunct="0"/>
            <a:r>
              <a:rPr kumimoji="1" lang="en-GB" sz="1400" dirty="0">
                <a:latin typeface="Arial" charset="0"/>
              </a:rPr>
              <a:t>P = </a:t>
            </a:r>
          </a:p>
          <a:p>
            <a:pPr eaLnBrk="0" hangingPunct="0"/>
            <a:r>
              <a:rPr kumimoji="1" lang="en-GB" sz="1400" dirty="0">
                <a:latin typeface="Arial" charset="0"/>
              </a:rPr>
              <a:t>1/2 * </a:t>
            </a:r>
            <a:r>
              <a:rPr kumimoji="1" lang="en-GB" sz="1400" dirty="0" err="1">
                <a:latin typeface="Arial" charset="0"/>
              </a:rPr>
              <a:t>1/2</a:t>
            </a:r>
            <a:r>
              <a:rPr kumimoji="1" lang="en-GB" sz="1400" dirty="0">
                <a:latin typeface="Arial" charset="0"/>
              </a:rPr>
              <a:t> * </a:t>
            </a:r>
            <a:r>
              <a:rPr kumimoji="1" lang="en-GB" sz="1400" dirty="0" err="1">
                <a:latin typeface="Arial" charset="0"/>
              </a:rPr>
              <a:t>1/2</a:t>
            </a:r>
            <a:r>
              <a:rPr kumimoji="1" lang="en-GB" sz="1400" dirty="0">
                <a:latin typeface="Arial" charset="0"/>
              </a:rPr>
              <a:t> * </a:t>
            </a:r>
            <a:r>
              <a:rPr kumimoji="1" lang="en-GB" sz="1400" dirty="0" err="1">
                <a:latin typeface="Arial" charset="0"/>
              </a:rPr>
              <a:t>1/2</a:t>
            </a:r>
            <a:r>
              <a:rPr kumimoji="1" lang="en-GB" sz="1400" dirty="0">
                <a:latin typeface="Arial" charset="0"/>
              </a:rPr>
              <a:t> = (1/2)</a:t>
            </a:r>
            <a:r>
              <a:rPr kumimoji="1" lang="en-GB" sz="1400" baseline="30000" dirty="0">
                <a:latin typeface="Arial" charset="0"/>
              </a:rPr>
              <a:t>4</a:t>
            </a:r>
            <a:r>
              <a:rPr kumimoji="1" lang="en-GB" sz="1400" dirty="0">
                <a:latin typeface="Arial" charset="0"/>
              </a:rPr>
              <a:t> = 1/16</a:t>
            </a:r>
          </a:p>
          <a:p>
            <a:pPr eaLnBrk="0" hangingPunct="0"/>
            <a:endParaRPr kumimoji="1" lang="en-GB" sz="1400" dirty="0">
              <a:latin typeface="Arial" charset="0"/>
            </a:endParaRPr>
          </a:p>
          <a:p>
            <a:pPr eaLnBrk="0" hangingPunct="0"/>
            <a:endParaRPr kumimoji="1" lang="en-GB" sz="1400" dirty="0">
              <a:latin typeface="Arial" charset="0"/>
            </a:endParaRPr>
          </a:p>
          <a:p>
            <a:pPr eaLnBrk="0" hangingPunct="0"/>
            <a:r>
              <a:rPr kumimoji="1" lang="en-GB" sz="1400" dirty="0">
                <a:latin typeface="Arial" charset="0"/>
              </a:rPr>
              <a:t>P = </a:t>
            </a:r>
          </a:p>
          <a:p>
            <a:pPr eaLnBrk="0" hangingPunct="0"/>
            <a:r>
              <a:rPr kumimoji="1" lang="en-GB" sz="1400" dirty="0">
                <a:latin typeface="Arial" charset="0"/>
              </a:rPr>
              <a:t>2*3* (1/2)</a:t>
            </a:r>
            <a:r>
              <a:rPr kumimoji="1" lang="en-GB" sz="1400" baseline="30000" dirty="0">
                <a:latin typeface="Arial" charset="0"/>
              </a:rPr>
              <a:t>4</a:t>
            </a:r>
            <a:r>
              <a:rPr kumimoji="1" lang="en-GB" sz="1400" dirty="0">
                <a:latin typeface="Arial" charset="0"/>
              </a:rPr>
              <a:t> = 6/16</a:t>
            </a:r>
            <a:endParaRPr lang="en-GB" sz="1800" dirty="0">
              <a:latin typeface="Arial" charset="0"/>
            </a:endParaRPr>
          </a:p>
        </p:txBody>
      </p:sp>
      <p:grpSp>
        <p:nvGrpSpPr>
          <p:cNvPr id="47" name="Group 46"/>
          <p:cNvGrpSpPr/>
          <p:nvPr/>
        </p:nvGrpSpPr>
        <p:grpSpPr>
          <a:xfrm>
            <a:off x="6221288" y="1143000"/>
            <a:ext cx="2743200" cy="5257800"/>
            <a:chOff x="6221288" y="1143000"/>
            <a:chExt cx="2743200" cy="5257800"/>
          </a:xfrm>
        </p:grpSpPr>
        <p:sp>
          <p:nvSpPr>
            <p:cNvPr id="51205" name="Rectangle 4"/>
            <p:cNvSpPr>
              <a:spLocks noChangeArrowheads="1"/>
            </p:cNvSpPr>
            <p:nvPr/>
          </p:nvSpPr>
          <p:spPr bwMode="auto">
            <a:xfrm>
              <a:off x="6221288" y="1143000"/>
              <a:ext cx="1371600" cy="914400"/>
            </a:xfrm>
            <a:prstGeom prst="rect">
              <a:avLst/>
            </a:prstGeom>
            <a:solidFill>
              <a:srgbClr val="FFFF00"/>
            </a:solidFill>
            <a:ln w="12700">
              <a:noFill/>
              <a:miter lim="800000"/>
              <a:headEnd type="none" w="sm" len="sm"/>
              <a:tailEnd type="none" w="sm" len="sm"/>
            </a:ln>
          </p:spPr>
          <p:txBody>
            <a:bodyPr wrap="none" anchor="ctr"/>
            <a:lstStyle/>
            <a:p>
              <a:endParaRPr lang="en-GB"/>
            </a:p>
          </p:txBody>
        </p:sp>
        <p:sp>
          <p:nvSpPr>
            <p:cNvPr id="51206" name="Rectangle 5"/>
            <p:cNvSpPr>
              <a:spLocks noChangeArrowheads="1"/>
            </p:cNvSpPr>
            <p:nvPr/>
          </p:nvSpPr>
          <p:spPr bwMode="auto">
            <a:xfrm>
              <a:off x="7592888" y="1143000"/>
              <a:ext cx="1371600" cy="914400"/>
            </a:xfrm>
            <a:prstGeom prst="rect">
              <a:avLst/>
            </a:prstGeom>
            <a:noFill/>
            <a:ln w="12700">
              <a:noFill/>
              <a:miter lim="800000"/>
              <a:headEnd type="none" w="sm" len="sm"/>
              <a:tailEnd type="none" w="sm" len="sm"/>
            </a:ln>
          </p:spPr>
          <p:txBody>
            <a:bodyPr wrap="none" anchor="ctr"/>
            <a:lstStyle/>
            <a:p>
              <a:pPr algn="ctr" eaLnBrk="0" hangingPunct="0">
                <a:spcBef>
                  <a:spcPct val="20000"/>
                </a:spcBef>
              </a:pPr>
              <a:endParaRPr lang="en-GB" sz="3000">
                <a:solidFill>
                  <a:schemeClr val="bg1"/>
                </a:solidFill>
                <a:latin typeface="Arial" charset="0"/>
              </a:endParaRPr>
            </a:p>
          </p:txBody>
        </p:sp>
        <p:sp>
          <p:nvSpPr>
            <p:cNvPr id="51207" name="Rectangle 6"/>
            <p:cNvSpPr>
              <a:spLocks noChangeArrowheads="1"/>
            </p:cNvSpPr>
            <p:nvPr/>
          </p:nvSpPr>
          <p:spPr bwMode="auto">
            <a:xfrm>
              <a:off x="6221288" y="1143000"/>
              <a:ext cx="2743200" cy="914400"/>
            </a:xfrm>
            <a:prstGeom prst="rect">
              <a:avLst/>
            </a:prstGeom>
            <a:noFill/>
            <a:ln w="57150" cmpd="thickThin">
              <a:solidFill>
                <a:schemeClr val="tx1"/>
              </a:solidFill>
              <a:miter lim="800000"/>
              <a:headEnd type="none" w="sm" len="sm"/>
              <a:tailEnd type="none" w="sm" len="sm"/>
            </a:ln>
          </p:spPr>
          <p:txBody>
            <a:bodyPr wrap="none" anchor="ctr"/>
            <a:lstStyle/>
            <a:p>
              <a:endParaRPr lang="en-GB"/>
            </a:p>
          </p:txBody>
        </p:sp>
        <p:sp>
          <p:nvSpPr>
            <p:cNvPr id="51208" name="Text Box 7"/>
            <p:cNvSpPr txBox="1">
              <a:spLocks noChangeArrowheads="1"/>
            </p:cNvSpPr>
            <p:nvPr/>
          </p:nvSpPr>
          <p:spPr bwMode="auto">
            <a:xfrm>
              <a:off x="6449888" y="13716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1209" name="Rectangle 8"/>
            <p:cNvSpPr>
              <a:spLocks noChangeArrowheads="1"/>
            </p:cNvSpPr>
            <p:nvPr/>
          </p:nvSpPr>
          <p:spPr bwMode="auto">
            <a:xfrm>
              <a:off x="6221288" y="3124200"/>
              <a:ext cx="2743200" cy="914400"/>
            </a:xfrm>
            <a:prstGeom prst="rect">
              <a:avLst/>
            </a:prstGeom>
            <a:solidFill>
              <a:srgbClr val="FFFF99"/>
            </a:solidFill>
            <a:ln w="57150" cmpd="thickThin">
              <a:solidFill>
                <a:schemeClr val="tx1"/>
              </a:solidFill>
              <a:miter lim="800000"/>
              <a:headEnd type="none" w="sm" len="sm"/>
              <a:tailEnd type="none" w="sm" len="sm"/>
            </a:ln>
          </p:spPr>
          <p:txBody>
            <a:bodyPr wrap="none" anchor="ctr"/>
            <a:lstStyle/>
            <a:p>
              <a:endParaRPr lang="en-GB"/>
            </a:p>
          </p:txBody>
        </p:sp>
        <p:sp>
          <p:nvSpPr>
            <p:cNvPr id="51210" name="Text Box 9"/>
            <p:cNvSpPr txBox="1">
              <a:spLocks noChangeArrowheads="1"/>
            </p:cNvSpPr>
            <p:nvPr/>
          </p:nvSpPr>
          <p:spPr bwMode="auto">
            <a:xfrm>
              <a:off x="8126288" y="34290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1211" name="Text Box 10"/>
            <p:cNvSpPr txBox="1">
              <a:spLocks noChangeArrowheads="1"/>
            </p:cNvSpPr>
            <p:nvPr/>
          </p:nvSpPr>
          <p:spPr bwMode="auto">
            <a:xfrm>
              <a:off x="6678488" y="3489325"/>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1212" name="Text Box 11"/>
            <p:cNvSpPr txBox="1">
              <a:spLocks noChangeArrowheads="1"/>
            </p:cNvSpPr>
            <p:nvPr/>
          </p:nvSpPr>
          <p:spPr bwMode="auto">
            <a:xfrm>
              <a:off x="7059488" y="16002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1213" name="Line 12"/>
            <p:cNvSpPr>
              <a:spLocks noChangeShapeType="1"/>
            </p:cNvSpPr>
            <p:nvPr/>
          </p:nvSpPr>
          <p:spPr bwMode="auto">
            <a:xfrm>
              <a:off x="7592888" y="3124200"/>
              <a:ext cx="0" cy="381000"/>
            </a:xfrm>
            <a:prstGeom prst="line">
              <a:avLst/>
            </a:prstGeom>
            <a:noFill/>
            <a:ln w="38100">
              <a:solidFill>
                <a:schemeClr val="tx1"/>
              </a:solidFill>
              <a:miter lim="800000"/>
              <a:headEnd type="none" w="sm" len="sm"/>
              <a:tailEnd type="none" w="sm" len="sm"/>
            </a:ln>
          </p:spPr>
          <p:txBody>
            <a:bodyPr wrap="none" anchor="ctr"/>
            <a:lstStyle/>
            <a:p>
              <a:endParaRPr lang="en-GB"/>
            </a:p>
          </p:txBody>
        </p:sp>
        <p:sp>
          <p:nvSpPr>
            <p:cNvPr id="51214" name="Line 13"/>
            <p:cNvSpPr>
              <a:spLocks noChangeShapeType="1"/>
            </p:cNvSpPr>
            <p:nvPr/>
          </p:nvSpPr>
          <p:spPr bwMode="auto">
            <a:xfrm>
              <a:off x="7592888" y="3657600"/>
              <a:ext cx="0" cy="381000"/>
            </a:xfrm>
            <a:prstGeom prst="line">
              <a:avLst/>
            </a:prstGeom>
            <a:noFill/>
            <a:ln w="38100">
              <a:solidFill>
                <a:schemeClr val="tx1"/>
              </a:solidFill>
              <a:miter lim="800000"/>
              <a:headEnd type="none" w="sm" len="sm"/>
              <a:tailEnd type="none" w="sm" len="sm"/>
            </a:ln>
          </p:spPr>
          <p:txBody>
            <a:bodyPr wrap="none" anchor="ctr"/>
            <a:lstStyle/>
            <a:p>
              <a:endParaRPr lang="en-GB"/>
            </a:p>
          </p:txBody>
        </p:sp>
        <p:sp>
          <p:nvSpPr>
            <p:cNvPr id="51215" name="Line 14"/>
            <p:cNvSpPr>
              <a:spLocks noChangeShapeType="1"/>
            </p:cNvSpPr>
            <p:nvPr/>
          </p:nvSpPr>
          <p:spPr bwMode="auto">
            <a:xfrm>
              <a:off x="7592888" y="1143000"/>
              <a:ext cx="0" cy="381000"/>
            </a:xfrm>
            <a:prstGeom prst="line">
              <a:avLst/>
            </a:prstGeom>
            <a:noFill/>
            <a:ln w="38100">
              <a:solidFill>
                <a:schemeClr val="tx1"/>
              </a:solidFill>
              <a:miter lim="800000"/>
              <a:headEnd type="none" w="sm" len="sm"/>
              <a:tailEnd type="none" w="sm" len="sm"/>
            </a:ln>
          </p:spPr>
          <p:txBody>
            <a:bodyPr wrap="none" anchor="ctr"/>
            <a:lstStyle/>
            <a:p>
              <a:endParaRPr lang="en-GB"/>
            </a:p>
          </p:txBody>
        </p:sp>
        <p:sp>
          <p:nvSpPr>
            <p:cNvPr id="51216" name="Line 15"/>
            <p:cNvSpPr>
              <a:spLocks noChangeShapeType="1"/>
            </p:cNvSpPr>
            <p:nvPr/>
          </p:nvSpPr>
          <p:spPr bwMode="auto">
            <a:xfrm>
              <a:off x="7592888" y="1676400"/>
              <a:ext cx="0" cy="381000"/>
            </a:xfrm>
            <a:prstGeom prst="line">
              <a:avLst/>
            </a:prstGeom>
            <a:noFill/>
            <a:ln w="38100">
              <a:solidFill>
                <a:schemeClr val="tx1"/>
              </a:solidFill>
              <a:miter lim="800000"/>
              <a:headEnd type="none" w="sm" len="sm"/>
              <a:tailEnd type="none" w="sm" len="sm"/>
            </a:ln>
          </p:spPr>
          <p:txBody>
            <a:bodyPr wrap="none" anchor="ctr"/>
            <a:lstStyle/>
            <a:p>
              <a:endParaRPr lang="en-GB"/>
            </a:p>
          </p:txBody>
        </p:sp>
        <p:sp>
          <p:nvSpPr>
            <p:cNvPr id="51217" name="Rectangle 16"/>
            <p:cNvSpPr>
              <a:spLocks noChangeArrowheads="1"/>
            </p:cNvSpPr>
            <p:nvPr/>
          </p:nvSpPr>
          <p:spPr bwMode="auto">
            <a:xfrm>
              <a:off x="6221288" y="4479925"/>
              <a:ext cx="1371600" cy="914400"/>
            </a:xfrm>
            <a:prstGeom prst="rect">
              <a:avLst/>
            </a:prstGeom>
            <a:solidFill>
              <a:srgbClr val="FFFF00"/>
            </a:solidFill>
            <a:ln w="12700">
              <a:noFill/>
              <a:miter lim="800000"/>
              <a:headEnd type="none" w="sm" len="sm"/>
              <a:tailEnd type="none" w="sm" len="sm"/>
            </a:ln>
          </p:spPr>
          <p:txBody>
            <a:bodyPr wrap="none" anchor="ctr"/>
            <a:lstStyle/>
            <a:p>
              <a:endParaRPr lang="en-GB"/>
            </a:p>
          </p:txBody>
        </p:sp>
        <p:sp>
          <p:nvSpPr>
            <p:cNvPr id="51218" name="Rectangle 17"/>
            <p:cNvSpPr>
              <a:spLocks noChangeArrowheads="1"/>
            </p:cNvSpPr>
            <p:nvPr/>
          </p:nvSpPr>
          <p:spPr bwMode="auto">
            <a:xfrm>
              <a:off x="7592888" y="4479925"/>
              <a:ext cx="1371600" cy="914400"/>
            </a:xfrm>
            <a:prstGeom prst="rect">
              <a:avLst/>
            </a:prstGeom>
            <a:noFill/>
            <a:ln w="12700">
              <a:noFill/>
              <a:miter lim="800000"/>
              <a:headEnd type="none" w="sm" len="sm"/>
              <a:tailEnd type="none" w="sm" len="sm"/>
            </a:ln>
          </p:spPr>
          <p:txBody>
            <a:bodyPr wrap="none" anchor="ctr"/>
            <a:lstStyle/>
            <a:p>
              <a:pPr algn="ctr" eaLnBrk="0" hangingPunct="0">
                <a:spcBef>
                  <a:spcPct val="20000"/>
                </a:spcBef>
              </a:pPr>
              <a:endParaRPr lang="en-GB" sz="3000">
                <a:solidFill>
                  <a:schemeClr val="bg1"/>
                </a:solidFill>
                <a:latin typeface="Arial" charset="0"/>
              </a:endParaRPr>
            </a:p>
          </p:txBody>
        </p:sp>
        <p:sp>
          <p:nvSpPr>
            <p:cNvPr id="51219" name="Rectangle 18"/>
            <p:cNvSpPr>
              <a:spLocks noChangeArrowheads="1"/>
            </p:cNvSpPr>
            <p:nvPr/>
          </p:nvSpPr>
          <p:spPr bwMode="auto">
            <a:xfrm>
              <a:off x="6221288" y="4479925"/>
              <a:ext cx="2743200" cy="914400"/>
            </a:xfrm>
            <a:prstGeom prst="rect">
              <a:avLst/>
            </a:prstGeom>
            <a:noFill/>
            <a:ln w="57150" cmpd="thickThin">
              <a:solidFill>
                <a:schemeClr val="tx1"/>
              </a:solidFill>
              <a:miter lim="800000"/>
              <a:headEnd type="none" w="sm" len="sm"/>
              <a:tailEnd type="none" w="sm" len="sm"/>
            </a:ln>
          </p:spPr>
          <p:txBody>
            <a:bodyPr wrap="none" anchor="ctr"/>
            <a:lstStyle/>
            <a:p>
              <a:endParaRPr lang="en-GB"/>
            </a:p>
          </p:txBody>
        </p:sp>
        <p:sp>
          <p:nvSpPr>
            <p:cNvPr id="51220" name="Text Box 19"/>
            <p:cNvSpPr txBox="1">
              <a:spLocks noChangeArrowheads="1"/>
            </p:cNvSpPr>
            <p:nvPr/>
          </p:nvSpPr>
          <p:spPr bwMode="auto">
            <a:xfrm>
              <a:off x="6449888" y="4708525"/>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1221" name="Rectangle 20"/>
            <p:cNvSpPr>
              <a:spLocks noChangeArrowheads="1"/>
            </p:cNvSpPr>
            <p:nvPr/>
          </p:nvSpPr>
          <p:spPr bwMode="auto">
            <a:xfrm>
              <a:off x="6221288" y="5486400"/>
              <a:ext cx="2743200" cy="914400"/>
            </a:xfrm>
            <a:prstGeom prst="rect">
              <a:avLst/>
            </a:prstGeom>
            <a:solidFill>
              <a:srgbClr val="FFFF99"/>
            </a:solidFill>
            <a:ln w="57150" cmpd="thickThin">
              <a:solidFill>
                <a:schemeClr val="tx1"/>
              </a:solidFill>
              <a:miter lim="800000"/>
              <a:headEnd type="none" w="sm" len="sm"/>
              <a:tailEnd type="none" w="sm" len="sm"/>
            </a:ln>
          </p:spPr>
          <p:txBody>
            <a:bodyPr wrap="none" anchor="ctr"/>
            <a:lstStyle/>
            <a:p>
              <a:endParaRPr lang="en-GB"/>
            </a:p>
          </p:txBody>
        </p:sp>
        <p:sp>
          <p:nvSpPr>
            <p:cNvPr id="51222" name="Text Box 21"/>
            <p:cNvSpPr txBox="1">
              <a:spLocks noChangeArrowheads="1"/>
            </p:cNvSpPr>
            <p:nvPr/>
          </p:nvSpPr>
          <p:spPr bwMode="auto">
            <a:xfrm>
              <a:off x="8126288" y="57912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1223" name="Text Box 22"/>
            <p:cNvSpPr txBox="1">
              <a:spLocks noChangeArrowheads="1"/>
            </p:cNvSpPr>
            <p:nvPr/>
          </p:nvSpPr>
          <p:spPr bwMode="auto">
            <a:xfrm>
              <a:off x="6678488" y="5851525"/>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1224" name="Text Box 23"/>
            <p:cNvSpPr txBox="1">
              <a:spLocks noChangeArrowheads="1"/>
            </p:cNvSpPr>
            <p:nvPr/>
          </p:nvSpPr>
          <p:spPr bwMode="auto">
            <a:xfrm>
              <a:off x="7059488" y="4937125"/>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1225" name="Line 24"/>
            <p:cNvSpPr>
              <a:spLocks noChangeShapeType="1"/>
            </p:cNvSpPr>
            <p:nvPr/>
          </p:nvSpPr>
          <p:spPr bwMode="auto">
            <a:xfrm>
              <a:off x="7592888" y="5486400"/>
              <a:ext cx="0" cy="381000"/>
            </a:xfrm>
            <a:prstGeom prst="line">
              <a:avLst/>
            </a:prstGeom>
            <a:noFill/>
            <a:ln w="38100">
              <a:solidFill>
                <a:schemeClr val="tx1"/>
              </a:solidFill>
              <a:miter lim="800000"/>
              <a:headEnd type="none" w="sm" len="sm"/>
              <a:tailEnd type="none" w="sm" len="sm"/>
            </a:ln>
          </p:spPr>
          <p:txBody>
            <a:bodyPr wrap="none" anchor="ctr"/>
            <a:lstStyle/>
            <a:p>
              <a:endParaRPr lang="en-GB"/>
            </a:p>
          </p:txBody>
        </p:sp>
        <p:sp>
          <p:nvSpPr>
            <p:cNvPr id="51226" name="Line 25"/>
            <p:cNvSpPr>
              <a:spLocks noChangeShapeType="1"/>
            </p:cNvSpPr>
            <p:nvPr/>
          </p:nvSpPr>
          <p:spPr bwMode="auto">
            <a:xfrm>
              <a:off x="7592888" y="6019800"/>
              <a:ext cx="0" cy="381000"/>
            </a:xfrm>
            <a:prstGeom prst="line">
              <a:avLst/>
            </a:prstGeom>
            <a:noFill/>
            <a:ln w="38100">
              <a:solidFill>
                <a:schemeClr val="tx1"/>
              </a:solidFill>
              <a:miter lim="800000"/>
              <a:headEnd type="none" w="sm" len="sm"/>
              <a:tailEnd type="none" w="sm" len="sm"/>
            </a:ln>
          </p:spPr>
          <p:txBody>
            <a:bodyPr wrap="none" anchor="ctr"/>
            <a:lstStyle/>
            <a:p>
              <a:endParaRPr lang="en-GB"/>
            </a:p>
          </p:txBody>
        </p:sp>
        <p:sp>
          <p:nvSpPr>
            <p:cNvPr id="51227" name="Line 26"/>
            <p:cNvSpPr>
              <a:spLocks noChangeShapeType="1"/>
            </p:cNvSpPr>
            <p:nvPr/>
          </p:nvSpPr>
          <p:spPr bwMode="auto">
            <a:xfrm>
              <a:off x="7592888" y="4479925"/>
              <a:ext cx="0" cy="381000"/>
            </a:xfrm>
            <a:prstGeom prst="line">
              <a:avLst/>
            </a:prstGeom>
            <a:noFill/>
            <a:ln w="38100">
              <a:solidFill>
                <a:schemeClr val="tx1"/>
              </a:solidFill>
              <a:miter lim="800000"/>
              <a:headEnd type="none" w="sm" len="sm"/>
              <a:tailEnd type="none" w="sm" len="sm"/>
            </a:ln>
          </p:spPr>
          <p:txBody>
            <a:bodyPr wrap="none" anchor="ctr"/>
            <a:lstStyle/>
            <a:p>
              <a:endParaRPr lang="en-GB"/>
            </a:p>
          </p:txBody>
        </p:sp>
        <p:sp>
          <p:nvSpPr>
            <p:cNvPr id="51228" name="Line 27"/>
            <p:cNvSpPr>
              <a:spLocks noChangeShapeType="1"/>
            </p:cNvSpPr>
            <p:nvPr/>
          </p:nvSpPr>
          <p:spPr bwMode="auto">
            <a:xfrm>
              <a:off x="7592888" y="5013325"/>
              <a:ext cx="0" cy="381000"/>
            </a:xfrm>
            <a:prstGeom prst="line">
              <a:avLst/>
            </a:prstGeom>
            <a:noFill/>
            <a:ln w="38100">
              <a:solidFill>
                <a:schemeClr val="tx1"/>
              </a:solidFill>
              <a:miter lim="800000"/>
              <a:headEnd type="none" w="sm" len="sm"/>
              <a:tailEnd type="none" w="sm" len="sm"/>
            </a:ln>
          </p:spPr>
          <p:txBody>
            <a:bodyPr wrap="none" anchor="ctr"/>
            <a:lstStyle/>
            <a:p>
              <a:endParaRPr lang="en-GB"/>
            </a:p>
          </p:txBody>
        </p:sp>
        <p:sp>
          <p:nvSpPr>
            <p:cNvPr id="51229" name="Line 28"/>
            <p:cNvSpPr>
              <a:spLocks noChangeShapeType="1"/>
            </p:cNvSpPr>
            <p:nvPr/>
          </p:nvSpPr>
          <p:spPr bwMode="auto">
            <a:xfrm flipV="1">
              <a:off x="6754688" y="1371600"/>
              <a:ext cx="152400" cy="76200"/>
            </a:xfrm>
            <a:prstGeom prst="line">
              <a:avLst/>
            </a:prstGeom>
            <a:noFill/>
            <a:ln w="12700">
              <a:solidFill>
                <a:schemeClr val="tx1"/>
              </a:solidFill>
              <a:miter lim="800000"/>
              <a:headEnd type="none" w="sm" len="sm"/>
              <a:tailEnd type="triangle" w="sm" len="sm"/>
            </a:ln>
          </p:spPr>
          <p:txBody>
            <a:bodyPr wrap="none" anchor="ctr"/>
            <a:lstStyle/>
            <a:p>
              <a:endParaRPr lang="en-GB"/>
            </a:p>
          </p:txBody>
        </p:sp>
        <p:sp>
          <p:nvSpPr>
            <p:cNvPr id="51230" name="Line 29"/>
            <p:cNvSpPr>
              <a:spLocks noChangeShapeType="1"/>
            </p:cNvSpPr>
            <p:nvPr/>
          </p:nvSpPr>
          <p:spPr bwMode="auto">
            <a:xfrm flipH="1">
              <a:off x="6983288" y="1752600"/>
              <a:ext cx="152400" cy="152400"/>
            </a:xfrm>
            <a:prstGeom prst="line">
              <a:avLst/>
            </a:prstGeom>
            <a:noFill/>
            <a:ln w="12700">
              <a:solidFill>
                <a:schemeClr val="tx1"/>
              </a:solidFill>
              <a:miter lim="800000"/>
              <a:headEnd type="none" w="sm" len="sm"/>
              <a:tailEnd type="triangle" w="sm" len="sm"/>
            </a:ln>
          </p:spPr>
          <p:txBody>
            <a:bodyPr wrap="none" anchor="ctr"/>
            <a:lstStyle/>
            <a:p>
              <a:endParaRPr lang="en-GB"/>
            </a:p>
          </p:txBody>
        </p:sp>
        <p:sp>
          <p:nvSpPr>
            <p:cNvPr id="51231" name="Line 30"/>
            <p:cNvSpPr>
              <a:spLocks noChangeShapeType="1"/>
            </p:cNvSpPr>
            <p:nvPr/>
          </p:nvSpPr>
          <p:spPr bwMode="auto">
            <a:xfrm flipH="1" flipV="1">
              <a:off x="6754688" y="3352800"/>
              <a:ext cx="76200" cy="152400"/>
            </a:xfrm>
            <a:prstGeom prst="line">
              <a:avLst/>
            </a:prstGeom>
            <a:noFill/>
            <a:ln w="12700">
              <a:solidFill>
                <a:schemeClr val="tx1"/>
              </a:solidFill>
              <a:miter lim="800000"/>
              <a:headEnd type="none" w="sm" len="sm"/>
              <a:tailEnd type="triangle" w="sm" len="sm"/>
            </a:ln>
          </p:spPr>
          <p:txBody>
            <a:bodyPr wrap="none" anchor="ctr"/>
            <a:lstStyle/>
            <a:p>
              <a:endParaRPr lang="en-GB"/>
            </a:p>
          </p:txBody>
        </p:sp>
        <p:sp>
          <p:nvSpPr>
            <p:cNvPr id="51232" name="Line 31"/>
            <p:cNvSpPr>
              <a:spLocks noChangeShapeType="1"/>
            </p:cNvSpPr>
            <p:nvPr/>
          </p:nvSpPr>
          <p:spPr bwMode="auto">
            <a:xfrm flipV="1">
              <a:off x="8354888" y="3276600"/>
              <a:ext cx="76200" cy="152400"/>
            </a:xfrm>
            <a:prstGeom prst="line">
              <a:avLst/>
            </a:prstGeom>
            <a:noFill/>
            <a:ln w="12700">
              <a:solidFill>
                <a:schemeClr val="tx1"/>
              </a:solidFill>
              <a:miter lim="800000"/>
              <a:headEnd type="none" w="sm" len="sm"/>
              <a:tailEnd type="triangle" w="sm" len="sm"/>
            </a:ln>
          </p:spPr>
          <p:txBody>
            <a:bodyPr wrap="none" anchor="ctr"/>
            <a:lstStyle/>
            <a:p>
              <a:endParaRPr lang="en-GB"/>
            </a:p>
          </p:txBody>
        </p:sp>
        <p:sp>
          <p:nvSpPr>
            <p:cNvPr id="51234" name="Rectangle 33"/>
            <p:cNvSpPr>
              <a:spLocks noChangeArrowheads="1"/>
            </p:cNvSpPr>
            <p:nvPr/>
          </p:nvSpPr>
          <p:spPr bwMode="auto">
            <a:xfrm>
              <a:off x="7592888" y="2133600"/>
              <a:ext cx="1371600" cy="914400"/>
            </a:xfrm>
            <a:prstGeom prst="rect">
              <a:avLst/>
            </a:prstGeom>
            <a:solidFill>
              <a:srgbClr val="FFFF00"/>
            </a:solidFill>
            <a:ln w="12700">
              <a:noFill/>
              <a:miter lim="800000"/>
              <a:headEnd type="none" w="sm" len="sm"/>
              <a:tailEnd type="none" w="sm" len="sm"/>
            </a:ln>
          </p:spPr>
          <p:txBody>
            <a:bodyPr wrap="none" anchor="ctr"/>
            <a:lstStyle/>
            <a:p>
              <a:endParaRPr lang="en-GB"/>
            </a:p>
          </p:txBody>
        </p:sp>
        <p:sp>
          <p:nvSpPr>
            <p:cNvPr id="51235" name="Rectangle 34"/>
            <p:cNvSpPr>
              <a:spLocks noChangeArrowheads="1"/>
            </p:cNvSpPr>
            <p:nvPr/>
          </p:nvSpPr>
          <p:spPr bwMode="auto">
            <a:xfrm>
              <a:off x="7592888" y="2133600"/>
              <a:ext cx="1371600" cy="914400"/>
            </a:xfrm>
            <a:prstGeom prst="rect">
              <a:avLst/>
            </a:prstGeom>
            <a:noFill/>
            <a:ln w="12700">
              <a:noFill/>
              <a:miter lim="800000"/>
              <a:headEnd type="none" w="sm" len="sm"/>
              <a:tailEnd type="none" w="sm" len="sm"/>
            </a:ln>
          </p:spPr>
          <p:txBody>
            <a:bodyPr wrap="none" anchor="ctr"/>
            <a:lstStyle/>
            <a:p>
              <a:pPr algn="ctr" eaLnBrk="0" hangingPunct="0">
                <a:spcBef>
                  <a:spcPct val="20000"/>
                </a:spcBef>
              </a:pPr>
              <a:endParaRPr lang="en-GB" sz="3000">
                <a:solidFill>
                  <a:schemeClr val="bg1"/>
                </a:solidFill>
                <a:latin typeface="Arial" charset="0"/>
              </a:endParaRPr>
            </a:p>
          </p:txBody>
        </p:sp>
        <p:sp>
          <p:nvSpPr>
            <p:cNvPr id="51236" name="Rectangle 35"/>
            <p:cNvSpPr>
              <a:spLocks noChangeArrowheads="1"/>
            </p:cNvSpPr>
            <p:nvPr/>
          </p:nvSpPr>
          <p:spPr bwMode="auto">
            <a:xfrm>
              <a:off x="6221288" y="2133600"/>
              <a:ext cx="2743200" cy="914400"/>
            </a:xfrm>
            <a:prstGeom prst="rect">
              <a:avLst/>
            </a:prstGeom>
            <a:noFill/>
            <a:ln w="57150" cmpd="thickThin">
              <a:solidFill>
                <a:schemeClr val="tx1"/>
              </a:solidFill>
              <a:miter lim="800000"/>
              <a:headEnd type="none" w="sm" len="sm"/>
              <a:tailEnd type="none" w="sm" len="sm"/>
            </a:ln>
          </p:spPr>
          <p:txBody>
            <a:bodyPr wrap="none" anchor="ctr"/>
            <a:lstStyle/>
            <a:p>
              <a:endParaRPr lang="en-GB"/>
            </a:p>
          </p:txBody>
        </p:sp>
        <p:sp>
          <p:nvSpPr>
            <p:cNvPr id="51237" name="Text Box 36"/>
            <p:cNvSpPr txBox="1">
              <a:spLocks noChangeArrowheads="1"/>
            </p:cNvSpPr>
            <p:nvPr/>
          </p:nvSpPr>
          <p:spPr bwMode="auto">
            <a:xfrm>
              <a:off x="7897688" y="23622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1238" name="Text Box 37"/>
            <p:cNvSpPr txBox="1">
              <a:spLocks noChangeArrowheads="1"/>
            </p:cNvSpPr>
            <p:nvPr/>
          </p:nvSpPr>
          <p:spPr bwMode="auto">
            <a:xfrm>
              <a:off x="8507288" y="25908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1239" name="Line 38"/>
            <p:cNvSpPr>
              <a:spLocks noChangeShapeType="1"/>
            </p:cNvSpPr>
            <p:nvPr/>
          </p:nvSpPr>
          <p:spPr bwMode="auto">
            <a:xfrm>
              <a:off x="7592888" y="2133600"/>
              <a:ext cx="0" cy="381000"/>
            </a:xfrm>
            <a:prstGeom prst="line">
              <a:avLst/>
            </a:prstGeom>
            <a:noFill/>
            <a:ln w="38100">
              <a:solidFill>
                <a:schemeClr val="tx1"/>
              </a:solidFill>
              <a:miter lim="800000"/>
              <a:headEnd type="none" w="sm" len="sm"/>
              <a:tailEnd type="none" w="sm" len="sm"/>
            </a:ln>
          </p:spPr>
          <p:txBody>
            <a:bodyPr wrap="none" anchor="ctr"/>
            <a:lstStyle/>
            <a:p>
              <a:endParaRPr lang="en-GB"/>
            </a:p>
          </p:txBody>
        </p:sp>
        <p:sp>
          <p:nvSpPr>
            <p:cNvPr id="51240" name="Line 39"/>
            <p:cNvSpPr>
              <a:spLocks noChangeShapeType="1"/>
            </p:cNvSpPr>
            <p:nvPr/>
          </p:nvSpPr>
          <p:spPr bwMode="auto">
            <a:xfrm>
              <a:off x="7592888" y="2667000"/>
              <a:ext cx="0" cy="381000"/>
            </a:xfrm>
            <a:prstGeom prst="line">
              <a:avLst/>
            </a:prstGeom>
            <a:noFill/>
            <a:ln w="38100">
              <a:solidFill>
                <a:schemeClr val="tx1"/>
              </a:solidFill>
              <a:miter lim="800000"/>
              <a:headEnd type="none" w="sm" len="sm"/>
              <a:tailEnd type="none" w="sm" len="sm"/>
            </a:ln>
          </p:spPr>
          <p:txBody>
            <a:bodyPr wrap="none" anchor="ctr"/>
            <a:lstStyle/>
            <a:p>
              <a:endParaRPr lang="en-GB"/>
            </a:p>
          </p:txBody>
        </p:sp>
        <p:sp>
          <p:nvSpPr>
            <p:cNvPr id="51241" name="Line 40"/>
            <p:cNvSpPr>
              <a:spLocks noChangeShapeType="1"/>
            </p:cNvSpPr>
            <p:nvPr/>
          </p:nvSpPr>
          <p:spPr bwMode="auto">
            <a:xfrm flipV="1">
              <a:off x="8202488" y="2362200"/>
              <a:ext cx="152400" cy="76200"/>
            </a:xfrm>
            <a:prstGeom prst="line">
              <a:avLst/>
            </a:prstGeom>
            <a:noFill/>
            <a:ln w="12700">
              <a:solidFill>
                <a:schemeClr val="tx1"/>
              </a:solidFill>
              <a:miter lim="800000"/>
              <a:headEnd type="none" w="sm" len="sm"/>
              <a:tailEnd type="triangle" w="sm" len="sm"/>
            </a:ln>
          </p:spPr>
          <p:txBody>
            <a:bodyPr wrap="none" anchor="ctr"/>
            <a:lstStyle/>
            <a:p>
              <a:endParaRPr lang="en-GB"/>
            </a:p>
          </p:txBody>
        </p:sp>
        <p:sp>
          <p:nvSpPr>
            <p:cNvPr id="51242" name="Line 41"/>
            <p:cNvSpPr>
              <a:spLocks noChangeShapeType="1"/>
            </p:cNvSpPr>
            <p:nvPr/>
          </p:nvSpPr>
          <p:spPr bwMode="auto">
            <a:xfrm flipH="1">
              <a:off x="8431088" y="2743200"/>
              <a:ext cx="152400" cy="152400"/>
            </a:xfrm>
            <a:prstGeom prst="line">
              <a:avLst/>
            </a:prstGeom>
            <a:noFill/>
            <a:ln w="12700">
              <a:solidFill>
                <a:schemeClr val="tx1"/>
              </a:solidFill>
              <a:miter lim="800000"/>
              <a:headEnd type="none" w="sm" len="sm"/>
              <a:tailEnd type="triangle" w="sm" len="sm"/>
            </a:ln>
          </p:spPr>
          <p:txBody>
            <a:bodyPr wrap="none" anchor="ctr"/>
            <a:lstStyle/>
            <a:p>
              <a:endParaRPr lang="en-GB"/>
            </a:p>
          </p:txBody>
        </p:sp>
        <p:sp>
          <p:nvSpPr>
            <p:cNvPr id="51243" name="Text Box 42"/>
            <p:cNvSpPr txBox="1">
              <a:spLocks noChangeArrowheads="1"/>
            </p:cNvSpPr>
            <p:nvPr/>
          </p:nvSpPr>
          <p:spPr bwMode="auto">
            <a:xfrm>
              <a:off x="7135688" y="4632325"/>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1244" name="Text Box 43"/>
            <p:cNvSpPr txBox="1">
              <a:spLocks noChangeArrowheads="1"/>
            </p:cNvSpPr>
            <p:nvPr/>
          </p:nvSpPr>
          <p:spPr bwMode="auto">
            <a:xfrm>
              <a:off x="7211888" y="6003925"/>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1245" name="Text Box 44"/>
            <p:cNvSpPr txBox="1">
              <a:spLocks noChangeArrowheads="1"/>
            </p:cNvSpPr>
            <p:nvPr/>
          </p:nvSpPr>
          <p:spPr bwMode="auto">
            <a:xfrm>
              <a:off x="7669088" y="5638800"/>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sp>
          <p:nvSpPr>
            <p:cNvPr id="51246" name="Text Box 45"/>
            <p:cNvSpPr txBox="1">
              <a:spLocks noChangeArrowheads="1"/>
            </p:cNvSpPr>
            <p:nvPr/>
          </p:nvSpPr>
          <p:spPr bwMode="auto">
            <a:xfrm>
              <a:off x="6754688" y="5165725"/>
              <a:ext cx="381000" cy="2444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000">
                  <a:latin typeface="Arial" charset="0"/>
                </a:rPr>
                <a:t>He</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52227" name="Rectangle 2"/>
          <p:cNvSpPr>
            <a:spLocks noGrp="1" noChangeArrowheads="1"/>
          </p:cNvSpPr>
          <p:nvPr>
            <p:ph type="title"/>
          </p:nvPr>
        </p:nvSpPr>
        <p:spPr>
          <a:xfrm>
            <a:off x="381000" y="228600"/>
            <a:ext cx="7543800" cy="1104900"/>
          </a:xfrm>
        </p:spPr>
        <p:txBody>
          <a:bodyPr/>
          <a:lstStyle/>
          <a:p>
            <a:pPr eaLnBrk="1" hangingPunct="1"/>
            <a:r>
              <a:rPr lang="en-GB" sz="1800" smtClean="0"/>
              <a:t>Mer kvantitativ utledning av antall mikrotilstander og sannsynlighet</a:t>
            </a:r>
          </a:p>
        </p:txBody>
      </p:sp>
      <p:sp>
        <p:nvSpPr>
          <p:cNvPr id="52228" name="Rectangle 3"/>
          <p:cNvSpPr>
            <a:spLocks noGrp="1" noChangeArrowheads="1"/>
          </p:cNvSpPr>
          <p:nvPr>
            <p:ph type="body" sz="half" idx="1"/>
          </p:nvPr>
        </p:nvSpPr>
        <p:spPr/>
        <p:txBody>
          <a:bodyPr/>
          <a:lstStyle/>
          <a:p>
            <a:pPr eaLnBrk="1" hangingPunct="1"/>
            <a:r>
              <a:rPr lang="en-GB" sz="1800" smtClean="0"/>
              <a:t>System av </a:t>
            </a:r>
            <a:r>
              <a:rPr lang="en-GB" sz="1800" b="1" smtClean="0"/>
              <a:t>9</a:t>
            </a:r>
            <a:r>
              <a:rPr lang="en-GB" sz="1800" smtClean="0"/>
              <a:t> pulter i en lesesal og </a:t>
            </a:r>
            <a:r>
              <a:rPr lang="en-GB" sz="1800" b="1" smtClean="0"/>
              <a:t>4</a:t>
            </a:r>
            <a:r>
              <a:rPr lang="en-GB" sz="1800" smtClean="0"/>
              <a:t> studenter.</a:t>
            </a:r>
          </a:p>
          <a:p>
            <a:pPr eaLnBrk="1" hangingPunct="1"/>
            <a:endParaRPr lang="en-GB" sz="1800" smtClean="0"/>
          </a:p>
          <a:p>
            <a:pPr eaLnBrk="1" hangingPunct="1"/>
            <a:r>
              <a:rPr lang="en-GB" sz="1800" smtClean="0"/>
              <a:t>Hvordan vil de plassere seg?</a:t>
            </a:r>
          </a:p>
          <a:p>
            <a:pPr eaLnBrk="1" hangingPunct="1"/>
            <a:endParaRPr lang="en-GB" sz="1800" smtClean="0"/>
          </a:p>
          <a:p>
            <a:pPr lvl="1" eaLnBrk="1" hangingPunct="1"/>
            <a:r>
              <a:rPr lang="en-GB" sz="1600" smtClean="0"/>
              <a:t>Anta at de ikke har noen følelser for hverandre og derfor plasserer seg tilfeldig.</a:t>
            </a:r>
          </a:p>
        </p:txBody>
      </p:sp>
      <p:sp>
        <p:nvSpPr>
          <p:cNvPr id="52229" name="Rectangle 4"/>
          <p:cNvSpPr>
            <a:spLocks noChangeArrowheads="1"/>
          </p:cNvSpPr>
          <p:nvPr/>
        </p:nvSpPr>
        <p:spPr bwMode="auto">
          <a:xfrm>
            <a:off x="5562600" y="17526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2230" name="Rectangle 5"/>
          <p:cNvSpPr>
            <a:spLocks noChangeArrowheads="1"/>
          </p:cNvSpPr>
          <p:nvPr/>
        </p:nvSpPr>
        <p:spPr bwMode="auto">
          <a:xfrm>
            <a:off x="5562600" y="25908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2231" name="Rectangle 6"/>
          <p:cNvSpPr>
            <a:spLocks noChangeArrowheads="1"/>
          </p:cNvSpPr>
          <p:nvPr/>
        </p:nvSpPr>
        <p:spPr bwMode="auto">
          <a:xfrm>
            <a:off x="5562600" y="3429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2232" name="Rectangle 7"/>
          <p:cNvSpPr>
            <a:spLocks noChangeArrowheads="1"/>
          </p:cNvSpPr>
          <p:nvPr/>
        </p:nvSpPr>
        <p:spPr bwMode="auto">
          <a:xfrm>
            <a:off x="6477000" y="3429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2233" name="Rectangle 8"/>
          <p:cNvSpPr>
            <a:spLocks noChangeArrowheads="1"/>
          </p:cNvSpPr>
          <p:nvPr/>
        </p:nvSpPr>
        <p:spPr bwMode="auto">
          <a:xfrm>
            <a:off x="6477000" y="25908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2234" name="Rectangle 9"/>
          <p:cNvSpPr>
            <a:spLocks noChangeArrowheads="1"/>
          </p:cNvSpPr>
          <p:nvPr/>
        </p:nvSpPr>
        <p:spPr bwMode="auto">
          <a:xfrm>
            <a:off x="7391400" y="3429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2235" name="Rectangle 10"/>
          <p:cNvSpPr>
            <a:spLocks noChangeArrowheads="1"/>
          </p:cNvSpPr>
          <p:nvPr/>
        </p:nvSpPr>
        <p:spPr bwMode="auto">
          <a:xfrm>
            <a:off x="7391400" y="25908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2236" name="Rectangle 11"/>
          <p:cNvSpPr>
            <a:spLocks noChangeArrowheads="1"/>
          </p:cNvSpPr>
          <p:nvPr/>
        </p:nvSpPr>
        <p:spPr bwMode="auto">
          <a:xfrm>
            <a:off x="7391400" y="17526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2237" name="Rectangle 12"/>
          <p:cNvSpPr>
            <a:spLocks noChangeArrowheads="1"/>
          </p:cNvSpPr>
          <p:nvPr/>
        </p:nvSpPr>
        <p:spPr bwMode="auto">
          <a:xfrm>
            <a:off x="6477000" y="17526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2238" name="AutoShape 13"/>
          <p:cNvSpPr>
            <a:spLocks noChangeArrowheads="1"/>
          </p:cNvSpPr>
          <p:nvPr/>
        </p:nvSpPr>
        <p:spPr bwMode="auto">
          <a:xfrm>
            <a:off x="5715000" y="47244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52239" name="AutoShape 14"/>
          <p:cNvSpPr>
            <a:spLocks noChangeArrowheads="1"/>
          </p:cNvSpPr>
          <p:nvPr/>
        </p:nvSpPr>
        <p:spPr bwMode="auto">
          <a:xfrm>
            <a:off x="5867400" y="48768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52240" name="AutoShape 15"/>
          <p:cNvSpPr>
            <a:spLocks noChangeArrowheads="1"/>
          </p:cNvSpPr>
          <p:nvPr/>
        </p:nvSpPr>
        <p:spPr bwMode="auto">
          <a:xfrm>
            <a:off x="6019800" y="50292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52241" name="AutoShape 16"/>
          <p:cNvSpPr>
            <a:spLocks noChangeArrowheads="1"/>
          </p:cNvSpPr>
          <p:nvPr/>
        </p:nvSpPr>
        <p:spPr bwMode="auto">
          <a:xfrm>
            <a:off x="6172200" y="51816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52242" name="AutoShape 17"/>
          <p:cNvSpPr>
            <a:spLocks noChangeArrowheads="1"/>
          </p:cNvSpPr>
          <p:nvPr/>
        </p:nvSpPr>
        <p:spPr bwMode="auto">
          <a:xfrm>
            <a:off x="6705600" y="4419600"/>
            <a:ext cx="838200" cy="838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GB"/>
          </a:p>
        </p:txBody>
      </p:sp>
      <p:sp>
        <p:nvSpPr>
          <p:cNvPr id="52243" name="AutoShape 18">
            <a:hlinkClick r:id="" action="ppaction://noaction" highlightClick="1"/>
          </p:cNvPr>
          <p:cNvSpPr>
            <a:spLocks noChangeArrowheads="1"/>
          </p:cNvSpPr>
          <p:nvPr/>
        </p:nvSpPr>
        <p:spPr bwMode="auto">
          <a:xfrm>
            <a:off x="7543800" y="5105400"/>
            <a:ext cx="533400" cy="381000"/>
          </a:xfrm>
          <a:prstGeom prst="actionButtonHelp">
            <a:avLst/>
          </a:prstGeom>
          <a:solidFill>
            <a:schemeClr val="accent1"/>
          </a:solidFill>
          <a:ln w="12700">
            <a:solidFill>
              <a:schemeClr val="tx1"/>
            </a:solidFill>
            <a:miter lim="800000"/>
            <a:headEnd type="none" w="sm" len="sm"/>
            <a:tailEnd type="none" w="sm" len="sm"/>
          </a:ln>
        </p:spPr>
        <p:txBody>
          <a:bodyPr wrap="none" anchor="ct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1268" name="Rectangle 2"/>
          <p:cNvSpPr>
            <a:spLocks noGrp="1" noChangeArrowheads="1"/>
          </p:cNvSpPr>
          <p:nvPr>
            <p:ph type="title"/>
          </p:nvPr>
        </p:nvSpPr>
        <p:spPr>
          <a:xfrm>
            <a:off x="381000" y="228600"/>
            <a:ext cx="7543800" cy="1104900"/>
          </a:xfrm>
        </p:spPr>
        <p:txBody>
          <a:bodyPr/>
          <a:lstStyle/>
          <a:p>
            <a:pPr eaLnBrk="1" hangingPunct="1"/>
            <a:r>
              <a:rPr lang="en-GB" sz="1400" smtClean="0"/>
              <a:t>forts.</a:t>
            </a:r>
          </a:p>
        </p:txBody>
      </p:sp>
      <p:sp>
        <p:nvSpPr>
          <p:cNvPr id="11269" name="Rectangle 3"/>
          <p:cNvSpPr>
            <a:spLocks noGrp="1" noChangeArrowheads="1"/>
          </p:cNvSpPr>
          <p:nvPr>
            <p:ph type="body" sz="half" idx="1"/>
          </p:nvPr>
        </p:nvSpPr>
        <p:spPr>
          <a:xfrm>
            <a:off x="685800" y="1371600"/>
            <a:ext cx="5029200" cy="4724400"/>
          </a:xfrm>
        </p:spPr>
        <p:txBody>
          <a:bodyPr/>
          <a:lstStyle/>
          <a:p>
            <a:pPr eaLnBrk="1" hangingPunct="1">
              <a:lnSpc>
                <a:spcPct val="90000"/>
              </a:lnSpc>
            </a:pPr>
            <a:r>
              <a:rPr lang="en-GB" sz="1800" smtClean="0"/>
              <a:t>Det er 9*8*7*6 = 3024 måter å plassere seg på.</a:t>
            </a:r>
          </a:p>
          <a:p>
            <a:pPr eaLnBrk="1" hangingPunct="1">
              <a:lnSpc>
                <a:spcPct val="90000"/>
              </a:lnSpc>
            </a:pPr>
            <a:endParaRPr lang="en-GB" sz="1800" smtClean="0"/>
          </a:p>
          <a:p>
            <a:pPr eaLnBrk="1" hangingPunct="1">
              <a:lnSpc>
                <a:spcPct val="90000"/>
              </a:lnSpc>
            </a:pPr>
            <a:r>
              <a:rPr lang="en-GB" sz="1800" smtClean="0"/>
              <a:t>Men studenter er så like!</a:t>
            </a:r>
          </a:p>
          <a:p>
            <a:pPr eaLnBrk="1" hangingPunct="1">
              <a:lnSpc>
                <a:spcPct val="90000"/>
              </a:lnSpc>
            </a:pPr>
            <a:endParaRPr lang="en-GB" sz="1800" smtClean="0"/>
          </a:p>
          <a:p>
            <a:pPr eaLnBrk="1" hangingPunct="1">
              <a:lnSpc>
                <a:spcPct val="90000"/>
              </a:lnSpc>
            </a:pPr>
            <a:r>
              <a:rPr lang="en-GB" sz="1800" smtClean="0"/>
              <a:t>Det er derfor 4*3*2*1 = 4! = 24 forskjellige måter som de kan bytte plass på uten at noen oppdager det. Disse tilstandene representerer derfor samme mikrotilstand.</a:t>
            </a:r>
          </a:p>
          <a:p>
            <a:pPr eaLnBrk="1" hangingPunct="1">
              <a:lnSpc>
                <a:spcPct val="90000"/>
              </a:lnSpc>
            </a:pPr>
            <a:endParaRPr lang="en-GB" sz="1800" smtClean="0"/>
          </a:p>
          <a:p>
            <a:pPr eaLnBrk="1" hangingPunct="1">
              <a:lnSpc>
                <a:spcPct val="90000"/>
              </a:lnSpc>
            </a:pPr>
            <a:r>
              <a:rPr lang="en-GB" sz="1800" smtClean="0"/>
              <a:t>Det er derfor 3024 / 24 = </a:t>
            </a:r>
            <a:r>
              <a:rPr lang="en-GB" sz="1800" b="1" i="1" smtClean="0"/>
              <a:t>126</a:t>
            </a:r>
            <a:r>
              <a:rPr lang="en-GB" sz="1800" smtClean="0"/>
              <a:t> forskjellige tilstander (mikrotilstander). Alle er like sannsynlige.</a:t>
            </a:r>
          </a:p>
          <a:p>
            <a:pPr eaLnBrk="1" hangingPunct="1">
              <a:lnSpc>
                <a:spcPct val="90000"/>
              </a:lnSpc>
            </a:pPr>
            <a:endParaRPr lang="en-GB" sz="1800" smtClean="0"/>
          </a:p>
          <a:p>
            <a:pPr eaLnBrk="1" hangingPunct="1">
              <a:lnSpc>
                <a:spcPct val="90000"/>
              </a:lnSpc>
            </a:pPr>
            <a:r>
              <a:rPr lang="en-GB" sz="1800" smtClean="0"/>
              <a:t>Mer matematisk: Fordeler 4 like studenter og 5 like tomme på 9 plasser:</a:t>
            </a:r>
          </a:p>
        </p:txBody>
      </p:sp>
      <p:sp>
        <p:nvSpPr>
          <p:cNvPr id="11270" name="Rectangle 4"/>
          <p:cNvSpPr>
            <a:spLocks noChangeArrowheads="1"/>
          </p:cNvSpPr>
          <p:nvPr/>
        </p:nvSpPr>
        <p:spPr bwMode="auto">
          <a:xfrm>
            <a:off x="6019800" y="13716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11271" name="Rectangle 5"/>
          <p:cNvSpPr>
            <a:spLocks noChangeArrowheads="1"/>
          </p:cNvSpPr>
          <p:nvPr/>
        </p:nvSpPr>
        <p:spPr bwMode="auto">
          <a:xfrm>
            <a:off x="6019800" y="22098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11272" name="Rectangle 6"/>
          <p:cNvSpPr>
            <a:spLocks noChangeArrowheads="1"/>
          </p:cNvSpPr>
          <p:nvPr/>
        </p:nvSpPr>
        <p:spPr bwMode="auto">
          <a:xfrm>
            <a:off x="6019800" y="3048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11273" name="Rectangle 7"/>
          <p:cNvSpPr>
            <a:spLocks noChangeArrowheads="1"/>
          </p:cNvSpPr>
          <p:nvPr/>
        </p:nvSpPr>
        <p:spPr bwMode="auto">
          <a:xfrm>
            <a:off x="6934200" y="3048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11274" name="Rectangle 8"/>
          <p:cNvSpPr>
            <a:spLocks noChangeArrowheads="1"/>
          </p:cNvSpPr>
          <p:nvPr/>
        </p:nvSpPr>
        <p:spPr bwMode="auto">
          <a:xfrm>
            <a:off x="6934200" y="22098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11275" name="Rectangle 9"/>
          <p:cNvSpPr>
            <a:spLocks noChangeArrowheads="1"/>
          </p:cNvSpPr>
          <p:nvPr/>
        </p:nvSpPr>
        <p:spPr bwMode="auto">
          <a:xfrm>
            <a:off x="7848600" y="3048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11276" name="Rectangle 10"/>
          <p:cNvSpPr>
            <a:spLocks noChangeArrowheads="1"/>
          </p:cNvSpPr>
          <p:nvPr/>
        </p:nvSpPr>
        <p:spPr bwMode="auto">
          <a:xfrm>
            <a:off x="7848600" y="22098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11277" name="Rectangle 11"/>
          <p:cNvSpPr>
            <a:spLocks noChangeArrowheads="1"/>
          </p:cNvSpPr>
          <p:nvPr/>
        </p:nvSpPr>
        <p:spPr bwMode="auto">
          <a:xfrm>
            <a:off x="7848600" y="13716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11278" name="Rectangle 12"/>
          <p:cNvSpPr>
            <a:spLocks noChangeArrowheads="1"/>
          </p:cNvSpPr>
          <p:nvPr/>
        </p:nvSpPr>
        <p:spPr bwMode="auto">
          <a:xfrm>
            <a:off x="6934200" y="13716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11279" name="AutoShape 13"/>
          <p:cNvSpPr>
            <a:spLocks noChangeArrowheads="1"/>
          </p:cNvSpPr>
          <p:nvPr/>
        </p:nvSpPr>
        <p:spPr bwMode="auto">
          <a:xfrm>
            <a:off x="7086600" y="15240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11280" name="AutoShape 14"/>
          <p:cNvSpPr>
            <a:spLocks noChangeArrowheads="1"/>
          </p:cNvSpPr>
          <p:nvPr/>
        </p:nvSpPr>
        <p:spPr bwMode="auto">
          <a:xfrm>
            <a:off x="6248400" y="23622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11281" name="AutoShape 15"/>
          <p:cNvSpPr>
            <a:spLocks noChangeArrowheads="1"/>
          </p:cNvSpPr>
          <p:nvPr/>
        </p:nvSpPr>
        <p:spPr bwMode="auto">
          <a:xfrm>
            <a:off x="7086600" y="23622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11282" name="AutoShape 16"/>
          <p:cNvSpPr>
            <a:spLocks noChangeArrowheads="1"/>
          </p:cNvSpPr>
          <p:nvPr/>
        </p:nvSpPr>
        <p:spPr bwMode="auto">
          <a:xfrm>
            <a:off x="8001000" y="32004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graphicFrame>
        <p:nvGraphicFramePr>
          <p:cNvPr id="11266" name="Object 17"/>
          <p:cNvGraphicFramePr>
            <a:graphicFrameLocks noChangeAspect="1"/>
          </p:cNvGraphicFramePr>
          <p:nvPr/>
        </p:nvGraphicFramePr>
        <p:xfrm>
          <a:off x="6002338" y="5334000"/>
          <a:ext cx="2608262" cy="649288"/>
        </p:xfrm>
        <a:graphic>
          <a:graphicData uri="http://schemas.openxmlformats.org/presentationml/2006/ole">
            <p:oleObj spid="_x0000_s11266" name="Equation" r:id="rId4" imgW="1574640" imgH="39348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53251" name="Rectangle 2"/>
          <p:cNvSpPr>
            <a:spLocks noGrp="1" noChangeArrowheads="1"/>
          </p:cNvSpPr>
          <p:nvPr>
            <p:ph type="title"/>
          </p:nvPr>
        </p:nvSpPr>
        <p:spPr>
          <a:xfrm>
            <a:off x="381000" y="0"/>
            <a:ext cx="7543800" cy="1104900"/>
          </a:xfrm>
        </p:spPr>
        <p:txBody>
          <a:bodyPr/>
          <a:lstStyle/>
          <a:p>
            <a:pPr eaLnBrk="1" hangingPunct="1"/>
            <a:r>
              <a:rPr lang="en-GB" sz="1400" smtClean="0"/>
              <a:t>forts.</a:t>
            </a:r>
          </a:p>
        </p:txBody>
      </p:sp>
      <p:sp>
        <p:nvSpPr>
          <p:cNvPr id="53252" name="Rectangle 3"/>
          <p:cNvSpPr>
            <a:spLocks noGrp="1" noChangeArrowheads="1"/>
          </p:cNvSpPr>
          <p:nvPr>
            <p:ph type="body" sz="half" idx="1"/>
          </p:nvPr>
        </p:nvSpPr>
        <p:spPr>
          <a:xfrm>
            <a:off x="457200" y="1295400"/>
            <a:ext cx="4648200" cy="4419600"/>
          </a:xfrm>
        </p:spPr>
        <p:txBody>
          <a:bodyPr/>
          <a:lstStyle/>
          <a:p>
            <a:pPr eaLnBrk="1" hangingPunct="1"/>
            <a:r>
              <a:rPr lang="en-GB" sz="1600" dirty="0" err="1" smtClean="0"/>
              <a:t>Ordnede</a:t>
            </a:r>
            <a:r>
              <a:rPr lang="en-GB" sz="1600" dirty="0" smtClean="0"/>
              <a:t> </a:t>
            </a:r>
            <a:r>
              <a:rPr lang="en-GB" sz="1600" dirty="0" err="1" smtClean="0"/>
              <a:t>tilstander</a:t>
            </a:r>
            <a:r>
              <a:rPr lang="en-GB" sz="1600" dirty="0" smtClean="0"/>
              <a:t> </a:t>
            </a:r>
            <a:r>
              <a:rPr lang="en-GB" sz="1600" dirty="0" err="1" smtClean="0"/>
              <a:t>mindre</a:t>
            </a:r>
            <a:r>
              <a:rPr lang="en-GB" sz="1600" dirty="0" smtClean="0"/>
              <a:t> </a:t>
            </a:r>
            <a:r>
              <a:rPr lang="en-GB" sz="1600" dirty="0" err="1" smtClean="0"/>
              <a:t>sannsynlige</a:t>
            </a:r>
            <a:r>
              <a:rPr lang="en-GB" sz="1600" dirty="0" smtClean="0"/>
              <a:t> </a:t>
            </a:r>
            <a:r>
              <a:rPr lang="en-GB" sz="1600" dirty="0" err="1" smtClean="0"/>
              <a:t>enn</a:t>
            </a:r>
            <a:r>
              <a:rPr lang="en-GB" sz="1600" dirty="0" smtClean="0"/>
              <a:t> </a:t>
            </a:r>
            <a:r>
              <a:rPr lang="en-GB" sz="1600" dirty="0" err="1" smtClean="0"/>
              <a:t>uordnede</a:t>
            </a:r>
            <a:endParaRPr lang="en-GB" sz="1600" dirty="0" smtClean="0"/>
          </a:p>
          <a:p>
            <a:pPr eaLnBrk="1" hangingPunct="1"/>
            <a:endParaRPr lang="en-GB" sz="1600" dirty="0" smtClean="0"/>
          </a:p>
          <a:p>
            <a:pPr eaLnBrk="1" hangingPunct="1"/>
            <a:r>
              <a:rPr lang="en-GB" sz="1600" dirty="0" err="1" smtClean="0"/>
              <a:t>Det</a:t>
            </a:r>
            <a:r>
              <a:rPr lang="en-GB" sz="1600" dirty="0" smtClean="0"/>
              <a:t> </a:t>
            </a:r>
            <a:r>
              <a:rPr lang="en-GB" sz="1600" dirty="0" err="1" smtClean="0"/>
              <a:t>er</a:t>
            </a:r>
            <a:r>
              <a:rPr lang="en-GB" sz="1600" dirty="0" smtClean="0"/>
              <a:t> </a:t>
            </a:r>
            <a:r>
              <a:rPr lang="en-GB" sz="1600" dirty="0" err="1" smtClean="0"/>
              <a:t>derfor</a:t>
            </a:r>
            <a:r>
              <a:rPr lang="en-GB" sz="1600" dirty="0" smtClean="0"/>
              <a:t> </a:t>
            </a:r>
            <a:r>
              <a:rPr lang="en-GB" sz="1600" dirty="0" err="1" smtClean="0"/>
              <a:t>mer</a:t>
            </a:r>
            <a:r>
              <a:rPr lang="en-GB" sz="1600" dirty="0" smtClean="0"/>
              <a:t> </a:t>
            </a:r>
            <a:r>
              <a:rPr lang="en-GB" sz="1600" dirty="0" err="1" smtClean="0"/>
              <a:t>sannsynlig</a:t>
            </a:r>
            <a:r>
              <a:rPr lang="en-GB" sz="1600" dirty="0" smtClean="0"/>
              <a:t> </a:t>
            </a:r>
            <a:r>
              <a:rPr lang="en-GB" sz="1600" dirty="0" err="1" smtClean="0"/>
              <a:t>å</a:t>
            </a:r>
            <a:r>
              <a:rPr lang="en-GB" sz="1600" dirty="0" smtClean="0"/>
              <a:t> </a:t>
            </a:r>
            <a:r>
              <a:rPr lang="en-GB" sz="1600" dirty="0" err="1" smtClean="0"/>
              <a:t>finne</a:t>
            </a:r>
            <a:r>
              <a:rPr lang="en-GB" sz="1600" dirty="0" smtClean="0"/>
              <a:t> </a:t>
            </a:r>
            <a:r>
              <a:rPr lang="en-GB" sz="1600" dirty="0" err="1" smtClean="0"/>
              <a:t>studentene</a:t>
            </a:r>
            <a:r>
              <a:rPr lang="en-GB" sz="1600" dirty="0" smtClean="0"/>
              <a:t> </a:t>
            </a:r>
            <a:r>
              <a:rPr lang="en-GB" sz="1600" dirty="0" err="1" smtClean="0"/>
              <a:t>sittende</a:t>
            </a:r>
            <a:r>
              <a:rPr lang="en-GB" sz="1600" dirty="0" smtClean="0"/>
              <a:t> </a:t>
            </a:r>
            <a:r>
              <a:rPr lang="en-GB" sz="1600" dirty="0" err="1" smtClean="0"/>
              <a:t>i</a:t>
            </a:r>
            <a:r>
              <a:rPr lang="en-GB" sz="1600" dirty="0" smtClean="0"/>
              <a:t> </a:t>
            </a:r>
            <a:r>
              <a:rPr lang="en-GB" sz="1600" dirty="0" err="1" smtClean="0"/>
              <a:t>det</a:t>
            </a:r>
            <a:r>
              <a:rPr lang="en-GB" sz="1600" dirty="0" smtClean="0"/>
              <a:t> vi </a:t>
            </a:r>
            <a:r>
              <a:rPr lang="en-GB" sz="1600" dirty="0" err="1" smtClean="0"/>
              <a:t>vil</a:t>
            </a:r>
            <a:r>
              <a:rPr lang="en-GB" sz="1600" dirty="0" smtClean="0"/>
              <a:t> </a:t>
            </a:r>
            <a:r>
              <a:rPr lang="en-GB" sz="1600" dirty="0" err="1" smtClean="0"/>
              <a:t>kalle</a:t>
            </a:r>
            <a:r>
              <a:rPr lang="en-GB" sz="1600" dirty="0" smtClean="0"/>
              <a:t> </a:t>
            </a:r>
            <a:r>
              <a:rPr lang="en-GB" sz="1600" dirty="0" err="1" smtClean="0"/>
              <a:t>usystematiske</a:t>
            </a:r>
            <a:r>
              <a:rPr lang="en-GB" sz="1600" dirty="0" smtClean="0"/>
              <a:t> </a:t>
            </a:r>
            <a:r>
              <a:rPr lang="en-GB" sz="1600" dirty="0" err="1" smtClean="0"/>
              <a:t>plasseringer</a:t>
            </a:r>
            <a:endParaRPr lang="en-GB" sz="1600" dirty="0" smtClean="0"/>
          </a:p>
        </p:txBody>
      </p:sp>
      <p:grpSp>
        <p:nvGrpSpPr>
          <p:cNvPr id="48" name="Group 47"/>
          <p:cNvGrpSpPr/>
          <p:nvPr/>
        </p:nvGrpSpPr>
        <p:grpSpPr>
          <a:xfrm>
            <a:off x="6172200" y="762000"/>
            <a:ext cx="2743200" cy="2514600"/>
            <a:chOff x="6172200" y="762000"/>
            <a:chExt cx="2743200" cy="2514600"/>
          </a:xfrm>
        </p:grpSpPr>
        <p:sp>
          <p:nvSpPr>
            <p:cNvPr id="53253" name="Rectangle 4"/>
            <p:cNvSpPr>
              <a:spLocks noChangeArrowheads="1"/>
            </p:cNvSpPr>
            <p:nvPr/>
          </p:nvSpPr>
          <p:spPr bwMode="auto">
            <a:xfrm>
              <a:off x="6172200" y="762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54" name="Rectangle 5"/>
            <p:cNvSpPr>
              <a:spLocks noChangeArrowheads="1"/>
            </p:cNvSpPr>
            <p:nvPr/>
          </p:nvSpPr>
          <p:spPr bwMode="auto">
            <a:xfrm>
              <a:off x="6172200" y="16002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55" name="Rectangle 6"/>
            <p:cNvSpPr>
              <a:spLocks noChangeArrowheads="1"/>
            </p:cNvSpPr>
            <p:nvPr/>
          </p:nvSpPr>
          <p:spPr bwMode="auto">
            <a:xfrm>
              <a:off x="6172200" y="24384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56" name="Rectangle 7"/>
            <p:cNvSpPr>
              <a:spLocks noChangeArrowheads="1"/>
            </p:cNvSpPr>
            <p:nvPr/>
          </p:nvSpPr>
          <p:spPr bwMode="auto">
            <a:xfrm>
              <a:off x="7086600" y="24384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57" name="Rectangle 8"/>
            <p:cNvSpPr>
              <a:spLocks noChangeArrowheads="1"/>
            </p:cNvSpPr>
            <p:nvPr/>
          </p:nvSpPr>
          <p:spPr bwMode="auto">
            <a:xfrm>
              <a:off x="7086600" y="16002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58" name="Rectangle 9"/>
            <p:cNvSpPr>
              <a:spLocks noChangeArrowheads="1"/>
            </p:cNvSpPr>
            <p:nvPr/>
          </p:nvSpPr>
          <p:spPr bwMode="auto">
            <a:xfrm>
              <a:off x="8001000" y="24384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59" name="Rectangle 10"/>
            <p:cNvSpPr>
              <a:spLocks noChangeArrowheads="1"/>
            </p:cNvSpPr>
            <p:nvPr/>
          </p:nvSpPr>
          <p:spPr bwMode="auto">
            <a:xfrm>
              <a:off x="8001000" y="16002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60" name="Rectangle 11"/>
            <p:cNvSpPr>
              <a:spLocks noChangeArrowheads="1"/>
            </p:cNvSpPr>
            <p:nvPr/>
          </p:nvSpPr>
          <p:spPr bwMode="auto">
            <a:xfrm>
              <a:off x="8001000" y="762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61" name="Rectangle 12"/>
            <p:cNvSpPr>
              <a:spLocks noChangeArrowheads="1"/>
            </p:cNvSpPr>
            <p:nvPr/>
          </p:nvSpPr>
          <p:spPr bwMode="auto">
            <a:xfrm>
              <a:off x="7086600" y="762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62" name="AutoShape 13"/>
            <p:cNvSpPr>
              <a:spLocks noChangeArrowheads="1"/>
            </p:cNvSpPr>
            <p:nvPr/>
          </p:nvSpPr>
          <p:spPr bwMode="auto">
            <a:xfrm>
              <a:off x="8153400" y="17526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53263" name="AutoShape 14"/>
            <p:cNvSpPr>
              <a:spLocks noChangeArrowheads="1"/>
            </p:cNvSpPr>
            <p:nvPr/>
          </p:nvSpPr>
          <p:spPr bwMode="auto">
            <a:xfrm>
              <a:off x="7239000" y="25908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53264" name="AutoShape 15"/>
            <p:cNvSpPr>
              <a:spLocks noChangeArrowheads="1"/>
            </p:cNvSpPr>
            <p:nvPr/>
          </p:nvSpPr>
          <p:spPr bwMode="auto">
            <a:xfrm>
              <a:off x="7239000" y="17526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53265" name="AutoShape 16"/>
            <p:cNvSpPr>
              <a:spLocks noChangeArrowheads="1"/>
            </p:cNvSpPr>
            <p:nvPr/>
          </p:nvSpPr>
          <p:spPr bwMode="auto">
            <a:xfrm>
              <a:off x="8153400" y="25908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grpSp>
      <p:grpSp>
        <p:nvGrpSpPr>
          <p:cNvPr id="49" name="Group 48"/>
          <p:cNvGrpSpPr/>
          <p:nvPr/>
        </p:nvGrpSpPr>
        <p:grpSpPr>
          <a:xfrm>
            <a:off x="6172200" y="3429000"/>
            <a:ext cx="2743200" cy="2514600"/>
            <a:chOff x="6172200" y="3429000"/>
            <a:chExt cx="2743200" cy="2514600"/>
          </a:xfrm>
        </p:grpSpPr>
        <p:sp>
          <p:nvSpPr>
            <p:cNvPr id="53266" name="Rectangle 17"/>
            <p:cNvSpPr>
              <a:spLocks noChangeArrowheads="1"/>
            </p:cNvSpPr>
            <p:nvPr/>
          </p:nvSpPr>
          <p:spPr bwMode="auto">
            <a:xfrm>
              <a:off x="6172200" y="3429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67" name="Rectangle 18"/>
            <p:cNvSpPr>
              <a:spLocks noChangeArrowheads="1"/>
            </p:cNvSpPr>
            <p:nvPr/>
          </p:nvSpPr>
          <p:spPr bwMode="auto">
            <a:xfrm>
              <a:off x="6172200" y="42672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68" name="Rectangle 19"/>
            <p:cNvSpPr>
              <a:spLocks noChangeArrowheads="1"/>
            </p:cNvSpPr>
            <p:nvPr/>
          </p:nvSpPr>
          <p:spPr bwMode="auto">
            <a:xfrm>
              <a:off x="6172200" y="51054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69" name="Rectangle 20"/>
            <p:cNvSpPr>
              <a:spLocks noChangeArrowheads="1"/>
            </p:cNvSpPr>
            <p:nvPr/>
          </p:nvSpPr>
          <p:spPr bwMode="auto">
            <a:xfrm>
              <a:off x="7086600" y="51054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70" name="Rectangle 21"/>
            <p:cNvSpPr>
              <a:spLocks noChangeArrowheads="1"/>
            </p:cNvSpPr>
            <p:nvPr/>
          </p:nvSpPr>
          <p:spPr bwMode="auto">
            <a:xfrm>
              <a:off x="7086600" y="42672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71" name="Rectangle 22"/>
            <p:cNvSpPr>
              <a:spLocks noChangeArrowheads="1"/>
            </p:cNvSpPr>
            <p:nvPr/>
          </p:nvSpPr>
          <p:spPr bwMode="auto">
            <a:xfrm>
              <a:off x="8001000" y="51054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72" name="Rectangle 23"/>
            <p:cNvSpPr>
              <a:spLocks noChangeArrowheads="1"/>
            </p:cNvSpPr>
            <p:nvPr/>
          </p:nvSpPr>
          <p:spPr bwMode="auto">
            <a:xfrm>
              <a:off x="8001000" y="42672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73" name="Rectangle 24"/>
            <p:cNvSpPr>
              <a:spLocks noChangeArrowheads="1"/>
            </p:cNvSpPr>
            <p:nvPr/>
          </p:nvSpPr>
          <p:spPr bwMode="auto">
            <a:xfrm>
              <a:off x="8001000" y="3429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74" name="Rectangle 25"/>
            <p:cNvSpPr>
              <a:spLocks noChangeArrowheads="1"/>
            </p:cNvSpPr>
            <p:nvPr/>
          </p:nvSpPr>
          <p:spPr bwMode="auto">
            <a:xfrm>
              <a:off x="7086600" y="3429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75" name="AutoShape 26"/>
            <p:cNvSpPr>
              <a:spLocks noChangeArrowheads="1"/>
            </p:cNvSpPr>
            <p:nvPr/>
          </p:nvSpPr>
          <p:spPr bwMode="auto">
            <a:xfrm>
              <a:off x="8153400" y="35814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53276" name="AutoShape 27"/>
            <p:cNvSpPr>
              <a:spLocks noChangeArrowheads="1"/>
            </p:cNvSpPr>
            <p:nvPr/>
          </p:nvSpPr>
          <p:spPr bwMode="auto">
            <a:xfrm>
              <a:off x="6400800" y="52578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53277" name="AutoShape 28"/>
            <p:cNvSpPr>
              <a:spLocks noChangeArrowheads="1"/>
            </p:cNvSpPr>
            <p:nvPr/>
          </p:nvSpPr>
          <p:spPr bwMode="auto">
            <a:xfrm>
              <a:off x="6324600" y="35814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53278" name="AutoShape 29"/>
            <p:cNvSpPr>
              <a:spLocks noChangeArrowheads="1"/>
            </p:cNvSpPr>
            <p:nvPr/>
          </p:nvSpPr>
          <p:spPr bwMode="auto">
            <a:xfrm>
              <a:off x="8153400" y="52578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grpSp>
      <p:grpSp>
        <p:nvGrpSpPr>
          <p:cNvPr id="47" name="Group 46"/>
          <p:cNvGrpSpPr/>
          <p:nvPr/>
        </p:nvGrpSpPr>
        <p:grpSpPr>
          <a:xfrm>
            <a:off x="838200" y="3074640"/>
            <a:ext cx="2743200" cy="2514600"/>
            <a:chOff x="838200" y="2971800"/>
            <a:chExt cx="2743200" cy="2514600"/>
          </a:xfrm>
        </p:grpSpPr>
        <p:sp>
          <p:nvSpPr>
            <p:cNvPr id="53279" name="Rectangle 30"/>
            <p:cNvSpPr>
              <a:spLocks noChangeArrowheads="1"/>
            </p:cNvSpPr>
            <p:nvPr/>
          </p:nvSpPr>
          <p:spPr bwMode="auto">
            <a:xfrm>
              <a:off x="838200" y="29718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80" name="Rectangle 31"/>
            <p:cNvSpPr>
              <a:spLocks noChangeArrowheads="1"/>
            </p:cNvSpPr>
            <p:nvPr/>
          </p:nvSpPr>
          <p:spPr bwMode="auto">
            <a:xfrm>
              <a:off x="838200" y="3810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81" name="Rectangle 32"/>
            <p:cNvSpPr>
              <a:spLocks noChangeArrowheads="1"/>
            </p:cNvSpPr>
            <p:nvPr/>
          </p:nvSpPr>
          <p:spPr bwMode="auto">
            <a:xfrm>
              <a:off x="838200" y="46482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82" name="Rectangle 33"/>
            <p:cNvSpPr>
              <a:spLocks noChangeArrowheads="1"/>
            </p:cNvSpPr>
            <p:nvPr/>
          </p:nvSpPr>
          <p:spPr bwMode="auto">
            <a:xfrm>
              <a:off x="1752600" y="46482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83" name="Rectangle 34"/>
            <p:cNvSpPr>
              <a:spLocks noChangeArrowheads="1"/>
            </p:cNvSpPr>
            <p:nvPr/>
          </p:nvSpPr>
          <p:spPr bwMode="auto">
            <a:xfrm>
              <a:off x="1752600" y="3810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84" name="Rectangle 35"/>
            <p:cNvSpPr>
              <a:spLocks noChangeArrowheads="1"/>
            </p:cNvSpPr>
            <p:nvPr/>
          </p:nvSpPr>
          <p:spPr bwMode="auto">
            <a:xfrm>
              <a:off x="2667000" y="46482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85" name="Rectangle 36"/>
            <p:cNvSpPr>
              <a:spLocks noChangeArrowheads="1"/>
            </p:cNvSpPr>
            <p:nvPr/>
          </p:nvSpPr>
          <p:spPr bwMode="auto">
            <a:xfrm>
              <a:off x="2667000" y="38100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86" name="Rectangle 37"/>
            <p:cNvSpPr>
              <a:spLocks noChangeArrowheads="1"/>
            </p:cNvSpPr>
            <p:nvPr/>
          </p:nvSpPr>
          <p:spPr bwMode="auto">
            <a:xfrm>
              <a:off x="2667000" y="29718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87" name="Rectangle 38"/>
            <p:cNvSpPr>
              <a:spLocks noChangeArrowheads="1"/>
            </p:cNvSpPr>
            <p:nvPr/>
          </p:nvSpPr>
          <p:spPr bwMode="auto">
            <a:xfrm>
              <a:off x="1752600" y="2971800"/>
              <a:ext cx="914400" cy="838200"/>
            </a:xfrm>
            <a:prstGeom prst="rect">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53288" name="AutoShape 39"/>
            <p:cNvSpPr>
              <a:spLocks noChangeArrowheads="1"/>
            </p:cNvSpPr>
            <p:nvPr/>
          </p:nvSpPr>
          <p:spPr bwMode="auto">
            <a:xfrm>
              <a:off x="1905000" y="31242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53289" name="AutoShape 40"/>
            <p:cNvSpPr>
              <a:spLocks noChangeArrowheads="1"/>
            </p:cNvSpPr>
            <p:nvPr/>
          </p:nvSpPr>
          <p:spPr bwMode="auto">
            <a:xfrm>
              <a:off x="1066800" y="39624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53290" name="AutoShape 41"/>
            <p:cNvSpPr>
              <a:spLocks noChangeArrowheads="1"/>
            </p:cNvSpPr>
            <p:nvPr/>
          </p:nvSpPr>
          <p:spPr bwMode="auto">
            <a:xfrm>
              <a:off x="1905000" y="39624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sp>
          <p:nvSpPr>
            <p:cNvPr id="53291" name="AutoShape 42"/>
            <p:cNvSpPr>
              <a:spLocks noChangeArrowheads="1"/>
            </p:cNvSpPr>
            <p:nvPr/>
          </p:nvSpPr>
          <p:spPr bwMode="auto">
            <a:xfrm>
              <a:off x="2819400" y="4800600"/>
              <a:ext cx="533400" cy="533400"/>
            </a:xfrm>
            <a:prstGeom prst="smileyFace">
              <a:avLst>
                <a:gd name="adj" fmla="val 4653"/>
              </a:avLst>
            </a:prstGeom>
            <a:solidFill>
              <a:srgbClr val="FF6600"/>
            </a:solidFill>
            <a:ln w="12700">
              <a:solidFill>
                <a:schemeClr val="tx1"/>
              </a:solidFill>
              <a:miter lim="800000"/>
              <a:headEnd type="none" w="sm" len="sm"/>
              <a:tailEnd type="none" w="sm" len="sm"/>
            </a:ln>
          </p:spPr>
          <p:txBody>
            <a:bodyPr wrap="none" anchor="ctr"/>
            <a:lstStyle/>
            <a:p>
              <a:endParaRPr lang="en-GB"/>
            </a:p>
          </p:txBody>
        </p:sp>
      </p:grpSp>
      <p:sp>
        <p:nvSpPr>
          <p:cNvPr id="53292" name="Text Box 43"/>
          <p:cNvSpPr txBox="1">
            <a:spLocks noChangeArrowheads="1"/>
          </p:cNvSpPr>
          <p:nvPr/>
        </p:nvSpPr>
        <p:spPr bwMode="auto">
          <a:xfrm>
            <a:off x="5181600" y="2635250"/>
            <a:ext cx="871538" cy="336550"/>
          </a:xfrm>
          <a:prstGeom prst="rect">
            <a:avLst/>
          </a:prstGeom>
          <a:noFill/>
          <a:ln w="9525">
            <a:noFill/>
            <a:miter lim="800000"/>
            <a:headEnd/>
            <a:tailEnd/>
          </a:ln>
        </p:spPr>
        <p:txBody>
          <a:bodyPr wrap="none">
            <a:spAutoFit/>
          </a:bodyPr>
          <a:lstStyle/>
          <a:p>
            <a:r>
              <a:rPr lang="nb-NO" sz="1600">
                <a:latin typeface="Arial" charset="0"/>
              </a:rPr>
              <a:t>enn slik</a:t>
            </a:r>
            <a:endParaRPr lang="en-US" sz="1600">
              <a:latin typeface="Arial" charset="0"/>
            </a:endParaRPr>
          </a:p>
        </p:txBody>
      </p:sp>
      <p:sp>
        <p:nvSpPr>
          <p:cNvPr id="53293" name="Text Box 44"/>
          <p:cNvSpPr txBox="1">
            <a:spLocks noChangeArrowheads="1"/>
          </p:cNvSpPr>
          <p:nvPr/>
        </p:nvSpPr>
        <p:spPr bwMode="auto">
          <a:xfrm>
            <a:off x="5181600" y="4768850"/>
            <a:ext cx="915988" cy="336550"/>
          </a:xfrm>
          <a:prstGeom prst="rect">
            <a:avLst/>
          </a:prstGeom>
          <a:noFill/>
          <a:ln w="9525">
            <a:noFill/>
            <a:miter lim="800000"/>
            <a:headEnd/>
            <a:tailEnd/>
          </a:ln>
        </p:spPr>
        <p:txBody>
          <a:bodyPr wrap="none">
            <a:spAutoFit/>
          </a:bodyPr>
          <a:lstStyle/>
          <a:p>
            <a:r>
              <a:rPr lang="nb-NO" sz="1600">
                <a:latin typeface="Arial" charset="0"/>
              </a:rPr>
              <a:t>eller slik</a:t>
            </a:r>
            <a:endParaRPr lang="en-US" sz="1600">
              <a:latin typeface="Arial" charset="0"/>
            </a:endParaRPr>
          </a:p>
        </p:txBody>
      </p:sp>
      <p:sp>
        <p:nvSpPr>
          <p:cNvPr id="53294" name="Text Box 46"/>
          <p:cNvSpPr txBox="1">
            <a:spLocks noChangeArrowheads="1"/>
          </p:cNvSpPr>
          <p:nvPr/>
        </p:nvSpPr>
        <p:spPr bwMode="auto">
          <a:xfrm>
            <a:off x="4267200" y="6007819"/>
            <a:ext cx="4724400" cy="517525"/>
          </a:xfrm>
          <a:prstGeom prst="rect">
            <a:avLst/>
          </a:prstGeom>
          <a:noFill/>
          <a:ln w="9525">
            <a:noFill/>
            <a:miter lim="800000"/>
            <a:headEnd/>
            <a:tailEnd/>
          </a:ln>
        </p:spPr>
        <p:txBody>
          <a:bodyPr>
            <a:spAutoFit/>
          </a:bodyPr>
          <a:lstStyle/>
          <a:p>
            <a:r>
              <a:rPr lang="nb-NO" sz="1400">
                <a:latin typeface="Arial" charset="0"/>
              </a:rPr>
              <a:t>(Disse ordnede konfigurasjonene kan kun vinne frem ved tiltrekkende eller frastøtende krefter mellom studentene.)</a:t>
            </a:r>
            <a:endParaRPr lang="en-US" sz="1400">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12733" name="Rectangle 93"/>
          <p:cNvSpPr>
            <a:spLocks noChangeArrowheads="1"/>
          </p:cNvSpPr>
          <p:nvPr/>
        </p:nvSpPr>
        <p:spPr bwMode="auto">
          <a:xfrm>
            <a:off x="685800" y="228600"/>
            <a:ext cx="7086600" cy="762000"/>
          </a:xfrm>
          <a:prstGeom prst="rect">
            <a:avLst/>
          </a:prstGeom>
          <a:solidFill>
            <a:srgbClr val="CCECFF">
              <a:alpha val="50000"/>
            </a:srgbClr>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GB"/>
          </a:p>
        </p:txBody>
      </p:sp>
      <p:sp>
        <p:nvSpPr>
          <p:cNvPr id="55300" name="Rectangle 2"/>
          <p:cNvSpPr>
            <a:spLocks noGrp="1" noChangeArrowheads="1"/>
          </p:cNvSpPr>
          <p:nvPr>
            <p:ph type="title"/>
          </p:nvPr>
        </p:nvSpPr>
        <p:spPr>
          <a:xfrm>
            <a:off x="381000" y="0"/>
            <a:ext cx="7543800" cy="1104900"/>
          </a:xfrm>
        </p:spPr>
        <p:txBody>
          <a:bodyPr/>
          <a:lstStyle/>
          <a:p>
            <a:pPr eaLnBrk="1" hangingPunct="1"/>
            <a:r>
              <a:rPr lang="en-GB" smtClean="0"/>
              <a:t>Nytt eksempel: Kvantifiserte energier for atomer</a:t>
            </a:r>
          </a:p>
        </p:txBody>
      </p:sp>
      <p:sp>
        <p:nvSpPr>
          <p:cNvPr id="55301" name="Rectangle 3"/>
          <p:cNvSpPr>
            <a:spLocks noGrp="1" noChangeArrowheads="1"/>
          </p:cNvSpPr>
          <p:nvPr>
            <p:ph type="body" sz="half" idx="1"/>
          </p:nvPr>
        </p:nvSpPr>
        <p:spPr>
          <a:xfrm>
            <a:off x="457200" y="1143000"/>
            <a:ext cx="8229600" cy="4419600"/>
          </a:xfrm>
        </p:spPr>
        <p:txBody>
          <a:bodyPr/>
          <a:lstStyle/>
          <a:p>
            <a:pPr eaLnBrk="1" hangingPunct="1"/>
            <a:r>
              <a:rPr lang="en-GB" sz="1600" smtClean="0"/>
              <a:t> Kvant = </a:t>
            </a:r>
            <a:r>
              <a:rPr lang="en-GB" sz="1600" smtClean="0">
                <a:sym typeface="Symbol" pitchFamily="18" charset="2"/>
              </a:rPr>
              <a:t>. N=25</a:t>
            </a:r>
          </a:p>
          <a:p>
            <a:pPr eaLnBrk="1" hangingPunct="1"/>
            <a:endParaRPr lang="en-GB" sz="1600" smtClean="0">
              <a:sym typeface="Symbol" pitchFamily="18" charset="2"/>
            </a:endParaRPr>
          </a:p>
        </p:txBody>
      </p:sp>
      <p:sp>
        <p:nvSpPr>
          <p:cNvPr id="55302" name="Rectangle 4"/>
          <p:cNvSpPr>
            <a:spLocks noChangeArrowheads="1"/>
          </p:cNvSpPr>
          <p:nvPr/>
        </p:nvSpPr>
        <p:spPr bwMode="auto">
          <a:xfrm>
            <a:off x="7620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03" name="Rectangle 5"/>
          <p:cNvSpPr>
            <a:spLocks noChangeArrowheads="1"/>
          </p:cNvSpPr>
          <p:nvPr/>
        </p:nvSpPr>
        <p:spPr bwMode="auto">
          <a:xfrm>
            <a:off x="9906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04" name="Rectangle 6"/>
          <p:cNvSpPr>
            <a:spLocks noChangeArrowheads="1"/>
          </p:cNvSpPr>
          <p:nvPr/>
        </p:nvSpPr>
        <p:spPr bwMode="auto">
          <a:xfrm>
            <a:off x="12192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05" name="Rectangle 7"/>
          <p:cNvSpPr>
            <a:spLocks noChangeArrowheads="1"/>
          </p:cNvSpPr>
          <p:nvPr/>
        </p:nvSpPr>
        <p:spPr bwMode="auto">
          <a:xfrm>
            <a:off x="14478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06" name="Rectangle 8"/>
          <p:cNvSpPr>
            <a:spLocks noChangeArrowheads="1"/>
          </p:cNvSpPr>
          <p:nvPr/>
        </p:nvSpPr>
        <p:spPr bwMode="auto">
          <a:xfrm>
            <a:off x="16764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07" name="Rectangle 9"/>
          <p:cNvSpPr>
            <a:spLocks noChangeArrowheads="1"/>
          </p:cNvSpPr>
          <p:nvPr/>
        </p:nvSpPr>
        <p:spPr bwMode="auto">
          <a:xfrm>
            <a:off x="19050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08" name="Rectangle 10"/>
          <p:cNvSpPr>
            <a:spLocks noChangeArrowheads="1"/>
          </p:cNvSpPr>
          <p:nvPr/>
        </p:nvSpPr>
        <p:spPr bwMode="auto">
          <a:xfrm>
            <a:off x="21336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09" name="Rectangle 11"/>
          <p:cNvSpPr>
            <a:spLocks noChangeArrowheads="1"/>
          </p:cNvSpPr>
          <p:nvPr/>
        </p:nvSpPr>
        <p:spPr bwMode="auto">
          <a:xfrm>
            <a:off x="23622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10" name="Rectangle 12"/>
          <p:cNvSpPr>
            <a:spLocks noChangeArrowheads="1"/>
          </p:cNvSpPr>
          <p:nvPr/>
        </p:nvSpPr>
        <p:spPr bwMode="auto">
          <a:xfrm>
            <a:off x="25908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11" name="Rectangle 13"/>
          <p:cNvSpPr>
            <a:spLocks noChangeArrowheads="1"/>
          </p:cNvSpPr>
          <p:nvPr/>
        </p:nvSpPr>
        <p:spPr bwMode="auto">
          <a:xfrm>
            <a:off x="28194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12" name="Rectangle 14"/>
          <p:cNvSpPr>
            <a:spLocks noChangeArrowheads="1"/>
          </p:cNvSpPr>
          <p:nvPr/>
        </p:nvSpPr>
        <p:spPr bwMode="auto">
          <a:xfrm>
            <a:off x="30480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13" name="Rectangle 15"/>
          <p:cNvSpPr>
            <a:spLocks noChangeArrowheads="1"/>
          </p:cNvSpPr>
          <p:nvPr/>
        </p:nvSpPr>
        <p:spPr bwMode="auto">
          <a:xfrm>
            <a:off x="32766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14" name="Rectangle 16"/>
          <p:cNvSpPr>
            <a:spLocks noChangeArrowheads="1"/>
          </p:cNvSpPr>
          <p:nvPr/>
        </p:nvSpPr>
        <p:spPr bwMode="auto">
          <a:xfrm>
            <a:off x="35052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15" name="Rectangle 17"/>
          <p:cNvSpPr>
            <a:spLocks noChangeArrowheads="1"/>
          </p:cNvSpPr>
          <p:nvPr/>
        </p:nvSpPr>
        <p:spPr bwMode="auto">
          <a:xfrm>
            <a:off x="37338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16" name="Rectangle 18"/>
          <p:cNvSpPr>
            <a:spLocks noChangeArrowheads="1"/>
          </p:cNvSpPr>
          <p:nvPr/>
        </p:nvSpPr>
        <p:spPr bwMode="auto">
          <a:xfrm>
            <a:off x="39624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17" name="Rectangle 19"/>
          <p:cNvSpPr>
            <a:spLocks noChangeArrowheads="1"/>
          </p:cNvSpPr>
          <p:nvPr/>
        </p:nvSpPr>
        <p:spPr bwMode="auto">
          <a:xfrm>
            <a:off x="41910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18" name="Rectangle 20"/>
          <p:cNvSpPr>
            <a:spLocks noChangeArrowheads="1"/>
          </p:cNvSpPr>
          <p:nvPr/>
        </p:nvSpPr>
        <p:spPr bwMode="auto">
          <a:xfrm>
            <a:off x="44196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19" name="Rectangle 21"/>
          <p:cNvSpPr>
            <a:spLocks noChangeArrowheads="1"/>
          </p:cNvSpPr>
          <p:nvPr/>
        </p:nvSpPr>
        <p:spPr bwMode="auto">
          <a:xfrm>
            <a:off x="46482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20" name="Rectangle 22"/>
          <p:cNvSpPr>
            <a:spLocks noChangeArrowheads="1"/>
          </p:cNvSpPr>
          <p:nvPr/>
        </p:nvSpPr>
        <p:spPr bwMode="auto">
          <a:xfrm>
            <a:off x="48768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21" name="Rectangle 23"/>
          <p:cNvSpPr>
            <a:spLocks noChangeArrowheads="1"/>
          </p:cNvSpPr>
          <p:nvPr/>
        </p:nvSpPr>
        <p:spPr bwMode="auto">
          <a:xfrm>
            <a:off x="51054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22" name="Rectangle 24"/>
          <p:cNvSpPr>
            <a:spLocks noChangeArrowheads="1"/>
          </p:cNvSpPr>
          <p:nvPr/>
        </p:nvSpPr>
        <p:spPr bwMode="auto">
          <a:xfrm>
            <a:off x="53340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23" name="Rectangle 25"/>
          <p:cNvSpPr>
            <a:spLocks noChangeArrowheads="1"/>
          </p:cNvSpPr>
          <p:nvPr/>
        </p:nvSpPr>
        <p:spPr bwMode="auto">
          <a:xfrm>
            <a:off x="55626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24" name="Rectangle 26"/>
          <p:cNvSpPr>
            <a:spLocks noChangeArrowheads="1"/>
          </p:cNvSpPr>
          <p:nvPr/>
        </p:nvSpPr>
        <p:spPr bwMode="auto">
          <a:xfrm>
            <a:off x="57912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25" name="Rectangle 27"/>
          <p:cNvSpPr>
            <a:spLocks noChangeArrowheads="1"/>
          </p:cNvSpPr>
          <p:nvPr/>
        </p:nvSpPr>
        <p:spPr bwMode="auto">
          <a:xfrm>
            <a:off x="60198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26" name="Rectangle 28"/>
          <p:cNvSpPr>
            <a:spLocks noChangeArrowheads="1"/>
          </p:cNvSpPr>
          <p:nvPr/>
        </p:nvSpPr>
        <p:spPr bwMode="auto">
          <a:xfrm>
            <a:off x="6248400" y="25146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27" name="Line 29"/>
          <p:cNvSpPr>
            <a:spLocks noChangeShapeType="1"/>
          </p:cNvSpPr>
          <p:nvPr/>
        </p:nvSpPr>
        <p:spPr bwMode="auto">
          <a:xfrm flipV="1">
            <a:off x="533400" y="2740025"/>
            <a:ext cx="6248400" cy="3175"/>
          </a:xfrm>
          <a:prstGeom prst="line">
            <a:avLst/>
          </a:prstGeom>
          <a:noFill/>
          <a:ln w="12700">
            <a:solidFill>
              <a:schemeClr val="tx1"/>
            </a:solidFill>
            <a:miter lim="800000"/>
            <a:headEnd type="none" w="sm" len="sm"/>
            <a:tailEnd type="arrow" w="med" len="med"/>
          </a:ln>
        </p:spPr>
        <p:txBody>
          <a:bodyPr wrap="none" anchor="ctr"/>
          <a:lstStyle/>
          <a:p>
            <a:endParaRPr lang="en-GB"/>
          </a:p>
        </p:txBody>
      </p:sp>
      <p:sp>
        <p:nvSpPr>
          <p:cNvPr id="55328" name="Line 30"/>
          <p:cNvSpPr>
            <a:spLocks noChangeShapeType="1"/>
          </p:cNvSpPr>
          <p:nvPr/>
        </p:nvSpPr>
        <p:spPr bwMode="auto">
          <a:xfrm flipV="1">
            <a:off x="533400" y="2209800"/>
            <a:ext cx="0" cy="533400"/>
          </a:xfrm>
          <a:prstGeom prst="line">
            <a:avLst/>
          </a:prstGeom>
          <a:noFill/>
          <a:ln w="12700">
            <a:solidFill>
              <a:schemeClr val="tx1"/>
            </a:solidFill>
            <a:miter lim="800000"/>
            <a:headEnd type="none" w="sm" len="sm"/>
            <a:tailEnd type="arrow" w="med" len="med"/>
          </a:ln>
        </p:spPr>
        <p:txBody>
          <a:bodyPr wrap="none" anchor="ctr"/>
          <a:lstStyle/>
          <a:p>
            <a:endParaRPr lang="en-GB"/>
          </a:p>
        </p:txBody>
      </p:sp>
      <p:sp>
        <p:nvSpPr>
          <p:cNvPr id="55329" name="Text Box 31"/>
          <p:cNvSpPr txBox="1">
            <a:spLocks noChangeArrowheads="1"/>
          </p:cNvSpPr>
          <p:nvPr/>
        </p:nvSpPr>
        <p:spPr bwMode="auto">
          <a:xfrm>
            <a:off x="152400" y="1752600"/>
            <a:ext cx="2290763"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kumimoji="1" lang="en-GB" sz="2000">
                <a:latin typeface="Arial" charset="0"/>
                <a:sym typeface="Symbol" pitchFamily="18" charset="2"/>
              </a:rPr>
              <a:t>Total energi = 0 </a:t>
            </a:r>
          </a:p>
        </p:txBody>
      </p:sp>
      <p:sp>
        <p:nvSpPr>
          <p:cNvPr id="55330" name="Rectangle 32"/>
          <p:cNvSpPr>
            <a:spLocks noChangeArrowheads="1"/>
          </p:cNvSpPr>
          <p:nvPr/>
        </p:nvSpPr>
        <p:spPr bwMode="auto">
          <a:xfrm>
            <a:off x="11557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31" name="Rectangle 33"/>
          <p:cNvSpPr>
            <a:spLocks noChangeArrowheads="1"/>
          </p:cNvSpPr>
          <p:nvPr/>
        </p:nvSpPr>
        <p:spPr bwMode="auto">
          <a:xfrm>
            <a:off x="13843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32" name="Rectangle 34"/>
          <p:cNvSpPr>
            <a:spLocks noChangeArrowheads="1"/>
          </p:cNvSpPr>
          <p:nvPr/>
        </p:nvSpPr>
        <p:spPr bwMode="auto">
          <a:xfrm>
            <a:off x="16129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33" name="Rectangle 35"/>
          <p:cNvSpPr>
            <a:spLocks noChangeArrowheads="1"/>
          </p:cNvSpPr>
          <p:nvPr/>
        </p:nvSpPr>
        <p:spPr bwMode="auto">
          <a:xfrm>
            <a:off x="18415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34" name="Rectangle 36"/>
          <p:cNvSpPr>
            <a:spLocks noChangeArrowheads="1"/>
          </p:cNvSpPr>
          <p:nvPr/>
        </p:nvSpPr>
        <p:spPr bwMode="auto">
          <a:xfrm>
            <a:off x="20701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35" name="Rectangle 37"/>
          <p:cNvSpPr>
            <a:spLocks noChangeArrowheads="1"/>
          </p:cNvSpPr>
          <p:nvPr/>
        </p:nvSpPr>
        <p:spPr bwMode="auto">
          <a:xfrm>
            <a:off x="22987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36" name="Rectangle 38"/>
          <p:cNvSpPr>
            <a:spLocks noChangeArrowheads="1"/>
          </p:cNvSpPr>
          <p:nvPr/>
        </p:nvSpPr>
        <p:spPr bwMode="auto">
          <a:xfrm>
            <a:off x="25273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37" name="Rectangle 39"/>
          <p:cNvSpPr>
            <a:spLocks noChangeArrowheads="1"/>
          </p:cNvSpPr>
          <p:nvPr/>
        </p:nvSpPr>
        <p:spPr bwMode="auto">
          <a:xfrm>
            <a:off x="27559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38" name="Rectangle 40"/>
          <p:cNvSpPr>
            <a:spLocks noChangeArrowheads="1"/>
          </p:cNvSpPr>
          <p:nvPr/>
        </p:nvSpPr>
        <p:spPr bwMode="auto">
          <a:xfrm>
            <a:off x="29845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39" name="Rectangle 41"/>
          <p:cNvSpPr>
            <a:spLocks noChangeArrowheads="1"/>
          </p:cNvSpPr>
          <p:nvPr/>
        </p:nvSpPr>
        <p:spPr bwMode="auto">
          <a:xfrm>
            <a:off x="32131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40" name="Rectangle 42"/>
          <p:cNvSpPr>
            <a:spLocks noChangeArrowheads="1"/>
          </p:cNvSpPr>
          <p:nvPr/>
        </p:nvSpPr>
        <p:spPr bwMode="auto">
          <a:xfrm>
            <a:off x="34417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41" name="Rectangle 43"/>
          <p:cNvSpPr>
            <a:spLocks noChangeArrowheads="1"/>
          </p:cNvSpPr>
          <p:nvPr/>
        </p:nvSpPr>
        <p:spPr bwMode="auto">
          <a:xfrm>
            <a:off x="36703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42" name="Rectangle 44"/>
          <p:cNvSpPr>
            <a:spLocks noChangeArrowheads="1"/>
          </p:cNvSpPr>
          <p:nvPr/>
        </p:nvSpPr>
        <p:spPr bwMode="auto">
          <a:xfrm>
            <a:off x="38989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43" name="Rectangle 45"/>
          <p:cNvSpPr>
            <a:spLocks noChangeArrowheads="1"/>
          </p:cNvSpPr>
          <p:nvPr/>
        </p:nvSpPr>
        <p:spPr bwMode="auto">
          <a:xfrm>
            <a:off x="41275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44" name="Rectangle 46"/>
          <p:cNvSpPr>
            <a:spLocks noChangeArrowheads="1"/>
          </p:cNvSpPr>
          <p:nvPr/>
        </p:nvSpPr>
        <p:spPr bwMode="auto">
          <a:xfrm>
            <a:off x="43561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45" name="Rectangle 47"/>
          <p:cNvSpPr>
            <a:spLocks noChangeArrowheads="1"/>
          </p:cNvSpPr>
          <p:nvPr/>
        </p:nvSpPr>
        <p:spPr bwMode="auto">
          <a:xfrm>
            <a:off x="45847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46" name="Rectangle 48"/>
          <p:cNvSpPr>
            <a:spLocks noChangeArrowheads="1"/>
          </p:cNvSpPr>
          <p:nvPr/>
        </p:nvSpPr>
        <p:spPr bwMode="auto">
          <a:xfrm>
            <a:off x="48133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47" name="Rectangle 49"/>
          <p:cNvSpPr>
            <a:spLocks noChangeArrowheads="1"/>
          </p:cNvSpPr>
          <p:nvPr/>
        </p:nvSpPr>
        <p:spPr bwMode="auto">
          <a:xfrm>
            <a:off x="50419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48" name="Rectangle 50"/>
          <p:cNvSpPr>
            <a:spLocks noChangeArrowheads="1"/>
          </p:cNvSpPr>
          <p:nvPr/>
        </p:nvSpPr>
        <p:spPr bwMode="auto">
          <a:xfrm>
            <a:off x="52705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49" name="Rectangle 51"/>
          <p:cNvSpPr>
            <a:spLocks noChangeArrowheads="1"/>
          </p:cNvSpPr>
          <p:nvPr/>
        </p:nvSpPr>
        <p:spPr bwMode="auto">
          <a:xfrm>
            <a:off x="54991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50" name="Rectangle 52"/>
          <p:cNvSpPr>
            <a:spLocks noChangeArrowheads="1"/>
          </p:cNvSpPr>
          <p:nvPr/>
        </p:nvSpPr>
        <p:spPr bwMode="auto">
          <a:xfrm>
            <a:off x="57277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51" name="Rectangle 53"/>
          <p:cNvSpPr>
            <a:spLocks noChangeArrowheads="1"/>
          </p:cNvSpPr>
          <p:nvPr/>
        </p:nvSpPr>
        <p:spPr bwMode="auto">
          <a:xfrm>
            <a:off x="59563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52" name="Rectangle 54"/>
          <p:cNvSpPr>
            <a:spLocks noChangeArrowheads="1"/>
          </p:cNvSpPr>
          <p:nvPr/>
        </p:nvSpPr>
        <p:spPr bwMode="auto">
          <a:xfrm>
            <a:off x="61849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53" name="Rectangle 55"/>
          <p:cNvSpPr>
            <a:spLocks noChangeArrowheads="1"/>
          </p:cNvSpPr>
          <p:nvPr/>
        </p:nvSpPr>
        <p:spPr bwMode="auto">
          <a:xfrm>
            <a:off x="64135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54" name="Rectangle 56"/>
          <p:cNvSpPr>
            <a:spLocks noChangeArrowheads="1"/>
          </p:cNvSpPr>
          <p:nvPr/>
        </p:nvSpPr>
        <p:spPr bwMode="auto">
          <a:xfrm>
            <a:off x="6642100" y="39624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55355" name="Line 57"/>
          <p:cNvSpPr>
            <a:spLocks noChangeShapeType="1"/>
          </p:cNvSpPr>
          <p:nvPr/>
        </p:nvSpPr>
        <p:spPr bwMode="auto">
          <a:xfrm flipV="1">
            <a:off x="927100" y="4343400"/>
            <a:ext cx="6019800" cy="3175"/>
          </a:xfrm>
          <a:prstGeom prst="line">
            <a:avLst/>
          </a:prstGeom>
          <a:noFill/>
          <a:ln w="12700">
            <a:solidFill>
              <a:schemeClr val="tx1"/>
            </a:solidFill>
            <a:miter lim="800000"/>
            <a:headEnd type="none" w="sm" len="sm"/>
            <a:tailEnd type="arrow" w="med" len="med"/>
          </a:ln>
        </p:spPr>
        <p:txBody>
          <a:bodyPr wrap="none" anchor="ctr"/>
          <a:lstStyle/>
          <a:p>
            <a:endParaRPr lang="en-GB"/>
          </a:p>
        </p:txBody>
      </p:sp>
      <p:sp>
        <p:nvSpPr>
          <p:cNvPr id="55356" name="Line 58"/>
          <p:cNvSpPr>
            <a:spLocks noChangeShapeType="1"/>
          </p:cNvSpPr>
          <p:nvPr/>
        </p:nvSpPr>
        <p:spPr bwMode="auto">
          <a:xfrm flipV="1">
            <a:off x="927100" y="3813175"/>
            <a:ext cx="0" cy="533400"/>
          </a:xfrm>
          <a:prstGeom prst="line">
            <a:avLst/>
          </a:prstGeom>
          <a:noFill/>
          <a:ln w="12700">
            <a:solidFill>
              <a:schemeClr val="tx1"/>
            </a:solidFill>
            <a:miter lim="800000"/>
            <a:headEnd type="none" w="sm" len="sm"/>
            <a:tailEnd type="arrow" w="med" len="med"/>
          </a:ln>
        </p:spPr>
        <p:txBody>
          <a:bodyPr wrap="none" anchor="ctr"/>
          <a:lstStyle/>
          <a:p>
            <a:endParaRPr lang="en-GB"/>
          </a:p>
        </p:txBody>
      </p:sp>
      <p:sp>
        <p:nvSpPr>
          <p:cNvPr id="55357" name="Text Box 59"/>
          <p:cNvSpPr txBox="1">
            <a:spLocks noChangeArrowheads="1"/>
          </p:cNvSpPr>
          <p:nvPr/>
        </p:nvSpPr>
        <p:spPr bwMode="auto">
          <a:xfrm>
            <a:off x="546100" y="3429000"/>
            <a:ext cx="2432050"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kumimoji="1" lang="en-GB" sz="2000">
                <a:latin typeface="Arial" charset="0"/>
                <a:sym typeface="Symbol" pitchFamily="18" charset="2"/>
              </a:rPr>
              <a:t>Total energi = 25 </a:t>
            </a:r>
          </a:p>
        </p:txBody>
      </p:sp>
      <p:sp>
        <p:nvSpPr>
          <p:cNvPr id="55358" name="Text Box 60"/>
          <p:cNvSpPr txBox="1">
            <a:spLocks noChangeArrowheads="1"/>
          </p:cNvSpPr>
          <p:nvPr/>
        </p:nvSpPr>
        <p:spPr bwMode="auto">
          <a:xfrm>
            <a:off x="6946900" y="4038600"/>
            <a:ext cx="520700"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kumimoji="1" lang="en-GB" sz="2000">
                <a:latin typeface="Arial" charset="0"/>
                <a:sym typeface="Symbol" pitchFamily="18" charset="2"/>
              </a:rPr>
              <a:t> </a:t>
            </a:r>
          </a:p>
        </p:txBody>
      </p:sp>
      <p:sp>
        <p:nvSpPr>
          <p:cNvPr id="55359" name="Rectangle 61"/>
          <p:cNvSpPr>
            <a:spLocks noChangeArrowheads="1"/>
          </p:cNvSpPr>
          <p:nvPr/>
        </p:nvSpPr>
        <p:spPr bwMode="auto">
          <a:xfrm>
            <a:off x="29305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60" name="Rectangle 62"/>
          <p:cNvSpPr>
            <a:spLocks noChangeArrowheads="1"/>
          </p:cNvSpPr>
          <p:nvPr/>
        </p:nvSpPr>
        <p:spPr bwMode="auto">
          <a:xfrm>
            <a:off x="31591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61" name="Rectangle 63"/>
          <p:cNvSpPr>
            <a:spLocks noChangeArrowheads="1"/>
          </p:cNvSpPr>
          <p:nvPr/>
        </p:nvSpPr>
        <p:spPr bwMode="auto">
          <a:xfrm>
            <a:off x="33877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62" name="Rectangle 64"/>
          <p:cNvSpPr>
            <a:spLocks noChangeArrowheads="1"/>
          </p:cNvSpPr>
          <p:nvPr/>
        </p:nvSpPr>
        <p:spPr bwMode="auto">
          <a:xfrm>
            <a:off x="36163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63" name="Rectangle 65"/>
          <p:cNvSpPr>
            <a:spLocks noChangeArrowheads="1"/>
          </p:cNvSpPr>
          <p:nvPr/>
        </p:nvSpPr>
        <p:spPr bwMode="auto">
          <a:xfrm>
            <a:off x="38449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64" name="Rectangle 66"/>
          <p:cNvSpPr>
            <a:spLocks noChangeArrowheads="1"/>
          </p:cNvSpPr>
          <p:nvPr/>
        </p:nvSpPr>
        <p:spPr bwMode="auto">
          <a:xfrm>
            <a:off x="40735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65" name="Rectangle 67"/>
          <p:cNvSpPr>
            <a:spLocks noChangeArrowheads="1"/>
          </p:cNvSpPr>
          <p:nvPr/>
        </p:nvSpPr>
        <p:spPr bwMode="auto">
          <a:xfrm>
            <a:off x="43021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66" name="Rectangle 68"/>
          <p:cNvSpPr>
            <a:spLocks noChangeArrowheads="1"/>
          </p:cNvSpPr>
          <p:nvPr/>
        </p:nvSpPr>
        <p:spPr bwMode="auto">
          <a:xfrm>
            <a:off x="45307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67" name="Rectangle 69"/>
          <p:cNvSpPr>
            <a:spLocks noChangeArrowheads="1"/>
          </p:cNvSpPr>
          <p:nvPr/>
        </p:nvSpPr>
        <p:spPr bwMode="auto">
          <a:xfrm>
            <a:off x="47593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68" name="Rectangle 70"/>
          <p:cNvSpPr>
            <a:spLocks noChangeArrowheads="1"/>
          </p:cNvSpPr>
          <p:nvPr/>
        </p:nvSpPr>
        <p:spPr bwMode="auto">
          <a:xfrm>
            <a:off x="49879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69" name="Rectangle 71"/>
          <p:cNvSpPr>
            <a:spLocks noChangeArrowheads="1"/>
          </p:cNvSpPr>
          <p:nvPr/>
        </p:nvSpPr>
        <p:spPr bwMode="auto">
          <a:xfrm>
            <a:off x="52165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70" name="Rectangle 72"/>
          <p:cNvSpPr>
            <a:spLocks noChangeArrowheads="1"/>
          </p:cNvSpPr>
          <p:nvPr/>
        </p:nvSpPr>
        <p:spPr bwMode="auto">
          <a:xfrm>
            <a:off x="54451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71" name="Rectangle 73"/>
          <p:cNvSpPr>
            <a:spLocks noChangeArrowheads="1"/>
          </p:cNvSpPr>
          <p:nvPr/>
        </p:nvSpPr>
        <p:spPr bwMode="auto">
          <a:xfrm>
            <a:off x="56737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72" name="Rectangle 74"/>
          <p:cNvSpPr>
            <a:spLocks noChangeArrowheads="1"/>
          </p:cNvSpPr>
          <p:nvPr/>
        </p:nvSpPr>
        <p:spPr bwMode="auto">
          <a:xfrm>
            <a:off x="59023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73" name="Rectangle 75"/>
          <p:cNvSpPr>
            <a:spLocks noChangeArrowheads="1"/>
          </p:cNvSpPr>
          <p:nvPr/>
        </p:nvSpPr>
        <p:spPr bwMode="auto">
          <a:xfrm>
            <a:off x="61309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74" name="Rectangle 76"/>
          <p:cNvSpPr>
            <a:spLocks noChangeArrowheads="1"/>
          </p:cNvSpPr>
          <p:nvPr/>
        </p:nvSpPr>
        <p:spPr bwMode="auto">
          <a:xfrm>
            <a:off x="63595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75" name="Rectangle 77"/>
          <p:cNvSpPr>
            <a:spLocks noChangeArrowheads="1"/>
          </p:cNvSpPr>
          <p:nvPr/>
        </p:nvSpPr>
        <p:spPr bwMode="auto">
          <a:xfrm>
            <a:off x="65881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76" name="Rectangle 78"/>
          <p:cNvSpPr>
            <a:spLocks noChangeArrowheads="1"/>
          </p:cNvSpPr>
          <p:nvPr/>
        </p:nvSpPr>
        <p:spPr bwMode="auto">
          <a:xfrm>
            <a:off x="68167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77" name="Rectangle 79"/>
          <p:cNvSpPr>
            <a:spLocks noChangeArrowheads="1"/>
          </p:cNvSpPr>
          <p:nvPr/>
        </p:nvSpPr>
        <p:spPr bwMode="auto">
          <a:xfrm>
            <a:off x="70453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78" name="Rectangle 80"/>
          <p:cNvSpPr>
            <a:spLocks noChangeArrowheads="1"/>
          </p:cNvSpPr>
          <p:nvPr/>
        </p:nvSpPr>
        <p:spPr bwMode="auto">
          <a:xfrm>
            <a:off x="72739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79" name="Rectangle 81"/>
          <p:cNvSpPr>
            <a:spLocks noChangeArrowheads="1"/>
          </p:cNvSpPr>
          <p:nvPr/>
        </p:nvSpPr>
        <p:spPr bwMode="auto">
          <a:xfrm>
            <a:off x="75025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80" name="Rectangle 82"/>
          <p:cNvSpPr>
            <a:spLocks noChangeArrowheads="1"/>
          </p:cNvSpPr>
          <p:nvPr/>
        </p:nvSpPr>
        <p:spPr bwMode="auto">
          <a:xfrm>
            <a:off x="77311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81" name="Rectangle 83"/>
          <p:cNvSpPr>
            <a:spLocks noChangeArrowheads="1"/>
          </p:cNvSpPr>
          <p:nvPr/>
        </p:nvSpPr>
        <p:spPr bwMode="auto">
          <a:xfrm>
            <a:off x="81883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82" name="Rectangle 84"/>
          <p:cNvSpPr>
            <a:spLocks noChangeArrowheads="1"/>
          </p:cNvSpPr>
          <p:nvPr/>
        </p:nvSpPr>
        <p:spPr bwMode="auto">
          <a:xfrm>
            <a:off x="8416925" y="5864225"/>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55383" name="Rectangle 85"/>
          <p:cNvSpPr>
            <a:spLocks noChangeArrowheads="1"/>
          </p:cNvSpPr>
          <p:nvPr/>
        </p:nvSpPr>
        <p:spPr bwMode="auto">
          <a:xfrm>
            <a:off x="7959725" y="3654425"/>
            <a:ext cx="228600" cy="228600"/>
          </a:xfrm>
          <a:prstGeom prst="rect">
            <a:avLst/>
          </a:prstGeom>
          <a:solidFill>
            <a:srgbClr val="FFFF66"/>
          </a:solidFill>
          <a:ln w="12700">
            <a:solidFill>
              <a:schemeClr val="tx1"/>
            </a:solidFill>
            <a:miter lim="800000"/>
            <a:headEnd type="none" w="sm" len="sm"/>
            <a:tailEnd type="none" w="sm" len="sm"/>
          </a:ln>
        </p:spPr>
        <p:txBody>
          <a:bodyPr wrap="none" anchor="ctr"/>
          <a:lstStyle/>
          <a:p>
            <a:endParaRPr lang="en-GB"/>
          </a:p>
        </p:txBody>
      </p:sp>
      <p:sp>
        <p:nvSpPr>
          <p:cNvPr id="55384" name="Line 86"/>
          <p:cNvSpPr>
            <a:spLocks noChangeShapeType="1"/>
          </p:cNvSpPr>
          <p:nvPr/>
        </p:nvSpPr>
        <p:spPr bwMode="auto">
          <a:xfrm flipV="1">
            <a:off x="2701925" y="6092825"/>
            <a:ext cx="6172200" cy="3175"/>
          </a:xfrm>
          <a:prstGeom prst="line">
            <a:avLst/>
          </a:prstGeom>
          <a:noFill/>
          <a:ln w="12700">
            <a:solidFill>
              <a:schemeClr val="tx1"/>
            </a:solidFill>
            <a:miter lim="800000"/>
            <a:headEnd type="none" w="sm" len="sm"/>
            <a:tailEnd type="arrow" w="med" len="med"/>
          </a:ln>
        </p:spPr>
        <p:txBody>
          <a:bodyPr wrap="none" anchor="ctr"/>
          <a:lstStyle/>
          <a:p>
            <a:endParaRPr lang="en-GB"/>
          </a:p>
        </p:txBody>
      </p:sp>
      <p:sp>
        <p:nvSpPr>
          <p:cNvPr id="55385" name="Line 87"/>
          <p:cNvSpPr>
            <a:spLocks noChangeShapeType="1"/>
          </p:cNvSpPr>
          <p:nvPr/>
        </p:nvSpPr>
        <p:spPr bwMode="auto">
          <a:xfrm flipV="1">
            <a:off x="2701925" y="5562600"/>
            <a:ext cx="0" cy="533400"/>
          </a:xfrm>
          <a:prstGeom prst="line">
            <a:avLst/>
          </a:prstGeom>
          <a:noFill/>
          <a:ln w="12700">
            <a:solidFill>
              <a:schemeClr val="tx1"/>
            </a:solidFill>
            <a:miter lim="800000"/>
            <a:headEnd type="none" w="sm" len="sm"/>
            <a:tailEnd type="arrow" w="med" len="med"/>
          </a:ln>
        </p:spPr>
        <p:txBody>
          <a:bodyPr wrap="none" anchor="ctr"/>
          <a:lstStyle/>
          <a:p>
            <a:endParaRPr lang="en-GB"/>
          </a:p>
        </p:txBody>
      </p:sp>
      <p:sp>
        <p:nvSpPr>
          <p:cNvPr id="55386" name="Text Box 88"/>
          <p:cNvSpPr txBox="1">
            <a:spLocks noChangeArrowheads="1"/>
          </p:cNvSpPr>
          <p:nvPr/>
        </p:nvSpPr>
        <p:spPr bwMode="auto">
          <a:xfrm>
            <a:off x="2320925" y="5178425"/>
            <a:ext cx="2432050"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kumimoji="1" lang="en-GB" sz="2000">
                <a:latin typeface="Arial" charset="0"/>
                <a:sym typeface="Symbol" pitchFamily="18" charset="2"/>
              </a:rPr>
              <a:t>Total energi = 25 </a:t>
            </a:r>
          </a:p>
        </p:txBody>
      </p:sp>
      <p:sp>
        <p:nvSpPr>
          <p:cNvPr id="55387" name="Text Box 89"/>
          <p:cNvSpPr txBox="1">
            <a:spLocks noChangeArrowheads="1"/>
          </p:cNvSpPr>
          <p:nvPr/>
        </p:nvSpPr>
        <p:spPr bwMode="auto">
          <a:xfrm>
            <a:off x="8112125" y="4645025"/>
            <a:ext cx="803275"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kumimoji="1" lang="en-GB" sz="2000">
                <a:latin typeface="Arial" charset="0"/>
                <a:sym typeface="Symbol" pitchFamily="18" charset="2"/>
              </a:rPr>
              <a:t> 25</a:t>
            </a:r>
          </a:p>
        </p:txBody>
      </p:sp>
      <p:sp>
        <p:nvSpPr>
          <p:cNvPr id="55388" name="Line 90"/>
          <p:cNvSpPr>
            <a:spLocks noChangeShapeType="1"/>
          </p:cNvSpPr>
          <p:nvPr/>
        </p:nvSpPr>
        <p:spPr bwMode="auto">
          <a:xfrm>
            <a:off x="8188325" y="3959225"/>
            <a:ext cx="0" cy="182880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55389" name="Line 91"/>
          <p:cNvSpPr>
            <a:spLocks noChangeShapeType="1"/>
          </p:cNvSpPr>
          <p:nvPr/>
        </p:nvSpPr>
        <p:spPr bwMode="auto">
          <a:xfrm>
            <a:off x="7023100" y="4191000"/>
            <a:ext cx="0" cy="15240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55390" name="Text Box 92"/>
          <p:cNvSpPr txBox="1">
            <a:spLocks noChangeArrowheads="1"/>
          </p:cNvSpPr>
          <p:nvPr/>
        </p:nvSpPr>
        <p:spPr bwMode="auto">
          <a:xfrm>
            <a:off x="1676400" y="6324600"/>
            <a:ext cx="5616575" cy="336550"/>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kumimoji="1" lang="en-GB" sz="1600">
                <a:solidFill>
                  <a:srgbClr val="FF6600"/>
                </a:solidFill>
                <a:latin typeface="Arial" charset="0"/>
                <a:sym typeface="Symbol" pitchFamily="18" charset="2"/>
              </a:rPr>
              <a:t>Hvor mange mikrotilstander har hver av disse fordelingene?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2293" name="Rectangle 1026"/>
          <p:cNvSpPr>
            <a:spLocks noGrp="1" noChangeArrowheads="1"/>
          </p:cNvSpPr>
          <p:nvPr>
            <p:ph type="title"/>
          </p:nvPr>
        </p:nvSpPr>
        <p:spPr>
          <a:xfrm>
            <a:off x="381000" y="0"/>
            <a:ext cx="7543800" cy="1104900"/>
          </a:xfrm>
        </p:spPr>
        <p:txBody>
          <a:bodyPr/>
          <a:lstStyle/>
          <a:p>
            <a:pPr eaLnBrk="1" hangingPunct="1"/>
            <a:r>
              <a:rPr lang="en-GB" sz="1600" smtClean="0"/>
              <a:t>Kvantifiserte energier for atomer, forts.</a:t>
            </a:r>
            <a:r>
              <a:rPr lang="en-GB" sz="1400" smtClean="0"/>
              <a:t>:</a:t>
            </a:r>
          </a:p>
        </p:txBody>
      </p:sp>
      <p:grpSp>
        <p:nvGrpSpPr>
          <p:cNvPr id="12294" name="Group 36"/>
          <p:cNvGrpSpPr>
            <a:grpSpLocks/>
          </p:cNvGrpSpPr>
          <p:nvPr/>
        </p:nvGrpSpPr>
        <p:grpSpPr bwMode="auto">
          <a:xfrm>
            <a:off x="533400" y="1905000"/>
            <a:ext cx="6248400" cy="914400"/>
            <a:chOff x="533400" y="1905000"/>
            <a:chExt cx="6248400" cy="914400"/>
          </a:xfrm>
        </p:grpSpPr>
        <p:sp>
          <p:nvSpPr>
            <p:cNvPr id="12299" name="Rectangle 1027"/>
            <p:cNvSpPr>
              <a:spLocks noChangeArrowheads="1"/>
            </p:cNvSpPr>
            <p:nvPr/>
          </p:nvSpPr>
          <p:spPr bwMode="auto">
            <a:xfrm>
              <a:off x="9906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12300" name="Rectangle 1028"/>
            <p:cNvSpPr>
              <a:spLocks noChangeArrowheads="1"/>
            </p:cNvSpPr>
            <p:nvPr/>
          </p:nvSpPr>
          <p:spPr bwMode="auto">
            <a:xfrm>
              <a:off x="7620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12301" name="Rectangle 1029"/>
            <p:cNvSpPr>
              <a:spLocks noChangeArrowheads="1"/>
            </p:cNvSpPr>
            <p:nvPr/>
          </p:nvSpPr>
          <p:spPr bwMode="auto">
            <a:xfrm>
              <a:off x="12192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12302" name="Rectangle 1030"/>
            <p:cNvSpPr>
              <a:spLocks noChangeArrowheads="1"/>
            </p:cNvSpPr>
            <p:nvPr/>
          </p:nvSpPr>
          <p:spPr bwMode="auto">
            <a:xfrm>
              <a:off x="14478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12303" name="Rectangle 1031"/>
            <p:cNvSpPr>
              <a:spLocks noChangeArrowheads="1"/>
            </p:cNvSpPr>
            <p:nvPr/>
          </p:nvSpPr>
          <p:spPr bwMode="auto">
            <a:xfrm>
              <a:off x="1676400" y="2133600"/>
              <a:ext cx="228600" cy="228600"/>
            </a:xfrm>
            <a:prstGeom prst="rect">
              <a:avLst/>
            </a:prstGeom>
            <a:solidFill>
              <a:srgbClr val="CC0000"/>
            </a:solidFill>
            <a:ln w="12700">
              <a:solidFill>
                <a:schemeClr val="tx1"/>
              </a:solidFill>
              <a:miter lim="800000"/>
              <a:headEnd type="none" w="sm" len="sm"/>
              <a:tailEnd type="none" w="sm" len="sm"/>
            </a:ln>
          </p:spPr>
          <p:txBody>
            <a:bodyPr wrap="none" anchor="ctr"/>
            <a:lstStyle/>
            <a:p>
              <a:endParaRPr lang="en-GB"/>
            </a:p>
          </p:txBody>
        </p:sp>
        <p:sp>
          <p:nvSpPr>
            <p:cNvPr id="12304" name="Rectangle 1032"/>
            <p:cNvSpPr>
              <a:spLocks noChangeArrowheads="1"/>
            </p:cNvSpPr>
            <p:nvPr/>
          </p:nvSpPr>
          <p:spPr bwMode="auto">
            <a:xfrm>
              <a:off x="19050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12305" name="Rectangle 1033"/>
            <p:cNvSpPr>
              <a:spLocks noChangeArrowheads="1"/>
            </p:cNvSpPr>
            <p:nvPr/>
          </p:nvSpPr>
          <p:spPr bwMode="auto">
            <a:xfrm>
              <a:off x="2133600" y="2133600"/>
              <a:ext cx="228600" cy="228600"/>
            </a:xfrm>
            <a:prstGeom prst="rect">
              <a:avLst/>
            </a:prstGeom>
            <a:solidFill>
              <a:srgbClr val="CC0000"/>
            </a:solidFill>
            <a:ln w="12700">
              <a:solidFill>
                <a:schemeClr val="tx1"/>
              </a:solidFill>
              <a:miter lim="800000"/>
              <a:headEnd type="none" w="sm" len="sm"/>
              <a:tailEnd type="none" w="sm" len="sm"/>
            </a:ln>
          </p:spPr>
          <p:txBody>
            <a:bodyPr wrap="none" anchor="ctr"/>
            <a:lstStyle/>
            <a:p>
              <a:endParaRPr lang="en-GB"/>
            </a:p>
          </p:txBody>
        </p:sp>
        <p:sp>
          <p:nvSpPr>
            <p:cNvPr id="12306" name="Rectangle 1034"/>
            <p:cNvSpPr>
              <a:spLocks noChangeArrowheads="1"/>
            </p:cNvSpPr>
            <p:nvPr/>
          </p:nvSpPr>
          <p:spPr bwMode="auto">
            <a:xfrm>
              <a:off x="23622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12307" name="Rectangle 1035"/>
            <p:cNvSpPr>
              <a:spLocks noChangeArrowheads="1"/>
            </p:cNvSpPr>
            <p:nvPr/>
          </p:nvSpPr>
          <p:spPr bwMode="auto">
            <a:xfrm>
              <a:off x="2590800" y="1905000"/>
              <a:ext cx="228600" cy="228600"/>
            </a:xfrm>
            <a:prstGeom prst="rect">
              <a:avLst/>
            </a:prstGeom>
            <a:solidFill>
              <a:srgbClr val="FF9933"/>
            </a:solidFill>
            <a:ln w="12700">
              <a:solidFill>
                <a:schemeClr val="tx1"/>
              </a:solidFill>
              <a:miter lim="800000"/>
              <a:headEnd type="none" w="sm" len="sm"/>
              <a:tailEnd type="none" w="sm" len="sm"/>
            </a:ln>
          </p:spPr>
          <p:txBody>
            <a:bodyPr wrap="none" anchor="ctr"/>
            <a:lstStyle/>
            <a:p>
              <a:endParaRPr lang="en-GB"/>
            </a:p>
          </p:txBody>
        </p:sp>
        <p:sp>
          <p:nvSpPr>
            <p:cNvPr id="12308" name="Rectangle 1036"/>
            <p:cNvSpPr>
              <a:spLocks noChangeArrowheads="1"/>
            </p:cNvSpPr>
            <p:nvPr/>
          </p:nvSpPr>
          <p:spPr bwMode="auto">
            <a:xfrm>
              <a:off x="28194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12309" name="Rectangle 1037"/>
            <p:cNvSpPr>
              <a:spLocks noChangeArrowheads="1"/>
            </p:cNvSpPr>
            <p:nvPr/>
          </p:nvSpPr>
          <p:spPr bwMode="auto">
            <a:xfrm>
              <a:off x="30480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12310" name="Rectangle 1038"/>
            <p:cNvSpPr>
              <a:spLocks noChangeArrowheads="1"/>
            </p:cNvSpPr>
            <p:nvPr/>
          </p:nvSpPr>
          <p:spPr bwMode="auto">
            <a:xfrm>
              <a:off x="32766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12311" name="Rectangle 1039"/>
            <p:cNvSpPr>
              <a:spLocks noChangeArrowheads="1"/>
            </p:cNvSpPr>
            <p:nvPr/>
          </p:nvSpPr>
          <p:spPr bwMode="auto">
            <a:xfrm>
              <a:off x="35052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12312" name="Rectangle 1040"/>
            <p:cNvSpPr>
              <a:spLocks noChangeArrowheads="1"/>
            </p:cNvSpPr>
            <p:nvPr/>
          </p:nvSpPr>
          <p:spPr bwMode="auto">
            <a:xfrm>
              <a:off x="3733800" y="2133600"/>
              <a:ext cx="228600" cy="228600"/>
            </a:xfrm>
            <a:prstGeom prst="rect">
              <a:avLst/>
            </a:prstGeom>
            <a:solidFill>
              <a:srgbClr val="CC0000"/>
            </a:solidFill>
            <a:ln w="12700">
              <a:solidFill>
                <a:schemeClr val="tx1"/>
              </a:solidFill>
              <a:miter lim="800000"/>
              <a:headEnd type="none" w="sm" len="sm"/>
              <a:tailEnd type="none" w="sm" len="sm"/>
            </a:ln>
          </p:spPr>
          <p:txBody>
            <a:bodyPr wrap="none" anchor="ctr"/>
            <a:lstStyle/>
            <a:p>
              <a:endParaRPr lang="en-GB"/>
            </a:p>
          </p:txBody>
        </p:sp>
        <p:sp>
          <p:nvSpPr>
            <p:cNvPr id="12313" name="Rectangle 1041"/>
            <p:cNvSpPr>
              <a:spLocks noChangeArrowheads="1"/>
            </p:cNvSpPr>
            <p:nvPr/>
          </p:nvSpPr>
          <p:spPr bwMode="auto">
            <a:xfrm>
              <a:off x="39624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12314" name="Rectangle 1042"/>
            <p:cNvSpPr>
              <a:spLocks noChangeArrowheads="1"/>
            </p:cNvSpPr>
            <p:nvPr/>
          </p:nvSpPr>
          <p:spPr bwMode="auto">
            <a:xfrm>
              <a:off x="41910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12315" name="Rectangle 1043"/>
            <p:cNvSpPr>
              <a:spLocks noChangeArrowheads="1"/>
            </p:cNvSpPr>
            <p:nvPr/>
          </p:nvSpPr>
          <p:spPr bwMode="auto">
            <a:xfrm>
              <a:off x="4419600" y="1905000"/>
              <a:ext cx="228600" cy="228600"/>
            </a:xfrm>
            <a:prstGeom prst="rect">
              <a:avLst/>
            </a:prstGeom>
            <a:solidFill>
              <a:srgbClr val="FF9933"/>
            </a:solidFill>
            <a:ln w="12700">
              <a:solidFill>
                <a:schemeClr val="tx1"/>
              </a:solidFill>
              <a:miter lim="800000"/>
              <a:headEnd type="none" w="sm" len="sm"/>
              <a:tailEnd type="none" w="sm" len="sm"/>
            </a:ln>
          </p:spPr>
          <p:txBody>
            <a:bodyPr wrap="none" anchor="ctr"/>
            <a:lstStyle/>
            <a:p>
              <a:endParaRPr lang="en-GB"/>
            </a:p>
          </p:txBody>
        </p:sp>
        <p:sp>
          <p:nvSpPr>
            <p:cNvPr id="12316" name="Rectangle 1044"/>
            <p:cNvSpPr>
              <a:spLocks noChangeArrowheads="1"/>
            </p:cNvSpPr>
            <p:nvPr/>
          </p:nvSpPr>
          <p:spPr bwMode="auto">
            <a:xfrm>
              <a:off x="46482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12317" name="Rectangle 1045"/>
            <p:cNvSpPr>
              <a:spLocks noChangeArrowheads="1"/>
            </p:cNvSpPr>
            <p:nvPr/>
          </p:nvSpPr>
          <p:spPr bwMode="auto">
            <a:xfrm>
              <a:off x="48768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12318" name="Rectangle 1046"/>
            <p:cNvSpPr>
              <a:spLocks noChangeArrowheads="1"/>
            </p:cNvSpPr>
            <p:nvPr/>
          </p:nvSpPr>
          <p:spPr bwMode="auto">
            <a:xfrm>
              <a:off x="51054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12319" name="Rectangle 1047"/>
            <p:cNvSpPr>
              <a:spLocks noChangeArrowheads="1"/>
            </p:cNvSpPr>
            <p:nvPr/>
          </p:nvSpPr>
          <p:spPr bwMode="auto">
            <a:xfrm>
              <a:off x="5334000" y="2133600"/>
              <a:ext cx="228600" cy="228600"/>
            </a:xfrm>
            <a:prstGeom prst="rect">
              <a:avLst/>
            </a:prstGeom>
            <a:solidFill>
              <a:srgbClr val="CC0000"/>
            </a:solidFill>
            <a:ln w="12700">
              <a:solidFill>
                <a:schemeClr val="tx1"/>
              </a:solidFill>
              <a:miter lim="800000"/>
              <a:headEnd type="none" w="sm" len="sm"/>
              <a:tailEnd type="none" w="sm" len="sm"/>
            </a:ln>
          </p:spPr>
          <p:txBody>
            <a:bodyPr wrap="none" anchor="ctr"/>
            <a:lstStyle/>
            <a:p>
              <a:endParaRPr lang="en-GB"/>
            </a:p>
          </p:txBody>
        </p:sp>
        <p:sp>
          <p:nvSpPr>
            <p:cNvPr id="12320" name="Rectangle 1048"/>
            <p:cNvSpPr>
              <a:spLocks noChangeArrowheads="1"/>
            </p:cNvSpPr>
            <p:nvPr/>
          </p:nvSpPr>
          <p:spPr bwMode="auto">
            <a:xfrm>
              <a:off x="55626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12321" name="Rectangle 1049"/>
            <p:cNvSpPr>
              <a:spLocks noChangeArrowheads="1"/>
            </p:cNvSpPr>
            <p:nvPr/>
          </p:nvSpPr>
          <p:spPr bwMode="auto">
            <a:xfrm>
              <a:off x="57912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12322" name="Rectangle 1050"/>
            <p:cNvSpPr>
              <a:spLocks noChangeArrowheads="1"/>
            </p:cNvSpPr>
            <p:nvPr/>
          </p:nvSpPr>
          <p:spPr bwMode="auto">
            <a:xfrm>
              <a:off x="62484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12323" name="Rectangle 1051"/>
            <p:cNvSpPr>
              <a:spLocks noChangeArrowheads="1"/>
            </p:cNvSpPr>
            <p:nvPr/>
          </p:nvSpPr>
          <p:spPr bwMode="auto">
            <a:xfrm>
              <a:off x="6019800" y="1905000"/>
              <a:ext cx="228600" cy="228600"/>
            </a:xfrm>
            <a:prstGeom prst="rect">
              <a:avLst/>
            </a:prstGeom>
            <a:solidFill>
              <a:srgbClr val="FF9933"/>
            </a:solidFill>
            <a:ln w="12700">
              <a:solidFill>
                <a:schemeClr val="tx1"/>
              </a:solidFill>
              <a:miter lim="800000"/>
              <a:headEnd type="none" w="sm" len="sm"/>
              <a:tailEnd type="none" w="sm" len="sm"/>
            </a:ln>
          </p:spPr>
          <p:txBody>
            <a:bodyPr wrap="none" anchor="ctr"/>
            <a:lstStyle/>
            <a:p>
              <a:endParaRPr lang="en-GB"/>
            </a:p>
          </p:txBody>
        </p:sp>
        <p:sp>
          <p:nvSpPr>
            <p:cNvPr id="12324" name="Line 1052"/>
            <p:cNvSpPr>
              <a:spLocks noChangeShapeType="1"/>
            </p:cNvSpPr>
            <p:nvPr/>
          </p:nvSpPr>
          <p:spPr bwMode="auto">
            <a:xfrm flipV="1">
              <a:off x="533400" y="2816225"/>
              <a:ext cx="6248400" cy="3175"/>
            </a:xfrm>
            <a:prstGeom prst="line">
              <a:avLst/>
            </a:prstGeom>
            <a:noFill/>
            <a:ln w="12700">
              <a:solidFill>
                <a:schemeClr val="tx1"/>
              </a:solidFill>
              <a:miter lim="800000"/>
              <a:headEnd type="none" w="sm" len="sm"/>
              <a:tailEnd type="arrow" w="med" len="med"/>
            </a:ln>
          </p:spPr>
          <p:txBody>
            <a:bodyPr wrap="none" anchor="ctr"/>
            <a:lstStyle/>
            <a:p>
              <a:endParaRPr lang="en-GB"/>
            </a:p>
          </p:txBody>
        </p:sp>
        <p:sp>
          <p:nvSpPr>
            <p:cNvPr id="12325" name="Line 1053"/>
            <p:cNvSpPr>
              <a:spLocks noChangeShapeType="1"/>
            </p:cNvSpPr>
            <p:nvPr/>
          </p:nvSpPr>
          <p:spPr bwMode="auto">
            <a:xfrm flipV="1">
              <a:off x="533400" y="2286000"/>
              <a:ext cx="0" cy="533400"/>
            </a:xfrm>
            <a:prstGeom prst="line">
              <a:avLst/>
            </a:prstGeom>
            <a:noFill/>
            <a:ln w="12700">
              <a:solidFill>
                <a:schemeClr val="tx1"/>
              </a:solidFill>
              <a:miter lim="800000"/>
              <a:headEnd type="none" w="sm" len="sm"/>
              <a:tailEnd type="arrow" w="med" len="med"/>
            </a:ln>
          </p:spPr>
          <p:txBody>
            <a:bodyPr wrap="none" anchor="ctr"/>
            <a:lstStyle/>
            <a:p>
              <a:endParaRPr lang="en-GB"/>
            </a:p>
          </p:txBody>
        </p:sp>
      </p:grpSp>
      <p:sp>
        <p:nvSpPr>
          <p:cNvPr id="12295" name="Text Box 1054"/>
          <p:cNvSpPr txBox="1">
            <a:spLocks noChangeArrowheads="1"/>
          </p:cNvSpPr>
          <p:nvPr/>
        </p:nvSpPr>
        <p:spPr bwMode="auto">
          <a:xfrm>
            <a:off x="317500" y="1219200"/>
            <a:ext cx="2432050"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kumimoji="1" lang="en-GB" sz="2000" dirty="0">
                <a:latin typeface="Arial" charset="0"/>
                <a:sym typeface="Symbol" pitchFamily="18" charset="2"/>
              </a:rPr>
              <a:t>Total </a:t>
            </a:r>
            <a:r>
              <a:rPr kumimoji="1" lang="en-GB" sz="2000" dirty="0" err="1">
                <a:latin typeface="Arial" charset="0"/>
                <a:sym typeface="Symbol" pitchFamily="18" charset="2"/>
              </a:rPr>
              <a:t>energi</a:t>
            </a:r>
            <a:r>
              <a:rPr kumimoji="1" lang="en-GB" sz="2000" dirty="0">
                <a:latin typeface="Arial" charset="0"/>
                <a:sym typeface="Symbol" pitchFamily="18" charset="2"/>
              </a:rPr>
              <a:t> = 25 </a:t>
            </a:r>
            <a:r>
              <a:rPr kumimoji="1" lang="en-GB" sz="2000" i="1" dirty="0">
                <a:latin typeface="Arial" charset="0"/>
                <a:sym typeface="Symbol" pitchFamily="18" charset="2"/>
              </a:rPr>
              <a:t></a:t>
            </a:r>
          </a:p>
        </p:txBody>
      </p:sp>
      <p:graphicFrame>
        <p:nvGraphicFramePr>
          <p:cNvPr id="12290" name="Object 1055"/>
          <p:cNvGraphicFramePr>
            <a:graphicFrameLocks noChangeAspect="1"/>
          </p:cNvGraphicFramePr>
          <p:nvPr/>
        </p:nvGraphicFramePr>
        <p:xfrm>
          <a:off x="609600" y="3429000"/>
          <a:ext cx="3429000" cy="912813"/>
        </p:xfrm>
        <a:graphic>
          <a:graphicData uri="http://schemas.openxmlformats.org/presentationml/2006/ole">
            <p:oleObj spid="_x0000_s12290" name="Equation" r:id="rId4" imgW="1473120" imgH="393480" progId="Equation.3">
              <p:embed/>
            </p:oleObj>
          </a:graphicData>
        </a:graphic>
      </p:graphicFrame>
      <p:graphicFrame>
        <p:nvGraphicFramePr>
          <p:cNvPr id="12291" name="Object 1056"/>
          <p:cNvGraphicFramePr>
            <a:graphicFrameLocks noChangeAspect="1"/>
          </p:cNvGraphicFramePr>
          <p:nvPr/>
        </p:nvGraphicFramePr>
        <p:xfrm>
          <a:off x="609600" y="4684713"/>
          <a:ext cx="2986088" cy="1030287"/>
        </p:xfrm>
        <a:graphic>
          <a:graphicData uri="http://schemas.openxmlformats.org/presentationml/2006/ole">
            <p:oleObj spid="_x0000_s12291" name="Equation" r:id="rId5" imgW="1282680" imgH="444240" progId="Equation.3">
              <p:embed/>
            </p:oleObj>
          </a:graphicData>
        </a:graphic>
      </p:graphicFrame>
      <p:sp>
        <p:nvSpPr>
          <p:cNvPr id="12296" name="Text Box 1057"/>
          <p:cNvSpPr txBox="1">
            <a:spLocks noChangeArrowheads="1"/>
          </p:cNvSpPr>
          <p:nvPr/>
        </p:nvSpPr>
        <p:spPr bwMode="auto">
          <a:xfrm>
            <a:off x="393700" y="2997200"/>
            <a:ext cx="5302250" cy="366713"/>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kumimoji="1" lang="en-GB" sz="1800">
                <a:latin typeface="Arial" charset="0"/>
                <a:sym typeface="Symbol" pitchFamily="18" charset="2"/>
              </a:rPr>
              <a:t>Antall mikrotilstander med gitt makrokonfigurasjon:</a:t>
            </a:r>
          </a:p>
        </p:txBody>
      </p:sp>
      <p:sp>
        <p:nvSpPr>
          <p:cNvPr id="12297" name="Text Box 1058"/>
          <p:cNvSpPr txBox="1">
            <a:spLocks noChangeArrowheads="1"/>
          </p:cNvSpPr>
          <p:nvPr/>
        </p:nvSpPr>
        <p:spPr bwMode="auto">
          <a:xfrm>
            <a:off x="457200" y="4368800"/>
            <a:ext cx="6673850" cy="366713"/>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kumimoji="1" lang="en-GB" sz="1800" dirty="0" err="1">
                <a:latin typeface="Arial" charset="0"/>
                <a:sym typeface="Symbol" pitchFamily="18" charset="2"/>
              </a:rPr>
              <a:t>Generelt</a:t>
            </a:r>
            <a:r>
              <a:rPr kumimoji="1" lang="en-GB" sz="1800" dirty="0">
                <a:latin typeface="Arial" charset="0"/>
                <a:sym typeface="Symbol" pitchFamily="18" charset="2"/>
              </a:rPr>
              <a:t>, for </a:t>
            </a:r>
            <a:r>
              <a:rPr kumimoji="1" lang="en-GB" sz="1800" i="1" dirty="0">
                <a:latin typeface="Arial" charset="0"/>
                <a:sym typeface="Symbol" pitchFamily="18" charset="2"/>
              </a:rPr>
              <a:t>N</a:t>
            </a:r>
            <a:r>
              <a:rPr kumimoji="1" lang="en-GB" sz="1800" dirty="0">
                <a:latin typeface="Arial" charset="0"/>
                <a:sym typeface="Symbol" pitchFamily="18" charset="2"/>
              </a:rPr>
              <a:t> </a:t>
            </a:r>
            <a:r>
              <a:rPr kumimoji="1" lang="en-GB" sz="1800" dirty="0" err="1">
                <a:latin typeface="Arial" charset="0"/>
                <a:sym typeface="Symbol" pitchFamily="18" charset="2"/>
              </a:rPr>
              <a:t>atomer</a:t>
            </a:r>
            <a:r>
              <a:rPr kumimoji="1" lang="en-GB" sz="1800" dirty="0">
                <a:latin typeface="Arial" charset="0"/>
                <a:sym typeface="Symbol" pitchFamily="18" charset="2"/>
              </a:rPr>
              <a:t> </a:t>
            </a:r>
            <a:r>
              <a:rPr kumimoji="1" lang="en-GB" sz="1800" dirty="0" err="1">
                <a:latin typeface="Arial" charset="0"/>
                <a:sym typeface="Symbol" pitchFamily="18" charset="2"/>
              </a:rPr>
              <a:t>fordelt</a:t>
            </a:r>
            <a:r>
              <a:rPr kumimoji="1" lang="en-GB" sz="1800" dirty="0">
                <a:latin typeface="Arial" charset="0"/>
                <a:sym typeface="Symbol" pitchFamily="18" charset="2"/>
              </a:rPr>
              <a:t> over </a:t>
            </a:r>
            <a:r>
              <a:rPr kumimoji="1" lang="en-GB" sz="1800" i="1" dirty="0">
                <a:latin typeface="Arial" charset="0"/>
                <a:sym typeface="Symbol" pitchFamily="18" charset="2"/>
              </a:rPr>
              <a:t>j</a:t>
            </a:r>
            <a:r>
              <a:rPr kumimoji="1" lang="en-GB" sz="1800" dirty="0">
                <a:latin typeface="Arial" charset="0"/>
                <a:sym typeface="Symbol" pitchFamily="18" charset="2"/>
              </a:rPr>
              <a:t> </a:t>
            </a:r>
            <a:r>
              <a:rPr kumimoji="1" lang="en-GB" sz="1800" dirty="0" err="1">
                <a:latin typeface="Arial" charset="0"/>
                <a:sym typeface="Symbol" pitchFamily="18" charset="2"/>
              </a:rPr>
              <a:t>forskjellige</a:t>
            </a:r>
            <a:r>
              <a:rPr kumimoji="1" lang="en-GB" sz="1800" dirty="0">
                <a:latin typeface="Arial" charset="0"/>
                <a:sym typeface="Symbol" pitchFamily="18" charset="2"/>
              </a:rPr>
              <a:t> </a:t>
            </a:r>
            <a:r>
              <a:rPr kumimoji="1" lang="en-GB" sz="1800" dirty="0" err="1">
                <a:latin typeface="Arial" charset="0"/>
                <a:sym typeface="Symbol" pitchFamily="18" charset="2"/>
              </a:rPr>
              <a:t>energitilstander</a:t>
            </a:r>
            <a:r>
              <a:rPr kumimoji="1" lang="en-GB" sz="1800" dirty="0">
                <a:latin typeface="Arial" charset="0"/>
                <a:sym typeface="Symbol" pitchFamily="18" charset="2"/>
              </a:rPr>
              <a:t>: </a:t>
            </a:r>
          </a:p>
        </p:txBody>
      </p:sp>
      <p:sp>
        <p:nvSpPr>
          <p:cNvPr id="12298" name="Text Box 1059"/>
          <p:cNvSpPr txBox="1">
            <a:spLocks noChangeArrowheads="1"/>
          </p:cNvSpPr>
          <p:nvPr/>
        </p:nvSpPr>
        <p:spPr bwMode="auto">
          <a:xfrm>
            <a:off x="381000" y="5927725"/>
            <a:ext cx="8305800" cy="646331"/>
          </a:xfrm>
          <a:prstGeom prst="rect">
            <a:avLst/>
          </a:prstGeom>
          <a:noFill/>
          <a:ln w="12700">
            <a:noFill/>
            <a:miter lim="800000"/>
            <a:headEnd type="none" w="sm" len="sm"/>
            <a:tailEnd type="none" w="sm" len="sm"/>
          </a:ln>
        </p:spPr>
        <p:txBody>
          <a:bodyPr>
            <a:spAutoFit/>
          </a:bodyPr>
          <a:lstStyle/>
          <a:p>
            <a:pPr eaLnBrk="0" hangingPunct="0">
              <a:spcBef>
                <a:spcPct val="20000"/>
              </a:spcBef>
            </a:pPr>
            <a:r>
              <a:rPr kumimoji="1" lang="en-GB" sz="1800" i="1" dirty="0">
                <a:latin typeface="Arial" charset="0"/>
                <a:sym typeface="Symbol" pitchFamily="18" charset="2"/>
              </a:rPr>
              <a:t>W</a:t>
            </a:r>
            <a:r>
              <a:rPr kumimoji="1" lang="en-GB" sz="1800" dirty="0">
                <a:latin typeface="Arial" charset="0"/>
                <a:sym typeface="Symbol" pitchFamily="18" charset="2"/>
              </a:rPr>
              <a:t> = “</a:t>
            </a:r>
            <a:r>
              <a:rPr kumimoji="1" lang="en-GB" sz="1800" dirty="0" err="1">
                <a:latin typeface="Arial" charset="0"/>
                <a:sym typeface="Symbol" pitchFamily="18" charset="2"/>
              </a:rPr>
              <a:t>termodynamisk</a:t>
            </a:r>
            <a:r>
              <a:rPr kumimoji="1" lang="en-GB" sz="1800" dirty="0">
                <a:latin typeface="Arial" charset="0"/>
                <a:sym typeface="Symbol" pitchFamily="18" charset="2"/>
              </a:rPr>
              <a:t> </a:t>
            </a:r>
            <a:r>
              <a:rPr kumimoji="1" lang="en-GB" sz="1800" dirty="0" err="1">
                <a:latin typeface="Arial" charset="0"/>
                <a:sym typeface="Symbol" pitchFamily="18" charset="2"/>
              </a:rPr>
              <a:t>sannsynlighet</a:t>
            </a:r>
            <a:r>
              <a:rPr kumimoji="1" lang="en-GB" sz="1800" dirty="0">
                <a:latin typeface="Arial" charset="0"/>
                <a:sym typeface="Symbol" pitchFamily="18" charset="2"/>
              </a:rPr>
              <a:t>” </a:t>
            </a:r>
            <a:r>
              <a:rPr kumimoji="1" lang="en-GB" sz="1800" dirty="0" err="1">
                <a:latin typeface="Arial" charset="0"/>
                <a:sym typeface="Symbol" pitchFamily="18" charset="2"/>
              </a:rPr>
              <a:t>er</a:t>
            </a:r>
            <a:r>
              <a:rPr kumimoji="1" lang="en-GB" sz="1800" dirty="0">
                <a:latin typeface="Arial" charset="0"/>
                <a:sym typeface="Symbol" pitchFamily="18" charset="2"/>
              </a:rPr>
              <a:t> </a:t>
            </a:r>
            <a:r>
              <a:rPr kumimoji="1" lang="en-GB" sz="1800" i="1" dirty="0" err="1">
                <a:latin typeface="Arial" charset="0"/>
                <a:sym typeface="Symbol" pitchFamily="18" charset="2"/>
              </a:rPr>
              <a:t>proporsjonal</a:t>
            </a:r>
            <a:r>
              <a:rPr kumimoji="1" lang="en-GB" sz="1800" dirty="0">
                <a:latin typeface="Arial" charset="0"/>
                <a:sym typeface="Symbol" pitchFamily="18" charset="2"/>
              </a:rPr>
              <a:t> med en </a:t>
            </a:r>
            <a:r>
              <a:rPr kumimoji="1" lang="en-GB" sz="1800" dirty="0" err="1">
                <a:latin typeface="Arial" charset="0"/>
                <a:sym typeface="Symbol" pitchFamily="18" charset="2"/>
              </a:rPr>
              <a:t>vanlig</a:t>
            </a:r>
            <a:r>
              <a:rPr kumimoji="1" lang="en-GB" sz="1800" dirty="0">
                <a:latin typeface="Arial" charset="0"/>
                <a:sym typeface="Symbol" pitchFamily="18" charset="2"/>
              </a:rPr>
              <a:t> </a:t>
            </a:r>
            <a:r>
              <a:rPr kumimoji="1" lang="en-GB" sz="1800" dirty="0" err="1">
                <a:latin typeface="Arial" charset="0"/>
                <a:sym typeface="Symbol" pitchFamily="18" charset="2"/>
              </a:rPr>
              <a:t>sannsynlighet</a:t>
            </a:r>
            <a:r>
              <a:rPr kumimoji="1" lang="en-GB" sz="1800" dirty="0">
                <a:latin typeface="Arial" charset="0"/>
                <a:sym typeface="Symbol" pitchFamily="18" charset="2"/>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56323" name="Picture 5" descr="boltzmann2"/>
          <p:cNvPicPr>
            <a:picLocks noChangeAspect="1" noChangeArrowheads="1"/>
          </p:cNvPicPr>
          <p:nvPr/>
        </p:nvPicPr>
        <p:blipFill>
          <a:blip r:embed="rId3" cstate="print"/>
          <a:srcRect/>
          <a:stretch>
            <a:fillRect/>
          </a:stretch>
        </p:blipFill>
        <p:spPr bwMode="auto">
          <a:xfrm>
            <a:off x="6891338" y="116632"/>
            <a:ext cx="2241550" cy="2743200"/>
          </a:xfrm>
          <a:prstGeom prst="rect">
            <a:avLst/>
          </a:prstGeom>
          <a:noFill/>
          <a:ln w="9525">
            <a:noFill/>
            <a:miter lim="800000"/>
            <a:headEnd/>
            <a:tailEnd/>
          </a:ln>
        </p:spPr>
      </p:pic>
      <p:sp>
        <p:nvSpPr>
          <p:cNvPr id="56324" name="Rectangle 2"/>
          <p:cNvSpPr>
            <a:spLocks noGrp="1" noChangeArrowheads="1"/>
          </p:cNvSpPr>
          <p:nvPr>
            <p:ph type="title"/>
          </p:nvPr>
        </p:nvSpPr>
        <p:spPr/>
        <p:txBody>
          <a:bodyPr/>
          <a:lstStyle/>
          <a:p>
            <a:pPr eaLnBrk="1" hangingPunct="1"/>
            <a:r>
              <a:rPr lang="en-GB" smtClean="0"/>
              <a:t>Boltzmann(-Planck)-uttrykket for entropi</a:t>
            </a:r>
          </a:p>
        </p:txBody>
      </p:sp>
      <p:sp>
        <p:nvSpPr>
          <p:cNvPr id="56325" name="Rectangle 3"/>
          <p:cNvSpPr>
            <a:spLocks noGrp="1" noChangeArrowheads="1"/>
          </p:cNvSpPr>
          <p:nvPr>
            <p:ph type="body" idx="1"/>
          </p:nvPr>
        </p:nvSpPr>
        <p:spPr>
          <a:xfrm>
            <a:off x="179388" y="981075"/>
            <a:ext cx="7272337" cy="5544269"/>
          </a:xfrm>
        </p:spPr>
        <p:txBody>
          <a:bodyPr/>
          <a:lstStyle/>
          <a:p>
            <a:pPr eaLnBrk="1" hangingPunct="1">
              <a:lnSpc>
                <a:spcPct val="80000"/>
              </a:lnSpc>
            </a:pPr>
            <a:r>
              <a:rPr lang="en-GB" sz="1600" dirty="0" smtClean="0"/>
              <a:t>Ludwig Boltzmann (</a:t>
            </a:r>
            <a:r>
              <a:rPr lang="en-GB" sz="1600" dirty="0" err="1" smtClean="0"/>
              <a:t>og</a:t>
            </a:r>
            <a:r>
              <a:rPr lang="en-GB" sz="1600" dirty="0" smtClean="0"/>
              <a:t> </a:t>
            </a:r>
            <a:r>
              <a:rPr lang="en-GB" sz="1600" dirty="0" err="1" smtClean="0"/>
              <a:t>senere</a:t>
            </a:r>
            <a:r>
              <a:rPr lang="en-GB" sz="1600" dirty="0" smtClean="0"/>
              <a:t> Max Planck) </a:t>
            </a:r>
            <a:r>
              <a:rPr lang="en-GB" sz="1600" dirty="0" err="1" smtClean="0"/>
              <a:t>foreslo</a:t>
            </a:r>
            <a:r>
              <a:rPr lang="en-GB" sz="1600" dirty="0" smtClean="0"/>
              <a:t> at </a:t>
            </a:r>
            <a:r>
              <a:rPr lang="en-GB" sz="1600" dirty="0" err="1" smtClean="0"/>
              <a:t>entropi</a:t>
            </a:r>
            <a:r>
              <a:rPr lang="en-GB" sz="1600" dirty="0" smtClean="0"/>
              <a:t> S </a:t>
            </a:r>
            <a:r>
              <a:rPr lang="en-GB" sz="1600" dirty="0" err="1" smtClean="0"/>
              <a:t>var</a:t>
            </a:r>
            <a:r>
              <a:rPr lang="en-GB" sz="1600" dirty="0" smtClean="0"/>
              <a:t> </a:t>
            </a:r>
            <a:r>
              <a:rPr lang="en-GB" sz="1600" dirty="0" err="1" smtClean="0"/>
              <a:t>relatert</a:t>
            </a:r>
            <a:r>
              <a:rPr lang="en-GB" sz="1600" dirty="0" smtClean="0"/>
              <a:t> </a:t>
            </a:r>
            <a:r>
              <a:rPr lang="en-GB" sz="1600" dirty="0" err="1" smtClean="0"/>
              <a:t>til</a:t>
            </a:r>
            <a:r>
              <a:rPr lang="en-GB" sz="1600" dirty="0" smtClean="0"/>
              <a:t> </a:t>
            </a:r>
            <a:r>
              <a:rPr lang="en-GB" sz="1600" dirty="0" err="1" smtClean="0"/>
              <a:t>termodynamisk</a:t>
            </a:r>
            <a:r>
              <a:rPr lang="en-GB" sz="1600" dirty="0" smtClean="0"/>
              <a:t> </a:t>
            </a:r>
            <a:r>
              <a:rPr lang="en-GB" sz="1600" dirty="0" err="1" smtClean="0"/>
              <a:t>sannsynlighet</a:t>
            </a:r>
            <a:r>
              <a:rPr lang="en-GB" sz="1600" dirty="0" smtClean="0"/>
              <a:t> W </a:t>
            </a:r>
            <a:r>
              <a:rPr lang="en-GB" sz="1600" dirty="0" err="1" smtClean="0"/>
              <a:t>ved</a:t>
            </a:r>
            <a:r>
              <a:rPr lang="en-GB" sz="1600" dirty="0" smtClean="0"/>
              <a:t> </a:t>
            </a:r>
            <a:r>
              <a:rPr lang="en-GB" sz="1600" dirty="0" err="1" smtClean="0"/>
              <a:t>følgende</a:t>
            </a:r>
            <a:r>
              <a:rPr lang="en-GB" sz="1600" dirty="0" smtClean="0"/>
              <a:t> </a:t>
            </a:r>
            <a:r>
              <a:rPr lang="en-GB" sz="1600" dirty="0" err="1" smtClean="0"/>
              <a:t>relasjon</a:t>
            </a:r>
            <a:r>
              <a:rPr lang="en-GB" sz="1600" dirty="0" smtClean="0"/>
              <a:t>:</a:t>
            </a:r>
          </a:p>
          <a:p>
            <a:pPr eaLnBrk="1" hangingPunct="1">
              <a:lnSpc>
                <a:spcPct val="80000"/>
              </a:lnSpc>
            </a:pPr>
            <a:endParaRPr lang="en-GB" sz="1600" dirty="0" smtClean="0"/>
          </a:p>
          <a:p>
            <a:pPr eaLnBrk="1" hangingPunct="1">
              <a:lnSpc>
                <a:spcPct val="80000"/>
              </a:lnSpc>
              <a:buFontTx/>
              <a:buNone/>
            </a:pPr>
            <a:r>
              <a:rPr lang="en-GB" sz="1600" dirty="0" smtClean="0"/>
              <a:t>		</a:t>
            </a:r>
            <a:r>
              <a:rPr lang="en-GB" sz="1600" i="1" dirty="0" smtClean="0"/>
              <a:t>S</a:t>
            </a:r>
            <a:r>
              <a:rPr lang="en-GB" sz="1600" dirty="0" smtClean="0"/>
              <a:t> = </a:t>
            </a:r>
            <a:r>
              <a:rPr lang="en-GB" sz="1600" i="1" dirty="0" smtClean="0"/>
              <a:t>k</a:t>
            </a:r>
            <a:r>
              <a:rPr lang="en-GB" sz="1600" dirty="0" smtClean="0"/>
              <a:t> </a:t>
            </a:r>
            <a:r>
              <a:rPr lang="en-GB" sz="1600" dirty="0" err="1" smtClean="0"/>
              <a:t>ln</a:t>
            </a:r>
            <a:r>
              <a:rPr lang="en-GB" sz="1600" i="1" dirty="0" err="1" smtClean="0"/>
              <a:t>W</a:t>
            </a:r>
            <a:endParaRPr lang="en-GB" sz="1600" i="1" dirty="0" smtClean="0"/>
          </a:p>
          <a:p>
            <a:pPr eaLnBrk="1" hangingPunct="1">
              <a:lnSpc>
                <a:spcPct val="80000"/>
              </a:lnSpc>
            </a:pPr>
            <a:endParaRPr lang="en-GB" sz="1600" dirty="0" smtClean="0"/>
          </a:p>
          <a:p>
            <a:pPr eaLnBrk="1" hangingPunct="1">
              <a:lnSpc>
                <a:spcPct val="80000"/>
              </a:lnSpc>
            </a:pPr>
            <a:r>
              <a:rPr lang="en-GB" sz="1600" i="1" dirty="0" smtClean="0"/>
              <a:t>k</a:t>
            </a:r>
            <a:r>
              <a:rPr lang="en-GB" sz="1600" dirty="0" smtClean="0"/>
              <a:t> </a:t>
            </a:r>
            <a:r>
              <a:rPr lang="en-GB" sz="1600" dirty="0" err="1" smtClean="0"/>
              <a:t>er</a:t>
            </a:r>
            <a:r>
              <a:rPr lang="en-GB" sz="1600" dirty="0" smtClean="0"/>
              <a:t> Boltzmann-</a:t>
            </a:r>
            <a:r>
              <a:rPr lang="en-GB" sz="1600" dirty="0" err="1" smtClean="0"/>
              <a:t>konstanten</a:t>
            </a:r>
            <a:r>
              <a:rPr lang="en-GB" sz="1600" dirty="0" smtClean="0"/>
              <a:t>, med </a:t>
            </a:r>
            <a:r>
              <a:rPr lang="en-GB" sz="1600" dirty="0" err="1" smtClean="0"/>
              <a:t>samme</a:t>
            </a:r>
            <a:r>
              <a:rPr lang="en-GB" sz="1600" dirty="0" smtClean="0"/>
              <a:t> </a:t>
            </a:r>
            <a:r>
              <a:rPr lang="en-GB" sz="1600" dirty="0" err="1" smtClean="0"/>
              <a:t>enhet</a:t>
            </a:r>
            <a:r>
              <a:rPr lang="en-GB" sz="1600" dirty="0" smtClean="0"/>
              <a:t> </a:t>
            </a:r>
            <a:r>
              <a:rPr lang="en-GB" sz="1600" dirty="0" err="1" smtClean="0"/>
              <a:t>som</a:t>
            </a:r>
            <a:r>
              <a:rPr lang="en-GB" sz="1600" dirty="0" smtClean="0"/>
              <a:t> </a:t>
            </a:r>
            <a:r>
              <a:rPr lang="en-GB" sz="1600" dirty="0" err="1" smtClean="0"/>
              <a:t>entropi</a:t>
            </a:r>
            <a:r>
              <a:rPr lang="en-GB" sz="1600" dirty="0" smtClean="0"/>
              <a:t> (J/K)</a:t>
            </a:r>
          </a:p>
          <a:p>
            <a:pPr eaLnBrk="1" hangingPunct="1">
              <a:lnSpc>
                <a:spcPct val="80000"/>
              </a:lnSpc>
            </a:pPr>
            <a:endParaRPr lang="en-GB" sz="1600" dirty="0" smtClean="0"/>
          </a:p>
          <a:p>
            <a:pPr eaLnBrk="1" hangingPunct="1">
              <a:lnSpc>
                <a:spcPct val="80000"/>
              </a:lnSpc>
            </a:pPr>
            <a:r>
              <a:rPr lang="en-GB" sz="1600" dirty="0" smtClean="0"/>
              <a:t>For de 4 </a:t>
            </a:r>
            <a:r>
              <a:rPr lang="en-GB" sz="1600" dirty="0" err="1" smtClean="0"/>
              <a:t>studentene</a:t>
            </a:r>
            <a:r>
              <a:rPr lang="en-GB" sz="1600" dirty="0" smtClean="0"/>
              <a:t> </a:t>
            </a:r>
            <a:r>
              <a:rPr lang="en-GB" sz="1600" dirty="0" err="1" smtClean="0"/>
              <a:t>på</a:t>
            </a:r>
            <a:r>
              <a:rPr lang="en-GB" sz="1600" dirty="0" smtClean="0"/>
              <a:t> 9 </a:t>
            </a:r>
            <a:r>
              <a:rPr lang="en-GB" sz="1600" dirty="0" err="1" smtClean="0"/>
              <a:t>lesesalsplasser</a:t>
            </a:r>
            <a:r>
              <a:rPr lang="en-GB" sz="1600" dirty="0" smtClean="0"/>
              <a:t>: </a:t>
            </a:r>
          </a:p>
          <a:p>
            <a:pPr lvl="1" eaLnBrk="1" hangingPunct="1">
              <a:lnSpc>
                <a:spcPct val="80000"/>
              </a:lnSpc>
              <a:buFontTx/>
              <a:buNone/>
            </a:pPr>
            <a:r>
              <a:rPr lang="nb-NO" sz="1400" i="1" dirty="0" smtClean="0">
                <a:cs typeface="Times New Roman" pitchFamily="18" charset="0"/>
              </a:rPr>
              <a:t>S</a:t>
            </a:r>
            <a:r>
              <a:rPr lang="nb-NO" sz="1400" dirty="0" smtClean="0">
                <a:cs typeface="Times New Roman" pitchFamily="18" charset="0"/>
              </a:rPr>
              <a:t> = </a:t>
            </a:r>
            <a:r>
              <a:rPr lang="nb-NO" sz="1400" i="1" dirty="0" smtClean="0">
                <a:cs typeface="Times New Roman" pitchFamily="18" charset="0"/>
              </a:rPr>
              <a:t>k</a:t>
            </a:r>
            <a:r>
              <a:rPr lang="nb-NO" sz="1400" dirty="0" smtClean="0">
                <a:cs typeface="Times New Roman" pitchFamily="18" charset="0"/>
              </a:rPr>
              <a:t> ln 126 = 6,67*10</a:t>
            </a:r>
            <a:r>
              <a:rPr lang="nb-NO" sz="1400" baseline="30000" dirty="0" smtClean="0">
                <a:cs typeface="Times New Roman" pitchFamily="18" charset="0"/>
              </a:rPr>
              <a:t>-23</a:t>
            </a:r>
            <a:r>
              <a:rPr lang="nb-NO" sz="1400" dirty="0" smtClean="0">
                <a:cs typeface="Times New Roman" pitchFamily="18" charset="0"/>
              </a:rPr>
              <a:t> J/K, </a:t>
            </a:r>
            <a:r>
              <a:rPr lang="nb-NO" sz="1400" dirty="0" err="1" smtClean="0">
                <a:cs typeface="Times New Roman" pitchFamily="18" charset="0"/>
              </a:rPr>
              <a:t>dvs</a:t>
            </a:r>
            <a:r>
              <a:rPr lang="nb-NO" sz="1400" dirty="0" smtClean="0">
                <a:cs typeface="Times New Roman" pitchFamily="18" charset="0"/>
              </a:rPr>
              <a:t> 7.4*10</a:t>
            </a:r>
            <a:r>
              <a:rPr lang="nb-NO" sz="1400" baseline="30000" dirty="0" smtClean="0">
                <a:cs typeface="Times New Roman" pitchFamily="18" charset="0"/>
              </a:rPr>
              <a:t>-24</a:t>
            </a:r>
            <a:r>
              <a:rPr lang="nb-NO" sz="1400" dirty="0" smtClean="0">
                <a:cs typeface="Times New Roman" pitchFamily="18" charset="0"/>
              </a:rPr>
              <a:t> (J/K)/plass</a:t>
            </a:r>
          </a:p>
          <a:p>
            <a:pPr lvl="1" eaLnBrk="1" hangingPunct="1">
              <a:lnSpc>
                <a:spcPct val="80000"/>
              </a:lnSpc>
              <a:buFontTx/>
              <a:buNone/>
            </a:pPr>
            <a:r>
              <a:rPr lang="nb-NO" sz="1400" dirty="0" smtClean="0"/>
              <a:t>Endres </a:t>
            </a:r>
            <a:r>
              <a:rPr lang="nb-NO" sz="1400" i="1" dirty="0" smtClean="0"/>
              <a:t>ikke </a:t>
            </a:r>
            <a:r>
              <a:rPr lang="nb-NO" sz="1400" dirty="0" smtClean="0"/>
              <a:t>lineært med antall studenter per plass eller med størrelsen på systemet</a:t>
            </a:r>
            <a:endParaRPr lang="en-GB" sz="1400" dirty="0" smtClean="0"/>
          </a:p>
          <a:p>
            <a:pPr eaLnBrk="1" hangingPunct="1">
              <a:lnSpc>
                <a:spcPct val="80000"/>
              </a:lnSpc>
            </a:pPr>
            <a:endParaRPr lang="en-GB" sz="1600" dirty="0" smtClean="0"/>
          </a:p>
          <a:p>
            <a:pPr eaLnBrk="1" hangingPunct="1">
              <a:lnSpc>
                <a:spcPct val="80000"/>
              </a:lnSpc>
            </a:pPr>
            <a:r>
              <a:rPr lang="nb-NO" sz="1600" dirty="0" smtClean="0"/>
              <a:t>For store antall </a:t>
            </a:r>
            <a:r>
              <a:rPr lang="nb-NO" sz="1600" i="1" dirty="0" smtClean="0"/>
              <a:t>a</a:t>
            </a:r>
            <a:r>
              <a:rPr lang="nb-NO" sz="1600" dirty="0" smtClean="0"/>
              <a:t> bruker vi Stirlings approksimasjon: </a:t>
            </a:r>
            <a:r>
              <a:rPr lang="nb-NO" sz="1600" dirty="0" err="1" smtClean="0"/>
              <a:t>ln</a:t>
            </a:r>
            <a:r>
              <a:rPr lang="nb-NO" sz="1600" i="1" dirty="0" err="1" smtClean="0"/>
              <a:t>a</a:t>
            </a:r>
            <a:r>
              <a:rPr lang="nb-NO" sz="1600" dirty="0" smtClean="0"/>
              <a:t>! = </a:t>
            </a:r>
            <a:r>
              <a:rPr lang="nb-NO" sz="1600" i="1" dirty="0" smtClean="0"/>
              <a:t>a</a:t>
            </a:r>
            <a:r>
              <a:rPr lang="nb-NO" sz="1600" dirty="0" smtClean="0"/>
              <a:t> </a:t>
            </a:r>
            <a:r>
              <a:rPr lang="nb-NO" sz="1600" dirty="0" err="1" smtClean="0"/>
              <a:t>ln</a:t>
            </a:r>
            <a:r>
              <a:rPr lang="nb-NO" sz="1600" i="1" dirty="0" err="1" smtClean="0"/>
              <a:t>a</a:t>
            </a:r>
            <a:r>
              <a:rPr lang="nb-NO" sz="1600" dirty="0" smtClean="0"/>
              <a:t> – </a:t>
            </a:r>
            <a:r>
              <a:rPr lang="nb-NO" sz="1600" i="1" dirty="0" smtClean="0"/>
              <a:t>a</a:t>
            </a:r>
            <a:r>
              <a:rPr lang="nb-NO" sz="1600" dirty="0" smtClean="0"/>
              <a:t>. </a:t>
            </a:r>
          </a:p>
          <a:p>
            <a:pPr eaLnBrk="1" hangingPunct="1">
              <a:lnSpc>
                <a:spcPct val="80000"/>
              </a:lnSpc>
            </a:pPr>
            <a:endParaRPr lang="nb-NO" sz="1600" dirty="0" smtClean="0"/>
          </a:p>
          <a:p>
            <a:pPr eaLnBrk="1" hangingPunct="1">
              <a:lnSpc>
                <a:spcPct val="80000"/>
              </a:lnSpc>
            </a:pPr>
            <a:r>
              <a:rPr lang="nb-NO" sz="1600" dirty="0" smtClean="0"/>
              <a:t>For </a:t>
            </a:r>
            <a:r>
              <a:rPr lang="nb-NO" sz="1600" i="1" dirty="0" smtClean="0"/>
              <a:t>a</a:t>
            </a:r>
            <a:r>
              <a:rPr lang="nb-NO" sz="1600" dirty="0" smtClean="0"/>
              <a:t> ”studenter” fordelt på </a:t>
            </a:r>
            <a:r>
              <a:rPr lang="nb-NO" sz="1600" i="1" dirty="0" smtClean="0"/>
              <a:t>b</a:t>
            </a:r>
            <a:r>
              <a:rPr lang="nb-NO" sz="1600" dirty="0" smtClean="0"/>
              <a:t> plasser, og </a:t>
            </a:r>
            <a:r>
              <a:rPr lang="nb-NO" sz="1600" i="1" dirty="0" smtClean="0"/>
              <a:t>b</a:t>
            </a:r>
            <a:r>
              <a:rPr lang="nb-NO" sz="1600" dirty="0" smtClean="0"/>
              <a:t> &gt;&gt; </a:t>
            </a:r>
            <a:r>
              <a:rPr lang="nb-NO" sz="1600" i="1" dirty="0" smtClean="0"/>
              <a:t>a</a:t>
            </a:r>
            <a:r>
              <a:rPr lang="nb-NO" sz="1600" dirty="0" smtClean="0"/>
              <a:t> får vi da</a:t>
            </a:r>
          </a:p>
          <a:p>
            <a:pPr eaLnBrk="1" hangingPunct="1">
              <a:lnSpc>
                <a:spcPct val="80000"/>
              </a:lnSpc>
            </a:pPr>
            <a:endParaRPr lang="nb-NO" sz="1600" dirty="0" smtClean="0"/>
          </a:p>
          <a:p>
            <a:pPr eaLnBrk="1" hangingPunct="1">
              <a:lnSpc>
                <a:spcPct val="80000"/>
              </a:lnSpc>
            </a:pPr>
            <a:r>
              <a:rPr lang="nb-NO" sz="1600" i="1" dirty="0" smtClean="0"/>
              <a:t>S</a:t>
            </a:r>
            <a:r>
              <a:rPr lang="nb-NO" sz="1600" dirty="0" smtClean="0"/>
              <a:t> = -</a:t>
            </a:r>
            <a:r>
              <a:rPr lang="nb-NO" sz="1600" i="1" dirty="0" smtClean="0"/>
              <a:t>b</a:t>
            </a:r>
            <a:r>
              <a:rPr lang="nb-NO" sz="1600" dirty="0" smtClean="0"/>
              <a:t> </a:t>
            </a:r>
            <a:r>
              <a:rPr lang="nb-NO" sz="1600" i="1" dirty="0" smtClean="0"/>
              <a:t>k</a:t>
            </a:r>
            <a:r>
              <a:rPr lang="nb-NO" sz="1600" dirty="0" smtClean="0"/>
              <a:t> ln [</a:t>
            </a:r>
            <a:r>
              <a:rPr lang="nb-NO" sz="1600" i="1" dirty="0" smtClean="0"/>
              <a:t>a/(</a:t>
            </a:r>
            <a:r>
              <a:rPr lang="nb-NO" sz="1600" i="1" dirty="0" err="1" smtClean="0"/>
              <a:t>a+b</a:t>
            </a:r>
            <a:r>
              <a:rPr lang="nb-NO" sz="1600" i="1" dirty="0" smtClean="0"/>
              <a:t>)</a:t>
            </a:r>
            <a:r>
              <a:rPr lang="nb-NO" sz="1600" dirty="0" smtClean="0"/>
              <a:t>] = -</a:t>
            </a:r>
            <a:r>
              <a:rPr lang="nb-NO" sz="1600" i="1" dirty="0" smtClean="0"/>
              <a:t>b</a:t>
            </a:r>
            <a:r>
              <a:rPr lang="nb-NO" sz="1600" dirty="0" smtClean="0"/>
              <a:t> </a:t>
            </a:r>
            <a:r>
              <a:rPr lang="nb-NO" sz="1600" i="1" dirty="0" smtClean="0"/>
              <a:t>k</a:t>
            </a:r>
            <a:r>
              <a:rPr lang="nb-NO" sz="1600" dirty="0" smtClean="0"/>
              <a:t> ln </a:t>
            </a:r>
            <a:r>
              <a:rPr lang="nb-NO" sz="1600" i="1" dirty="0" smtClean="0"/>
              <a:t>x</a:t>
            </a:r>
            <a:r>
              <a:rPr lang="nb-NO" sz="1600" dirty="0" smtClean="0"/>
              <a:t> = -</a:t>
            </a:r>
            <a:r>
              <a:rPr lang="nb-NO" sz="1600" i="1" dirty="0" smtClean="0"/>
              <a:t>b</a:t>
            </a:r>
            <a:r>
              <a:rPr lang="nb-NO" sz="1600" dirty="0" smtClean="0"/>
              <a:t> </a:t>
            </a:r>
            <a:r>
              <a:rPr lang="nb-NO" sz="1600" i="1" dirty="0" smtClean="0"/>
              <a:t>k</a:t>
            </a:r>
            <a:r>
              <a:rPr lang="nb-NO" sz="1600" dirty="0" smtClean="0"/>
              <a:t> ln [4/9]</a:t>
            </a:r>
            <a:endParaRPr lang="en-GB" sz="1600" dirty="0" smtClean="0"/>
          </a:p>
          <a:p>
            <a:pPr eaLnBrk="1" hangingPunct="1">
              <a:lnSpc>
                <a:spcPct val="80000"/>
              </a:lnSpc>
            </a:pPr>
            <a:endParaRPr lang="nb-NO" sz="1600" dirty="0" smtClean="0"/>
          </a:p>
          <a:p>
            <a:pPr eaLnBrk="1" hangingPunct="1">
              <a:lnSpc>
                <a:spcPct val="80000"/>
              </a:lnSpc>
            </a:pPr>
            <a:r>
              <a:rPr lang="nb-NO" sz="1600" dirty="0" smtClean="0"/>
              <a:t>Hvis </a:t>
            </a:r>
            <a:r>
              <a:rPr lang="nb-NO" sz="1600" i="1" dirty="0" smtClean="0"/>
              <a:t>b</a:t>
            </a:r>
            <a:r>
              <a:rPr lang="nb-NO" sz="1600" dirty="0" smtClean="0"/>
              <a:t> = </a:t>
            </a:r>
            <a:r>
              <a:rPr lang="nb-NO" sz="1600" i="1" dirty="0" smtClean="0"/>
              <a:t>N</a:t>
            </a:r>
            <a:r>
              <a:rPr lang="nb-NO" sz="1600" i="1" baseline="-25000" dirty="0" smtClean="0"/>
              <a:t>A</a:t>
            </a:r>
            <a:r>
              <a:rPr lang="nb-NO" sz="1600" dirty="0" smtClean="0"/>
              <a:t> får vi </a:t>
            </a:r>
            <a:r>
              <a:rPr lang="nb-NO" sz="1600" i="1" dirty="0" smtClean="0"/>
              <a:t>S</a:t>
            </a:r>
            <a:r>
              <a:rPr lang="nb-NO" sz="1600" dirty="0" smtClean="0"/>
              <a:t> = -</a:t>
            </a:r>
            <a:r>
              <a:rPr lang="nb-NO" sz="1600" i="1" dirty="0" smtClean="0"/>
              <a:t>N</a:t>
            </a:r>
            <a:r>
              <a:rPr lang="nb-NO" sz="1600" i="1" baseline="-25000" dirty="0" smtClean="0"/>
              <a:t>A</a:t>
            </a:r>
            <a:r>
              <a:rPr lang="nb-NO" sz="1600" dirty="0" smtClean="0"/>
              <a:t> </a:t>
            </a:r>
            <a:r>
              <a:rPr lang="nb-NO" sz="1600" i="1" dirty="0" smtClean="0"/>
              <a:t>k</a:t>
            </a:r>
            <a:r>
              <a:rPr lang="nb-NO" sz="1600" dirty="0" smtClean="0"/>
              <a:t> ln </a:t>
            </a:r>
            <a:r>
              <a:rPr lang="nb-NO" sz="1600" i="1" dirty="0" smtClean="0"/>
              <a:t>x</a:t>
            </a:r>
            <a:r>
              <a:rPr lang="nb-NO" sz="1600" dirty="0" smtClean="0"/>
              <a:t> = -</a:t>
            </a:r>
            <a:r>
              <a:rPr lang="nb-NO" sz="1600" i="1" dirty="0" smtClean="0"/>
              <a:t>R</a:t>
            </a:r>
            <a:r>
              <a:rPr lang="nb-NO" sz="1600" dirty="0" smtClean="0"/>
              <a:t> ln </a:t>
            </a:r>
            <a:r>
              <a:rPr lang="nb-NO" sz="1600" i="1" dirty="0" smtClean="0"/>
              <a:t>x</a:t>
            </a:r>
            <a:r>
              <a:rPr lang="nb-NO" sz="1600" dirty="0" smtClean="0"/>
              <a:t>    </a:t>
            </a:r>
            <a:r>
              <a:rPr lang="nb-NO" sz="1600" dirty="0" smtClean="0">
                <a:solidFill>
                  <a:srgbClr val="CC0000"/>
                </a:solidFill>
              </a:rPr>
              <a:t>(NB fortegnet)</a:t>
            </a:r>
            <a:r>
              <a:rPr lang="nb-NO" sz="1600" dirty="0" smtClean="0"/>
              <a:t> </a:t>
            </a:r>
          </a:p>
          <a:p>
            <a:pPr eaLnBrk="1" hangingPunct="1">
              <a:lnSpc>
                <a:spcPct val="80000"/>
              </a:lnSpc>
            </a:pPr>
            <a:r>
              <a:rPr lang="nb-NO" sz="1600" dirty="0" smtClean="0"/>
              <a:t>= -8.314 J/molK * ln 4/9 = 6.7 J/molK eller 11.2*10</a:t>
            </a:r>
            <a:r>
              <a:rPr lang="nb-NO" sz="1600" baseline="30000" dirty="0" smtClean="0"/>
              <a:t>-24</a:t>
            </a:r>
            <a:r>
              <a:rPr lang="nb-NO" sz="1600" dirty="0" smtClean="0"/>
              <a:t> J/K per plass.</a:t>
            </a:r>
            <a:endParaRPr lang="en-GB" sz="1600" dirty="0" smtClean="0"/>
          </a:p>
          <a:p>
            <a:pPr eaLnBrk="1" hangingPunct="1">
              <a:lnSpc>
                <a:spcPct val="80000"/>
              </a:lnSpc>
            </a:pPr>
            <a:endParaRPr lang="en-GB" sz="1600" dirty="0" smtClean="0"/>
          </a:p>
          <a:p>
            <a:pPr eaLnBrk="1" hangingPunct="1">
              <a:lnSpc>
                <a:spcPct val="80000"/>
              </a:lnSpc>
            </a:pPr>
            <a:r>
              <a:rPr lang="en-GB" sz="1600" dirty="0" err="1" smtClean="0"/>
              <a:t>Gasskonstanten</a:t>
            </a:r>
            <a:r>
              <a:rPr lang="en-GB" sz="1600" dirty="0" smtClean="0"/>
              <a:t> </a:t>
            </a:r>
            <a:r>
              <a:rPr lang="en-GB" sz="1600" i="1" dirty="0" smtClean="0"/>
              <a:t>R</a:t>
            </a:r>
            <a:r>
              <a:rPr lang="en-GB" sz="1600" dirty="0" smtClean="0"/>
              <a:t> </a:t>
            </a:r>
            <a:r>
              <a:rPr lang="en-GB" sz="1600" dirty="0" err="1" smtClean="0"/>
              <a:t>og</a:t>
            </a:r>
            <a:r>
              <a:rPr lang="en-GB" sz="1600" dirty="0" smtClean="0"/>
              <a:t> Boltzmann-</a:t>
            </a:r>
            <a:r>
              <a:rPr lang="en-GB" sz="1600" dirty="0" err="1" smtClean="0"/>
              <a:t>konstanten</a:t>
            </a:r>
            <a:r>
              <a:rPr lang="en-GB" sz="1600" dirty="0" smtClean="0"/>
              <a:t> </a:t>
            </a:r>
            <a:r>
              <a:rPr lang="en-GB" sz="1600" i="1" dirty="0" smtClean="0"/>
              <a:t>k</a:t>
            </a:r>
            <a:r>
              <a:rPr lang="en-GB" sz="1600" dirty="0" smtClean="0"/>
              <a:t> </a:t>
            </a:r>
            <a:r>
              <a:rPr lang="en-GB" sz="1600" dirty="0" err="1" smtClean="0"/>
              <a:t>er</a:t>
            </a:r>
            <a:r>
              <a:rPr lang="en-GB" sz="1600" dirty="0" smtClean="0"/>
              <a:t> </a:t>
            </a:r>
            <a:r>
              <a:rPr lang="en-GB" sz="1600" dirty="0" err="1" smtClean="0"/>
              <a:t>relatert</a:t>
            </a:r>
            <a:r>
              <a:rPr lang="en-GB" sz="1600" dirty="0" smtClean="0"/>
              <a:t> </a:t>
            </a:r>
            <a:r>
              <a:rPr lang="en-GB" sz="1600" dirty="0" err="1" smtClean="0"/>
              <a:t>gjennom</a:t>
            </a:r>
            <a:r>
              <a:rPr lang="en-GB" sz="1600" dirty="0" smtClean="0"/>
              <a:t> Avogadros tall </a:t>
            </a:r>
            <a:r>
              <a:rPr lang="en-GB" sz="1600" i="1" dirty="0" smtClean="0"/>
              <a:t>N</a:t>
            </a:r>
            <a:r>
              <a:rPr lang="en-GB" sz="1600" i="1" baseline="-25000" dirty="0" smtClean="0"/>
              <a:t>A</a:t>
            </a:r>
            <a:r>
              <a:rPr lang="en-GB" sz="1600" dirty="0" smtClean="0"/>
              <a:t>:</a:t>
            </a:r>
          </a:p>
          <a:p>
            <a:pPr lvl="1" eaLnBrk="1" hangingPunct="1">
              <a:lnSpc>
                <a:spcPct val="80000"/>
              </a:lnSpc>
              <a:buFontTx/>
              <a:buNone/>
            </a:pPr>
            <a:r>
              <a:rPr lang="en-GB" sz="1400" i="1" dirty="0" smtClean="0"/>
              <a:t>R = k*N</a:t>
            </a:r>
            <a:r>
              <a:rPr lang="en-GB" sz="1400" i="1" baseline="-25000" dirty="0" smtClean="0"/>
              <a:t>A</a:t>
            </a:r>
            <a:endParaRPr lang="en-GB" sz="1400" i="1" dirty="0" smtClean="0"/>
          </a:p>
        </p:txBody>
      </p:sp>
      <p:sp>
        <p:nvSpPr>
          <p:cNvPr id="6" name="TextBox 5"/>
          <p:cNvSpPr txBox="1"/>
          <p:nvPr/>
        </p:nvSpPr>
        <p:spPr>
          <a:xfrm>
            <a:off x="7020272" y="4797152"/>
            <a:ext cx="1979712" cy="1077218"/>
          </a:xfrm>
          <a:prstGeom prst="rect">
            <a:avLst/>
          </a:prstGeom>
          <a:solidFill>
            <a:schemeClr val="bg2">
              <a:lumMod val="20000"/>
              <a:lumOff val="80000"/>
            </a:schemeClr>
          </a:solidFill>
        </p:spPr>
        <p:txBody>
          <a:bodyPr wrap="square" rtlCol="0">
            <a:spAutoFit/>
          </a:bodyPr>
          <a:lstStyle/>
          <a:p>
            <a:r>
              <a:rPr lang="en-GB" sz="1600" dirty="0" err="1" smtClean="0"/>
              <a:t>Dette</a:t>
            </a:r>
            <a:r>
              <a:rPr lang="en-GB" sz="1600" dirty="0" smtClean="0"/>
              <a:t> </a:t>
            </a:r>
            <a:r>
              <a:rPr lang="en-GB" sz="1600" dirty="0" err="1" smtClean="0"/>
              <a:t>er</a:t>
            </a:r>
            <a:r>
              <a:rPr lang="en-GB" sz="1600" dirty="0" smtClean="0"/>
              <a:t> </a:t>
            </a:r>
            <a:r>
              <a:rPr lang="en-GB" sz="1600" dirty="0" err="1" smtClean="0"/>
              <a:t>entropien</a:t>
            </a:r>
            <a:r>
              <a:rPr lang="en-GB" sz="1600" dirty="0" smtClean="0"/>
              <a:t> for et </a:t>
            </a:r>
            <a:r>
              <a:rPr lang="en-GB" sz="1600" dirty="0" err="1" smtClean="0"/>
              <a:t>stort</a:t>
            </a:r>
            <a:r>
              <a:rPr lang="en-GB" sz="1600" dirty="0" smtClean="0"/>
              <a:t> </a:t>
            </a:r>
            <a:r>
              <a:rPr lang="en-GB" sz="1600" dirty="0" err="1" smtClean="0"/>
              <a:t>antall</a:t>
            </a:r>
            <a:r>
              <a:rPr lang="en-GB" sz="1600" dirty="0" smtClean="0"/>
              <a:t> </a:t>
            </a:r>
            <a:r>
              <a:rPr lang="en-GB" sz="1600" dirty="0" err="1" smtClean="0"/>
              <a:t>plasser</a:t>
            </a:r>
            <a:r>
              <a:rPr lang="en-GB" sz="1600" dirty="0" smtClean="0"/>
              <a:t>, </a:t>
            </a:r>
            <a:r>
              <a:rPr lang="en-GB" sz="1600" dirty="0" err="1" smtClean="0"/>
              <a:t>der</a:t>
            </a:r>
            <a:r>
              <a:rPr lang="en-GB" sz="1600" dirty="0" smtClean="0"/>
              <a:t> 4/9 </a:t>
            </a:r>
            <a:r>
              <a:rPr lang="en-GB" sz="1600" dirty="0" err="1" smtClean="0"/>
              <a:t>er</a:t>
            </a:r>
            <a:r>
              <a:rPr lang="en-GB" sz="1600" dirty="0" smtClean="0"/>
              <a:t> </a:t>
            </a:r>
            <a:r>
              <a:rPr lang="en-GB" sz="1600" dirty="0" err="1" smtClean="0"/>
              <a:t>annerledes</a:t>
            </a:r>
            <a:r>
              <a:rPr lang="en-GB" sz="1600" dirty="0" smtClean="0"/>
              <a:t>, </a:t>
            </a:r>
            <a:r>
              <a:rPr lang="en-GB" sz="1600" dirty="0" err="1" smtClean="0"/>
              <a:t>f.eks</a:t>
            </a:r>
            <a:r>
              <a:rPr lang="en-GB" sz="1600" dirty="0" smtClean="0"/>
              <a:t>. </a:t>
            </a:r>
            <a:r>
              <a:rPr lang="en-GB" sz="1600" dirty="0" err="1" smtClean="0"/>
              <a:t>tomme</a:t>
            </a:r>
            <a:r>
              <a:rPr lang="en-GB" sz="1600" dirty="0" smtClean="0"/>
              <a:t>. </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animEffect transition="in" filter="dissolve">
                                      <p:cBhvr>
                                        <p:cTn id="7" dur="500"/>
                                        <p:tgtEl>
                                          <p:spTgt spid="563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5">
                                            <p:txEl>
                                              <p:pRg st="2" end="2"/>
                                            </p:txEl>
                                          </p:spTgt>
                                        </p:tgtEl>
                                        <p:attrNameLst>
                                          <p:attrName>style.visibility</p:attrName>
                                        </p:attrNameLst>
                                      </p:cBhvr>
                                      <p:to>
                                        <p:strVal val="visible"/>
                                      </p:to>
                                    </p:set>
                                    <p:animEffect transition="in" filter="dissolve">
                                      <p:cBhvr>
                                        <p:cTn id="12" dur="500"/>
                                        <p:tgtEl>
                                          <p:spTgt spid="563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325">
                                            <p:txEl>
                                              <p:pRg st="4" end="4"/>
                                            </p:txEl>
                                          </p:spTgt>
                                        </p:tgtEl>
                                        <p:attrNameLst>
                                          <p:attrName>style.visibility</p:attrName>
                                        </p:attrNameLst>
                                      </p:cBhvr>
                                      <p:to>
                                        <p:strVal val="visible"/>
                                      </p:to>
                                    </p:set>
                                    <p:animEffect transition="in" filter="dissolve">
                                      <p:cBhvr>
                                        <p:cTn id="17" dur="500"/>
                                        <p:tgtEl>
                                          <p:spTgt spid="5632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325">
                                            <p:txEl>
                                              <p:pRg st="6" end="6"/>
                                            </p:txEl>
                                          </p:spTgt>
                                        </p:tgtEl>
                                        <p:attrNameLst>
                                          <p:attrName>style.visibility</p:attrName>
                                        </p:attrNameLst>
                                      </p:cBhvr>
                                      <p:to>
                                        <p:strVal val="visible"/>
                                      </p:to>
                                    </p:set>
                                    <p:animEffect transition="in" filter="dissolve">
                                      <p:cBhvr>
                                        <p:cTn id="22" dur="500"/>
                                        <p:tgtEl>
                                          <p:spTgt spid="56325">
                                            <p:txEl>
                                              <p:pRg st="6" end="6"/>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6325">
                                            <p:txEl>
                                              <p:pRg st="7" end="7"/>
                                            </p:txEl>
                                          </p:spTgt>
                                        </p:tgtEl>
                                        <p:attrNameLst>
                                          <p:attrName>style.visibility</p:attrName>
                                        </p:attrNameLst>
                                      </p:cBhvr>
                                      <p:to>
                                        <p:strVal val="visible"/>
                                      </p:to>
                                    </p:set>
                                    <p:animEffect transition="in" filter="dissolve">
                                      <p:cBhvr>
                                        <p:cTn id="25" dur="500"/>
                                        <p:tgtEl>
                                          <p:spTgt spid="56325">
                                            <p:txEl>
                                              <p:pRg st="7" end="7"/>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6325">
                                            <p:txEl>
                                              <p:pRg st="8" end="8"/>
                                            </p:txEl>
                                          </p:spTgt>
                                        </p:tgtEl>
                                        <p:attrNameLst>
                                          <p:attrName>style.visibility</p:attrName>
                                        </p:attrNameLst>
                                      </p:cBhvr>
                                      <p:to>
                                        <p:strVal val="visible"/>
                                      </p:to>
                                    </p:set>
                                    <p:animEffect transition="in" filter="dissolve">
                                      <p:cBhvr>
                                        <p:cTn id="28" dur="500"/>
                                        <p:tgtEl>
                                          <p:spTgt spid="56325">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6325">
                                            <p:txEl>
                                              <p:pRg st="10" end="10"/>
                                            </p:txEl>
                                          </p:spTgt>
                                        </p:tgtEl>
                                        <p:attrNameLst>
                                          <p:attrName>style.visibility</p:attrName>
                                        </p:attrNameLst>
                                      </p:cBhvr>
                                      <p:to>
                                        <p:strVal val="visible"/>
                                      </p:to>
                                    </p:set>
                                    <p:animEffect transition="in" filter="dissolve">
                                      <p:cBhvr>
                                        <p:cTn id="33" dur="500"/>
                                        <p:tgtEl>
                                          <p:spTgt spid="56325">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6325">
                                            <p:txEl>
                                              <p:pRg st="12" end="12"/>
                                            </p:txEl>
                                          </p:spTgt>
                                        </p:tgtEl>
                                        <p:attrNameLst>
                                          <p:attrName>style.visibility</p:attrName>
                                        </p:attrNameLst>
                                      </p:cBhvr>
                                      <p:to>
                                        <p:strVal val="visible"/>
                                      </p:to>
                                    </p:set>
                                    <p:animEffect transition="in" filter="dissolve">
                                      <p:cBhvr>
                                        <p:cTn id="38" dur="500"/>
                                        <p:tgtEl>
                                          <p:spTgt spid="56325">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6325">
                                            <p:txEl>
                                              <p:pRg st="14" end="14"/>
                                            </p:txEl>
                                          </p:spTgt>
                                        </p:tgtEl>
                                        <p:attrNameLst>
                                          <p:attrName>style.visibility</p:attrName>
                                        </p:attrNameLst>
                                      </p:cBhvr>
                                      <p:to>
                                        <p:strVal val="visible"/>
                                      </p:to>
                                    </p:set>
                                    <p:animEffect transition="in" filter="dissolve">
                                      <p:cBhvr>
                                        <p:cTn id="43" dur="500"/>
                                        <p:tgtEl>
                                          <p:spTgt spid="56325">
                                            <p:txEl>
                                              <p:pRg st="14" end="1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6325">
                                            <p:txEl>
                                              <p:pRg st="16" end="16"/>
                                            </p:txEl>
                                          </p:spTgt>
                                        </p:tgtEl>
                                        <p:attrNameLst>
                                          <p:attrName>style.visibility</p:attrName>
                                        </p:attrNameLst>
                                      </p:cBhvr>
                                      <p:to>
                                        <p:strVal val="visible"/>
                                      </p:to>
                                    </p:set>
                                    <p:animEffect transition="in" filter="dissolve">
                                      <p:cBhvr>
                                        <p:cTn id="48" dur="500"/>
                                        <p:tgtEl>
                                          <p:spTgt spid="56325">
                                            <p:txEl>
                                              <p:pRg st="16" end="1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6325">
                                            <p:txEl>
                                              <p:pRg st="17" end="17"/>
                                            </p:txEl>
                                          </p:spTgt>
                                        </p:tgtEl>
                                        <p:attrNameLst>
                                          <p:attrName>style.visibility</p:attrName>
                                        </p:attrNameLst>
                                      </p:cBhvr>
                                      <p:to>
                                        <p:strVal val="visible"/>
                                      </p:to>
                                    </p:set>
                                    <p:animEffect transition="in" filter="dissolve">
                                      <p:cBhvr>
                                        <p:cTn id="53" dur="500"/>
                                        <p:tgtEl>
                                          <p:spTgt spid="56325">
                                            <p:txEl>
                                              <p:pRg st="17" end="1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6325">
                                            <p:txEl>
                                              <p:pRg st="19" end="19"/>
                                            </p:txEl>
                                          </p:spTgt>
                                        </p:tgtEl>
                                        <p:attrNameLst>
                                          <p:attrName>style.visibility</p:attrName>
                                        </p:attrNameLst>
                                      </p:cBhvr>
                                      <p:to>
                                        <p:strVal val="visible"/>
                                      </p:to>
                                    </p:set>
                                    <p:animEffect transition="in" filter="dissolve">
                                      <p:cBhvr>
                                        <p:cTn id="58" dur="500"/>
                                        <p:tgtEl>
                                          <p:spTgt spid="56325">
                                            <p:txEl>
                                              <p:pRg st="19" end="19"/>
                                            </p:txEl>
                                          </p:spTgt>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6325">
                                            <p:txEl>
                                              <p:pRg st="20" end="20"/>
                                            </p:txEl>
                                          </p:spTgt>
                                        </p:tgtEl>
                                        <p:attrNameLst>
                                          <p:attrName>style.visibility</p:attrName>
                                        </p:attrNameLst>
                                      </p:cBhvr>
                                      <p:to>
                                        <p:strVal val="visible"/>
                                      </p:to>
                                    </p:set>
                                    <p:animEffect transition="in" filter="dissolve">
                                      <p:cBhvr>
                                        <p:cTn id="61" dur="500"/>
                                        <p:tgtEl>
                                          <p:spTgt spid="56325">
                                            <p:txEl>
                                              <p:pRg st="20" end="2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dissolve">
                                      <p:cBhvr>
                                        <p:cTn id="6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bui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57347" name="Rectangle 1026"/>
          <p:cNvSpPr>
            <a:spLocks noGrp="1" noChangeArrowheads="1"/>
          </p:cNvSpPr>
          <p:nvPr>
            <p:ph type="title"/>
          </p:nvPr>
        </p:nvSpPr>
        <p:spPr>
          <a:xfrm>
            <a:off x="304800" y="152400"/>
            <a:ext cx="7543800" cy="952500"/>
          </a:xfrm>
        </p:spPr>
        <p:txBody>
          <a:bodyPr/>
          <a:lstStyle/>
          <a:p>
            <a:pPr eaLnBrk="1" hangingPunct="1"/>
            <a:r>
              <a:rPr lang="en-GB" smtClean="0"/>
              <a:t>Termodynamikkens 2. lov</a:t>
            </a:r>
            <a:r>
              <a:rPr lang="nb-NO" smtClean="0"/>
              <a:t/>
            </a:r>
            <a:br>
              <a:rPr lang="nb-NO" smtClean="0"/>
            </a:br>
            <a:r>
              <a:rPr lang="nb-NO" smtClean="0"/>
              <a:t>E</a:t>
            </a:r>
            <a:r>
              <a:rPr lang="en-GB" smtClean="0"/>
              <a:t>ntropien øker</a:t>
            </a:r>
          </a:p>
        </p:txBody>
      </p:sp>
      <p:sp>
        <p:nvSpPr>
          <p:cNvPr id="57348" name="Rectangle 1027"/>
          <p:cNvSpPr>
            <a:spLocks noGrp="1" noChangeArrowheads="1"/>
          </p:cNvSpPr>
          <p:nvPr>
            <p:ph type="body" idx="1"/>
          </p:nvPr>
        </p:nvSpPr>
        <p:spPr>
          <a:xfrm>
            <a:off x="457200" y="1295400"/>
            <a:ext cx="7727950" cy="4267200"/>
          </a:xfrm>
        </p:spPr>
        <p:txBody>
          <a:bodyPr/>
          <a:lstStyle/>
          <a:p>
            <a:pPr eaLnBrk="1" hangingPunct="1">
              <a:lnSpc>
                <a:spcPct val="90000"/>
              </a:lnSpc>
            </a:pPr>
            <a:r>
              <a:rPr lang="en-GB" dirty="0" err="1" smtClean="0"/>
              <a:t>Entropien</a:t>
            </a:r>
            <a:r>
              <a:rPr lang="en-GB" dirty="0" smtClean="0"/>
              <a:t> </a:t>
            </a:r>
            <a:r>
              <a:rPr lang="en-GB" dirty="0" err="1" smtClean="0"/>
              <a:t>i</a:t>
            </a:r>
            <a:r>
              <a:rPr lang="en-GB" dirty="0" smtClean="0"/>
              <a:t> et </a:t>
            </a:r>
            <a:r>
              <a:rPr lang="en-GB" dirty="0" err="1" smtClean="0"/>
              <a:t>isolert</a:t>
            </a:r>
            <a:r>
              <a:rPr lang="en-GB" dirty="0" smtClean="0"/>
              <a:t> system </a:t>
            </a:r>
            <a:r>
              <a:rPr lang="en-GB" dirty="0" err="1" smtClean="0"/>
              <a:t>øker</a:t>
            </a:r>
            <a:endParaRPr lang="en-GB" dirty="0" smtClean="0"/>
          </a:p>
          <a:p>
            <a:pPr eaLnBrk="1" hangingPunct="1">
              <a:lnSpc>
                <a:spcPct val="90000"/>
              </a:lnSpc>
            </a:pPr>
            <a:endParaRPr lang="en-GB" dirty="0" smtClean="0"/>
          </a:p>
          <a:p>
            <a:pPr eaLnBrk="1" hangingPunct="1">
              <a:lnSpc>
                <a:spcPct val="90000"/>
              </a:lnSpc>
            </a:pPr>
            <a:r>
              <a:rPr lang="en-GB" dirty="0" smtClean="0"/>
              <a:t>1. </a:t>
            </a:r>
            <a:r>
              <a:rPr lang="en-GB" dirty="0" err="1" smtClean="0"/>
              <a:t>og</a:t>
            </a:r>
            <a:r>
              <a:rPr lang="en-GB" dirty="0" smtClean="0"/>
              <a:t> 2. lover </a:t>
            </a:r>
            <a:r>
              <a:rPr lang="en-GB" dirty="0" err="1" smtClean="0"/>
              <a:t>sammen</a:t>
            </a:r>
            <a:r>
              <a:rPr lang="en-GB" dirty="0" smtClean="0"/>
              <a:t>: I et </a:t>
            </a:r>
            <a:r>
              <a:rPr lang="en-GB" dirty="0" err="1" smtClean="0"/>
              <a:t>isolert</a:t>
            </a:r>
            <a:r>
              <a:rPr lang="en-GB" dirty="0" smtClean="0"/>
              <a:t> system </a:t>
            </a:r>
            <a:r>
              <a:rPr lang="en-GB" dirty="0" err="1" smtClean="0"/>
              <a:t>er</a:t>
            </a:r>
            <a:r>
              <a:rPr lang="en-GB" dirty="0" smtClean="0"/>
              <a:t> </a:t>
            </a:r>
            <a:r>
              <a:rPr lang="en-GB" dirty="0" err="1" smtClean="0"/>
              <a:t>energien</a:t>
            </a:r>
            <a:r>
              <a:rPr lang="en-GB" dirty="0" smtClean="0"/>
              <a:t> </a:t>
            </a:r>
            <a:r>
              <a:rPr lang="en-GB" dirty="0" err="1" smtClean="0"/>
              <a:t>konstant</a:t>
            </a:r>
            <a:r>
              <a:rPr lang="en-GB" dirty="0" smtClean="0"/>
              <a:t>, </a:t>
            </a:r>
            <a:r>
              <a:rPr lang="en-GB" dirty="0" err="1" smtClean="0"/>
              <a:t>mens</a:t>
            </a:r>
            <a:r>
              <a:rPr lang="en-GB" dirty="0" smtClean="0"/>
              <a:t> </a:t>
            </a:r>
            <a:r>
              <a:rPr lang="en-GB" dirty="0" err="1" smtClean="0"/>
              <a:t>entropien</a:t>
            </a:r>
            <a:r>
              <a:rPr lang="en-GB" dirty="0" smtClean="0"/>
              <a:t> </a:t>
            </a:r>
            <a:r>
              <a:rPr lang="en-GB" dirty="0" err="1" smtClean="0"/>
              <a:t>øker</a:t>
            </a:r>
            <a:r>
              <a:rPr lang="en-GB" dirty="0" smtClean="0"/>
              <a:t>. </a:t>
            </a:r>
          </a:p>
          <a:p>
            <a:pPr eaLnBrk="1" hangingPunct="1">
              <a:lnSpc>
                <a:spcPct val="90000"/>
              </a:lnSpc>
            </a:pPr>
            <a:endParaRPr lang="en-GB" dirty="0" smtClean="0"/>
          </a:p>
          <a:p>
            <a:pPr eaLnBrk="1" hangingPunct="1">
              <a:lnSpc>
                <a:spcPct val="90000"/>
              </a:lnSpc>
            </a:pPr>
            <a:r>
              <a:rPr lang="en-GB" dirty="0" err="1" smtClean="0"/>
              <a:t>Eksempler</a:t>
            </a:r>
            <a:r>
              <a:rPr lang="en-GB" dirty="0" smtClean="0"/>
              <a:t>: </a:t>
            </a:r>
          </a:p>
          <a:p>
            <a:pPr lvl="2" eaLnBrk="1" hangingPunct="1">
              <a:lnSpc>
                <a:spcPct val="90000"/>
              </a:lnSpc>
            </a:pPr>
            <a:r>
              <a:rPr lang="en-GB" dirty="0" err="1" smtClean="0"/>
              <a:t>Universet</a:t>
            </a:r>
            <a:r>
              <a:rPr lang="en-GB" dirty="0" smtClean="0"/>
              <a:t> </a:t>
            </a:r>
          </a:p>
          <a:p>
            <a:pPr lvl="2" eaLnBrk="1" hangingPunct="1">
              <a:lnSpc>
                <a:spcPct val="90000"/>
              </a:lnSpc>
            </a:pPr>
            <a:r>
              <a:rPr lang="en-GB" dirty="0" smtClean="0"/>
              <a:t>En </a:t>
            </a:r>
            <a:r>
              <a:rPr lang="en-GB" dirty="0" err="1" smtClean="0"/>
              <a:t>lukket</a:t>
            </a:r>
            <a:r>
              <a:rPr lang="en-GB" dirty="0" smtClean="0"/>
              <a:t> </a:t>
            </a:r>
            <a:r>
              <a:rPr lang="en-GB" dirty="0" err="1" smtClean="0"/>
              <a:t>termos</a:t>
            </a:r>
            <a:endParaRPr lang="en-GB" dirty="0" smtClean="0"/>
          </a:p>
          <a:p>
            <a:pPr lvl="2"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buFontTx/>
              <a:buNone/>
            </a:pPr>
            <a:r>
              <a:rPr lang="en-GB" dirty="0" smtClean="0"/>
              <a:t>For </a:t>
            </a:r>
            <a:r>
              <a:rPr lang="en-GB" dirty="0" err="1" smtClean="0"/>
              <a:t>å</a:t>
            </a:r>
            <a:r>
              <a:rPr lang="en-GB" dirty="0" smtClean="0"/>
              <a:t> </a:t>
            </a:r>
            <a:r>
              <a:rPr lang="en-GB" dirty="0" err="1" smtClean="0"/>
              <a:t>illustrere</a:t>
            </a:r>
            <a:r>
              <a:rPr lang="en-GB" dirty="0" smtClean="0"/>
              <a:t> </a:t>
            </a:r>
            <a:r>
              <a:rPr lang="en-GB" dirty="0" err="1" smtClean="0"/>
              <a:t>entropi</a:t>
            </a:r>
            <a:r>
              <a:rPr lang="en-GB" dirty="0" smtClean="0"/>
              <a:t> </a:t>
            </a:r>
            <a:r>
              <a:rPr lang="en-GB" dirty="0" err="1" smtClean="0"/>
              <a:t>har</a:t>
            </a:r>
            <a:r>
              <a:rPr lang="en-GB" dirty="0" smtClean="0"/>
              <a:t> vi</a:t>
            </a:r>
            <a:r>
              <a:rPr lang="nb-NO" dirty="0" smtClean="0"/>
              <a:t> </a:t>
            </a:r>
            <a:r>
              <a:rPr lang="en-GB" dirty="0" err="1" smtClean="0"/>
              <a:t>vært</a:t>
            </a:r>
            <a:r>
              <a:rPr lang="en-GB" dirty="0" smtClean="0"/>
              <a:t> </a:t>
            </a:r>
            <a:r>
              <a:rPr lang="en-GB" dirty="0" err="1" smtClean="0"/>
              <a:t>innom</a:t>
            </a:r>
            <a:r>
              <a:rPr lang="en-GB" dirty="0" smtClean="0"/>
              <a:t> </a:t>
            </a:r>
            <a:r>
              <a:rPr lang="en-GB" dirty="0" err="1" smtClean="0"/>
              <a:t>statistisk</a:t>
            </a:r>
            <a:r>
              <a:rPr lang="en-GB" dirty="0" smtClean="0"/>
              <a:t> </a:t>
            </a:r>
            <a:r>
              <a:rPr lang="en-GB" dirty="0" err="1" smtClean="0"/>
              <a:t>termodynamikk</a:t>
            </a:r>
            <a:endParaRPr lang="en-GB"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58371" name="Rectangle 2"/>
          <p:cNvSpPr>
            <a:spLocks noGrp="1" noChangeArrowheads="1"/>
          </p:cNvSpPr>
          <p:nvPr>
            <p:ph type="title"/>
          </p:nvPr>
        </p:nvSpPr>
        <p:spPr/>
        <p:txBody>
          <a:bodyPr/>
          <a:lstStyle/>
          <a:p>
            <a:pPr eaLnBrk="1" hangingPunct="1"/>
            <a:r>
              <a:rPr lang="en-GB" smtClean="0"/>
              <a:t>Termodynamikkens 3. lov; Entropiens nullpunkt</a:t>
            </a:r>
          </a:p>
        </p:txBody>
      </p:sp>
      <p:pic>
        <p:nvPicPr>
          <p:cNvPr id="58372" name="Picture 4"/>
          <p:cNvPicPr>
            <a:picLocks noChangeAspect="1" noChangeArrowheads="1"/>
          </p:cNvPicPr>
          <p:nvPr/>
        </p:nvPicPr>
        <p:blipFill>
          <a:blip r:embed="rId3" cstate="print"/>
          <a:srcRect/>
          <a:stretch>
            <a:fillRect/>
          </a:stretch>
        </p:blipFill>
        <p:spPr bwMode="auto">
          <a:xfrm>
            <a:off x="5148263" y="1484313"/>
            <a:ext cx="3887787" cy="2987675"/>
          </a:xfrm>
          <a:prstGeom prst="rect">
            <a:avLst/>
          </a:prstGeom>
          <a:noFill/>
          <a:ln w="9525">
            <a:noFill/>
            <a:miter lim="800000"/>
            <a:headEnd/>
            <a:tailEnd/>
          </a:ln>
        </p:spPr>
      </p:pic>
      <p:sp>
        <p:nvSpPr>
          <p:cNvPr id="58373" name="Rectangle 3"/>
          <p:cNvSpPr>
            <a:spLocks noGrp="1" noChangeArrowheads="1"/>
          </p:cNvSpPr>
          <p:nvPr>
            <p:ph type="body" idx="1"/>
          </p:nvPr>
        </p:nvSpPr>
        <p:spPr>
          <a:xfrm>
            <a:off x="467544" y="1052513"/>
            <a:ext cx="4609281" cy="5113337"/>
          </a:xfrm>
        </p:spPr>
        <p:txBody>
          <a:bodyPr/>
          <a:lstStyle/>
          <a:p>
            <a:pPr eaLnBrk="1" hangingPunct="1"/>
            <a:r>
              <a:rPr lang="en-GB" dirty="0" smtClean="0"/>
              <a:t>For en </a:t>
            </a:r>
            <a:r>
              <a:rPr lang="en-GB" dirty="0" err="1" smtClean="0"/>
              <a:t>perfekt</a:t>
            </a:r>
            <a:r>
              <a:rPr lang="en-GB" dirty="0" smtClean="0"/>
              <a:t> </a:t>
            </a:r>
            <a:r>
              <a:rPr lang="en-GB" dirty="0" err="1" smtClean="0"/>
              <a:t>krystall</a:t>
            </a:r>
            <a:r>
              <a:rPr lang="en-GB" dirty="0" smtClean="0"/>
              <a:t> </a:t>
            </a:r>
            <a:r>
              <a:rPr lang="en-GB" dirty="0" err="1" smtClean="0"/>
              <a:t>ved</a:t>
            </a:r>
            <a:r>
              <a:rPr lang="en-GB" dirty="0" smtClean="0"/>
              <a:t> 0 K </a:t>
            </a:r>
            <a:r>
              <a:rPr lang="en-GB" dirty="0" err="1" smtClean="0"/>
              <a:t>er</a:t>
            </a:r>
            <a:r>
              <a:rPr lang="en-GB" dirty="0" smtClean="0"/>
              <a:t> </a:t>
            </a:r>
            <a:r>
              <a:rPr lang="en-GB" dirty="0" err="1" smtClean="0"/>
              <a:t>det</a:t>
            </a:r>
            <a:r>
              <a:rPr lang="en-GB" dirty="0" smtClean="0"/>
              <a:t> bare </a:t>
            </a:r>
            <a:r>
              <a:rPr lang="en-GB" dirty="0" err="1" smtClean="0"/>
              <a:t>én</a:t>
            </a:r>
            <a:r>
              <a:rPr lang="en-GB" dirty="0" smtClean="0"/>
              <a:t> </a:t>
            </a:r>
            <a:r>
              <a:rPr lang="en-GB" dirty="0" err="1" smtClean="0"/>
              <a:t>mikrotilstand</a:t>
            </a:r>
            <a:r>
              <a:rPr lang="en-GB" dirty="0" smtClean="0"/>
              <a:t>:  </a:t>
            </a:r>
          </a:p>
          <a:p>
            <a:pPr eaLnBrk="1" hangingPunct="1"/>
            <a:endParaRPr lang="en-GB" dirty="0" smtClean="0"/>
          </a:p>
          <a:p>
            <a:pPr eaLnBrk="1" hangingPunct="1"/>
            <a:r>
              <a:rPr lang="en-GB" i="1" dirty="0" smtClean="0"/>
              <a:t>W</a:t>
            </a:r>
            <a:r>
              <a:rPr lang="en-GB" i="1" baseline="-25000" dirty="0" smtClean="0"/>
              <a:t>0</a:t>
            </a:r>
            <a:r>
              <a:rPr lang="nb-NO" i="1" baseline="-25000" dirty="0" smtClean="0"/>
              <a:t> </a:t>
            </a:r>
            <a:r>
              <a:rPr lang="en-GB" i="1" baseline="-25000" dirty="0" smtClean="0"/>
              <a:t>K</a:t>
            </a:r>
            <a:r>
              <a:rPr lang="en-GB" dirty="0" smtClean="0"/>
              <a:t> = 1 </a:t>
            </a:r>
          </a:p>
          <a:p>
            <a:pPr eaLnBrk="1" hangingPunct="1"/>
            <a:r>
              <a:rPr lang="en-GB" i="1" dirty="0" smtClean="0">
                <a:sym typeface="Symbol" pitchFamily="18" charset="2"/>
              </a:rPr>
              <a:t>S</a:t>
            </a:r>
            <a:r>
              <a:rPr lang="en-GB" i="1" baseline="-25000" dirty="0" smtClean="0">
                <a:sym typeface="Symbol" pitchFamily="18" charset="2"/>
              </a:rPr>
              <a:t>0</a:t>
            </a:r>
            <a:r>
              <a:rPr lang="nb-NO" i="1" baseline="-25000" dirty="0" smtClean="0">
                <a:sym typeface="Symbol" pitchFamily="18" charset="2"/>
              </a:rPr>
              <a:t> </a:t>
            </a:r>
            <a:r>
              <a:rPr lang="en-GB" i="1" baseline="-25000" dirty="0" smtClean="0">
                <a:sym typeface="Symbol" pitchFamily="18" charset="2"/>
              </a:rPr>
              <a:t>K</a:t>
            </a:r>
            <a:r>
              <a:rPr lang="en-GB" dirty="0" smtClean="0">
                <a:sym typeface="Symbol" pitchFamily="18" charset="2"/>
              </a:rPr>
              <a:t>=</a:t>
            </a:r>
            <a:r>
              <a:rPr lang="en-GB" i="1" dirty="0" err="1" smtClean="0">
                <a:sym typeface="Symbol" pitchFamily="18" charset="2"/>
              </a:rPr>
              <a:t>k</a:t>
            </a:r>
            <a:r>
              <a:rPr lang="en-GB" dirty="0" smtClean="0">
                <a:sym typeface="Symbol" pitchFamily="18" charset="2"/>
              </a:rPr>
              <a:t> ln</a:t>
            </a:r>
            <a:r>
              <a:rPr lang="en-GB" i="1" dirty="0" smtClean="0">
                <a:sym typeface="Symbol" pitchFamily="18" charset="2"/>
              </a:rPr>
              <a:t>W</a:t>
            </a:r>
            <a:r>
              <a:rPr lang="en-GB" i="1" baseline="-25000" dirty="0" smtClean="0">
                <a:sym typeface="Symbol" pitchFamily="18" charset="2"/>
              </a:rPr>
              <a:t>0</a:t>
            </a:r>
            <a:r>
              <a:rPr lang="nb-NO" i="1" baseline="-25000" dirty="0" smtClean="0">
                <a:sym typeface="Symbol" pitchFamily="18" charset="2"/>
              </a:rPr>
              <a:t> </a:t>
            </a:r>
            <a:r>
              <a:rPr lang="en-GB" i="1" baseline="-25000" dirty="0" smtClean="0">
                <a:sym typeface="Symbol" pitchFamily="18" charset="2"/>
              </a:rPr>
              <a:t>K</a:t>
            </a:r>
            <a:r>
              <a:rPr lang="en-GB" dirty="0" smtClean="0">
                <a:sym typeface="Symbol" pitchFamily="18" charset="2"/>
              </a:rPr>
              <a:t> = 0</a:t>
            </a:r>
          </a:p>
          <a:p>
            <a:pPr eaLnBrk="1" hangingPunct="1"/>
            <a:endParaRPr lang="en-GB" dirty="0" smtClean="0">
              <a:sym typeface="Symbol" pitchFamily="18" charset="2"/>
            </a:endParaRPr>
          </a:p>
          <a:p>
            <a:pPr eaLnBrk="1" hangingPunct="1"/>
            <a:r>
              <a:rPr lang="en-GB" i="1" dirty="0" smtClean="0">
                <a:sym typeface="Symbol" pitchFamily="18" charset="2"/>
              </a:rPr>
              <a:t>For en </a:t>
            </a:r>
            <a:r>
              <a:rPr lang="en-GB" i="1" dirty="0" err="1" smtClean="0">
                <a:sym typeface="Symbol" pitchFamily="18" charset="2"/>
              </a:rPr>
              <a:t>perfekt</a:t>
            </a:r>
            <a:r>
              <a:rPr lang="en-GB" i="1" dirty="0" smtClean="0">
                <a:sym typeface="Symbol" pitchFamily="18" charset="2"/>
              </a:rPr>
              <a:t> </a:t>
            </a:r>
            <a:r>
              <a:rPr lang="en-GB" i="1" dirty="0" err="1" smtClean="0">
                <a:sym typeface="Symbol" pitchFamily="18" charset="2"/>
              </a:rPr>
              <a:t>krystall</a:t>
            </a:r>
            <a:r>
              <a:rPr lang="en-GB" i="1" dirty="0" smtClean="0">
                <a:sym typeface="Symbol" pitchFamily="18" charset="2"/>
              </a:rPr>
              <a:t> </a:t>
            </a:r>
            <a:r>
              <a:rPr lang="en-GB" i="1" dirty="0" err="1" smtClean="0">
                <a:sym typeface="Symbol" pitchFamily="18" charset="2"/>
              </a:rPr>
              <a:t>ved</a:t>
            </a:r>
            <a:r>
              <a:rPr lang="en-GB" i="1" dirty="0" smtClean="0">
                <a:sym typeface="Symbol" pitchFamily="18" charset="2"/>
              </a:rPr>
              <a:t> 0 K </a:t>
            </a:r>
            <a:r>
              <a:rPr lang="en-GB" i="1" dirty="0" err="1" smtClean="0">
                <a:sym typeface="Symbol" pitchFamily="18" charset="2"/>
              </a:rPr>
              <a:t>er</a:t>
            </a:r>
            <a:r>
              <a:rPr lang="en-GB" i="1" dirty="0" smtClean="0">
                <a:sym typeface="Symbol" pitchFamily="18" charset="2"/>
              </a:rPr>
              <a:t> </a:t>
            </a:r>
            <a:r>
              <a:rPr lang="en-GB" i="1" dirty="0" err="1" smtClean="0">
                <a:sym typeface="Symbol" pitchFamily="18" charset="2"/>
              </a:rPr>
              <a:t>entropien</a:t>
            </a:r>
            <a:r>
              <a:rPr lang="en-GB" i="1" dirty="0" smtClean="0">
                <a:sym typeface="Symbol" pitchFamily="18" charset="2"/>
              </a:rPr>
              <a:t> 0.</a:t>
            </a:r>
          </a:p>
          <a:p>
            <a:pPr eaLnBrk="1" hangingPunct="1"/>
            <a:endParaRPr lang="en-GB" i="1" dirty="0" smtClean="0"/>
          </a:p>
          <a:p>
            <a:pPr eaLnBrk="1" hangingPunct="1"/>
            <a:r>
              <a:rPr lang="en-GB" dirty="0" err="1" smtClean="0"/>
              <a:t>Dette</a:t>
            </a:r>
            <a:r>
              <a:rPr lang="en-GB" dirty="0" smtClean="0"/>
              <a:t> </a:t>
            </a:r>
            <a:r>
              <a:rPr lang="en-GB" dirty="0" err="1" smtClean="0"/>
              <a:t>gir</a:t>
            </a:r>
            <a:r>
              <a:rPr lang="en-GB" dirty="0" smtClean="0"/>
              <a:t> et </a:t>
            </a:r>
            <a:r>
              <a:rPr lang="en-GB" dirty="0" err="1" smtClean="0"/>
              <a:t>referansepunkt</a:t>
            </a:r>
            <a:r>
              <a:rPr lang="en-GB" dirty="0" smtClean="0"/>
              <a:t>, </a:t>
            </a:r>
            <a:r>
              <a:rPr lang="en-GB" dirty="0" err="1" smtClean="0"/>
              <a:t>slik</a:t>
            </a:r>
            <a:r>
              <a:rPr lang="en-GB" dirty="0" smtClean="0"/>
              <a:t> at vi </a:t>
            </a:r>
            <a:r>
              <a:rPr lang="en-GB" dirty="0" err="1" smtClean="0"/>
              <a:t>kan</a:t>
            </a:r>
            <a:r>
              <a:rPr lang="en-GB" dirty="0" smtClean="0"/>
              <a:t> </a:t>
            </a:r>
            <a:r>
              <a:rPr lang="en-GB" dirty="0" err="1" smtClean="0"/>
              <a:t>bruke</a:t>
            </a:r>
            <a:r>
              <a:rPr lang="en-GB" dirty="0" smtClean="0"/>
              <a:t> </a:t>
            </a:r>
            <a:r>
              <a:rPr lang="en-GB" dirty="0" err="1" smtClean="0"/>
              <a:t>absoluttverdier</a:t>
            </a:r>
            <a:r>
              <a:rPr lang="en-GB" dirty="0" smtClean="0"/>
              <a:t> for </a:t>
            </a:r>
            <a:r>
              <a:rPr lang="en-GB" dirty="0" err="1" smtClean="0"/>
              <a:t>entropien</a:t>
            </a:r>
            <a:r>
              <a:rPr lang="en-GB" dirty="0" smtClean="0"/>
              <a:t> (</a:t>
            </a:r>
            <a:r>
              <a:rPr lang="en-GB" dirty="0" err="1" smtClean="0"/>
              <a:t>ulikt</a:t>
            </a:r>
            <a:r>
              <a:rPr lang="en-GB" dirty="0" smtClean="0"/>
              <a:t> </a:t>
            </a:r>
            <a:r>
              <a:rPr lang="en-GB" dirty="0" err="1" smtClean="0"/>
              <a:t>indre</a:t>
            </a:r>
            <a:r>
              <a:rPr lang="en-GB" dirty="0" smtClean="0"/>
              <a:t> </a:t>
            </a:r>
            <a:r>
              <a:rPr lang="en-GB" dirty="0" err="1" smtClean="0"/>
              <a:t>energi</a:t>
            </a:r>
            <a:r>
              <a:rPr lang="en-GB" dirty="0" smtClean="0"/>
              <a:t> </a:t>
            </a:r>
            <a:r>
              <a:rPr lang="en-GB" dirty="0" err="1" smtClean="0"/>
              <a:t>og</a:t>
            </a:r>
            <a:r>
              <a:rPr lang="en-GB" dirty="0" smtClean="0"/>
              <a:t> </a:t>
            </a:r>
            <a:r>
              <a:rPr lang="en-GB" dirty="0" err="1" smtClean="0"/>
              <a:t>entalpi</a:t>
            </a:r>
            <a:r>
              <a:rPr lang="en-GB"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5843" name="Rectangle 2"/>
          <p:cNvSpPr>
            <a:spLocks noGrp="1" noChangeArrowheads="1"/>
          </p:cNvSpPr>
          <p:nvPr>
            <p:ph type="title"/>
          </p:nvPr>
        </p:nvSpPr>
        <p:spPr/>
        <p:txBody>
          <a:bodyPr/>
          <a:lstStyle/>
          <a:p>
            <a:pPr eaLnBrk="1" hangingPunct="1"/>
            <a:r>
              <a:rPr lang="en-GB" sz="2000" smtClean="0">
                <a:solidFill>
                  <a:srgbClr val="CC0000"/>
                </a:solidFill>
                <a:sym typeface="Symbol" pitchFamily="18" charset="2"/>
              </a:rPr>
              <a:t>Energiforandringer i kjemiske reaksjoner </a:t>
            </a:r>
            <a:r>
              <a:rPr lang="en-GB" sz="2000" smtClean="0">
                <a:sym typeface="Symbol" pitchFamily="18" charset="2"/>
              </a:rPr>
              <a:t/>
            </a:r>
            <a:br>
              <a:rPr lang="en-GB" sz="2000" smtClean="0">
                <a:sym typeface="Symbol" pitchFamily="18" charset="2"/>
              </a:rPr>
            </a:br>
            <a:endParaRPr lang="en-US" sz="2000" smtClean="0">
              <a:sym typeface="Symbol" pitchFamily="18" charset="2"/>
            </a:endParaRPr>
          </a:p>
        </p:txBody>
      </p:sp>
      <p:sp>
        <p:nvSpPr>
          <p:cNvPr id="35844" name="Rectangle 3"/>
          <p:cNvSpPr>
            <a:spLocks noGrp="1" noChangeArrowheads="1"/>
          </p:cNvSpPr>
          <p:nvPr>
            <p:ph type="body" idx="1"/>
          </p:nvPr>
        </p:nvSpPr>
        <p:spPr>
          <a:xfrm>
            <a:off x="685800" y="981075"/>
            <a:ext cx="8001000" cy="5114925"/>
          </a:xfrm>
        </p:spPr>
        <p:txBody>
          <a:bodyPr/>
          <a:lstStyle/>
          <a:p>
            <a:pPr eaLnBrk="1" hangingPunct="1"/>
            <a:r>
              <a:rPr lang="nb-NO" sz="1800" dirty="0" smtClean="0"/>
              <a:t>I dette kapittelet skal vi se etter reaksjoner som </a:t>
            </a:r>
            <a:r>
              <a:rPr lang="nb-NO" sz="1800" i="1" dirty="0" smtClean="0"/>
              <a:t>skjer</a:t>
            </a:r>
            <a:r>
              <a:rPr lang="nb-NO" sz="1800" dirty="0" smtClean="0"/>
              <a:t> (frivillig, spontant) og hvilke som ikke skjer, og hvilke faktorer som påvirker dette. Det har med energi å gjøre…..</a:t>
            </a:r>
            <a:endParaRPr lang="en-GB" sz="1800" dirty="0" smtClean="0"/>
          </a:p>
          <a:p>
            <a:pPr eaLnBrk="1" hangingPunct="1"/>
            <a:endParaRPr lang="nb-NO" sz="1800" dirty="0" smtClean="0"/>
          </a:p>
          <a:p>
            <a:pPr eaLnBrk="1" hangingPunct="1"/>
            <a:endParaRPr lang="en-GB" sz="1800" dirty="0" smtClean="0"/>
          </a:p>
          <a:p>
            <a:pPr eaLnBrk="1" hangingPunct="1"/>
            <a:r>
              <a:rPr lang="en-GB" sz="1800" dirty="0" smtClean="0"/>
              <a:t>Vi </a:t>
            </a:r>
            <a:r>
              <a:rPr lang="en-GB" sz="1800" dirty="0" err="1" smtClean="0"/>
              <a:t>skal</a:t>
            </a:r>
            <a:r>
              <a:rPr lang="en-GB" sz="1800" dirty="0" smtClean="0"/>
              <a:t> se </a:t>
            </a:r>
            <a:r>
              <a:rPr lang="en-GB" sz="1800" dirty="0" err="1" smtClean="0"/>
              <a:t>på</a:t>
            </a:r>
            <a:r>
              <a:rPr lang="en-GB" sz="1800" dirty="0" smtClean="0"/>
              <a:t> </a:t>
            </a:r>
            <a:r>
              <a:rPr lang="en-GB" sz="1800" dirty="0" err="1" smtClean="0"/>
              <a:t>reaksjonen</a:t>
            </a:r>
            <a:endParaRPr lang="en-GB" sz="1800" dirty="0" smtClean="0"/>
          </a:p>
          <a:p>
            <a:pPr eaLnBrk="1" hangingPunct="1"/>
            <a:endParaRPr lang="en-GB" sz="1800" dirty="0" smtClean="0"/>
          </a:p>
          <a:p>
            <a:pPr eaLnBrk="1" hangingPunct="1">
              <a:buFontTx/>
              <a:buNone/>
            </a:pPr>
            <a:r>
              <a:rPr lang="en-GB" sz="1800" dirty="0" smtClean="0"/>
              <a:t>		2H</a:t>
            </a:r>
            <a:r>
              <a:rPr lang="en-GB" sz="1800" baseline="-25000" dirty="0" smtClean="0"/>
              <a:t>2</a:t>
            </a:r>
            <a:r>
              <a:rPr lang="en-GB" sz="1800" dirty="0" smtClean="0"/>
              <a:t>(g) + O</a:t>
            </a:r>
            <a:r>
              <a:rPr lang="en-GB" sz="1800" baseline="-25000" dirty="0" smtClean="0"/>
              <a:t>2</a:t>
            </a:r>
            <a:r>
              <a:rPr lang="en-GB" sz="1800" dirty="0" smtClean="0"/>
              <a:t>(g) = 2H</a:t>
            </a:r>
            <a:r>
              <a:rPr lang="en-GB" sz="1800" baseline="-25000" dirty="0" smtClean="0"/>
              <a:t>2</a:t>
            </a:r>
            <a:r>
              <a:rPr lang="en-GB" sz="1800" dirty="0" smtClean="0"/>
              <a:t>O(g)            </a:t>
            </a:r>
          </a:p>
          <a:p>
            <a:pPr eaLnBrk="1" hangingPunct="1"/>
            <a:endParaRPr lang="en-GB" sz="1800" dirty="0" smtClean="0"/>
          </a:p>
          <a:p>
            <a:pPr eaLnBrk="1" hangingPunct="1"/>
            <a:r>
              <a:rPr lang="en-GB" sz="1800" dirty="0" smtClean="0"/>
              <a:t>Total </a:t>
            </a:r>
            <a:r>
              <a:rPr lang="en-GB" sz="1800" dirty="0" err="1" smtClean="0"/>
              <a:t>energiforandring</a:t>
            </a:r>
            <a:r>
              <a:rPr lang="en-GB" sz="1800" dirty="0" smtClean="0"/>
              <a:t>: </a:t>
            </a:r>
            <a:r>
              <a:rPr lang="en-GB" sz="1800" dirty="0" smtClean="0">
                <a:sym typeface="Symbol" pitchFamily="18" charset="2"/>
              </a:rPr>
              <a:t></a:t>
            </a:r>
            <a:r>
              <a:rPr lang="en-GB" sz="1800" i="1" dirty="0" smtClean="0">
                <a:sym typeface="Symbol" pitchFamily="18" charset="2"/>
              </a:rPr>
              <a:t>H</a:t>
            </a:r>
            <a:r>
              <a:rPr lang="en-GB" sz="1800" dirty="0" smtClean="0">
                <a:sym typeface="Symbol" pitchFamily="18" charset="2"/>
              </a:rPr>
              <a:t> = -474 kJ/mol</a:t>
            </a:r>
          </a:p>
          <a:p>
            <a:pPr eaLnBrk="1" hangingPunct="1"/>
            <a:endParaRPr lang="en-GB" sz="1800" dirty="0" smtClean="0">
              <a:sym typeface="Symbol" pitchFamily="18" charset="2"/>
            </a:endParaRPr>
          </a:p>
          <a:p>
            <a:pPr eaLnBrk="1" hangingPunct="1"/>
            <a:r>
              <a:rPr lang="en-GB" sz="1800" dirty="0" err="1" smtClean="0">
                <a:sym typeface="Symbol" pitchFamily="18" charset="2"/>
              </a:rPr>
              <a:t>Består</a:t>
            </a:r>
            <a:r>
              <a:rPr lang="en-GB" sz="1800" dirty="0" smtClean="0">
                <a:sym typeface="Symbol" pitchFamily="18" charset="2"/>
              </a:rPr>
              <a:t> </a:t>
            </a:r>
            <a:r>
              <a:rPr lang="en-GB" sz="1800" dirty="0" err="1" smtClean="0">
                <a:sym typeface="Symbol" pitchFamily="18" charset="2"/>
              </a:rPr>
              <a:t>av</a:t>
            </a:r>
            <a:r>
              <a:rPr lang="en-GB" sz="1800" dirty="0" smtClean="0">
                <a:sym typeface="Symbol" pitchFamily="18" charset="2"/>
              </a:rPr>
              <a:t> </a:t>
            </a:r>
            <a:r>
              <a:rPr lang="en-GB" sz="1800" dirty="0" err="1" smtClean="0">
                <a:sym typeface="Symbol" pitchFamily="18" charset="2"/>
              </a:rPr>
              <a:t>flere</a:t>
            </a:r>
            <a:r>
              <a:rPr lang="en-GB" sz="1800" dirty="0" smtClean="0">
                <a:sym typeface="Symbol" pitchFamily="18" charset="2"/>
              </a:rPr>
              <a:t> </a:t>
            </a:r>
            <a:r>
              <a:rPr lang="en-GB" sz="1800" dirty="0" err="1" smtClean="0">
                <a:sym typeface="Symbol" pitchFamily="18" charset="2"/>
              </a:rPr>
              <a:t>individuelle</a:t>
            </a:r>
            <a:r>
              <a:rPr lang="en-GB" sz="1800" dirty="0" smtClean="0">
                <a:sym typeface="Symbol" pitchFamily="18" charset="2"/>
              </a:rPr>
              <a:t> </a:t>
            </a:r>
            <a:r>
              <a:rPr lang="en-GB" sz="1800" dirty="0" err="1" smtClean="0">
                <a:sym typeface="Symbol" pitchFamily="18" charset="2"/>
              </a:rPr>
              <a:t>bidrag</a:t>
            </a:r>
            <a:r>
              <a:rPr lang="en-GB" sz="1800" dirty="0" smtClean="0">
                <a:sym typeface="Symbol" pitchFamily="18" charset="2"/>
              </a:rPr>
              <a:t>, </a:t>
            </a:r>
            <a:r>
              <a:rPr lang="en-GB" sz="1800" dirty="0" err="1" smtClean="0">
                <a:sym typeface="Symbol" pitchFamily="18" charset="2"/>
              </a:rPr>
              <a:t>bl.a</a:t>
            </a:r>
            <a:r>
              <a:rPr lang="en-GB" sz="1800" dirty="0" smtClean="0">
                <a:sym typeface="Symbol" pitchFamily="18" charset="2"/>
              </a:rPr>
              <a:t>.: </a:t>
            </a:r>
          </a:p>
          <a:p>
            <a:pPr lvl="1" eaLnBrk="1" hangingPunct="1"/>
            <a:endParaRPr lang="en-GB" sz="1600" dirty="0" smtClean="0">
              <a:sym typeface="Symbol" pitchFamily="18" charset="2"/>
            </a:endParaRPr>
          </a:p>
          <a:p>
            <a:pPr lvl="1" eaLnBrk="1" hangingPunct="1"/>
            <a:r>
              <a:rPr lang="en-GB" sz="1600" dirty="0" smtClean="0">
                <a:sym typeface="Symbol" pitchFamily="18" charset="2"/>
              </a:rPr>
              <a:t>Splitting </a:t>
            </a:r>
            <a:r>
              <a:rPr lang="en-GB" sz="1600" dirty="0" err="1" smtClean="0">
                <a:sym typeface="Symbol" pitchFamily="18" charset="2"/>
              </a:rPr>
              <a:t>av</a:t>
            </a:r>
            <a:r>
              <a:rPr lang="en-GB" sz="1600" dirty="0" smtClean="0">
                <a:sym typeface="Symbol" pitchFamily="18" charset="2"/>
              </a:rPr>
              <a:t> </a:t>
            </a:r>
            <a:r>
              <a:rPr lang="en-GB" sz="1600" dirty="0" err="1" smtClean="0">
                <a:sym typeface="Symbol" pitchFamily="18" charset="2"/>
              </a:rPr>
              <a:t>eksisterende</a:t>
            </a:r>
            <a:r>
              <a:rPr lang="en-GB" sz="1600" dirty="0" smtClean="0">
                <a:sym typeface="Symbol" pitchFamily="18" charset="2"/>
              </a:rPr>
              <a:t> </a:t>
            </a:r>
            <a:r>
              <a:rPr lang="en-GB" sz="1600" dirty="0" err="1" smtClean="0">
                <a:sym typeface="Symbol" pitchFamily="18" charset="2"/>
              </a:rPr>
              <a:t>bindinger</a:t>
            </a:r>
            <a:endParaRPr lang="en-GB" sz="1600" dirty="0" smtClean="0">
              <a:sym typeface="Symbol" pitchFamily="18" charset="2"/>
            </a:endParaRPr>
          </a:p>
          <a:p>
            <a:pPr lvl="1" eaLnBrk="1" hangingPunct="1"/>
            <a:endParaRPr lang="en-GB" sz="1600" dirty="0" smtClean="0">
              <a:sym typeface="Symbol" pitchFamily="18" charset="2"/>
            </a:endParaRPr>
          </a:p>
          <a:p>
            <a:pPr lvl="1" eaLnBrk="1" hangingPunct="1"/>
            <a:r>
              <a:rPr lang="en-GB" sz="1600" dirty="0" err="1" smtClean="0">
                <a:sym typeface="Symbol" pitchFamily="18" charset="2"/>
              </a:rPr>
              <a:t>Dannelse</a:t>
            </a:r>
            <a:r>
              <a:rPr lang="en-GB" sz="1600" dirty="0" smtClean="0">
                <a:sym typeface="Symbol" pitchFamily="18" charset="2"/>
              </a:rPr>
              <a:t> </a:t>
            </a:r>
            <a:r>
              <a:rPr lang="en-GB" sz="1600" dirty="0" err="1" smtClean="0">
                <a:sym typeface="Symbol" pitchFamily="18" charset="2"/>
              </a:rPr>
              <a:t>av</a:t>
            </a:r>
            <a:r>
              <a:rPr lang="en-GB" sz="1600" dirty="0" smtClean="0">
                <a:sym typeface="Symbol" pitchFamily="18" charset="2"/>
              </a:rPr>
              <a:t> </a:t>
            </a:r>
            <a:r>
              <a:rPr lang="en-GB" sz="1600" dirty="0" err="1" smtClean="0">
                <a:sym typeface="Symbol" pitchFamily="18" charset="2"/>
              </a:rPr>
              <a:t>nye</a:t>
            </a:r>
            <a:r>
              <a:rPr lang="en-GB" sz="1600" dirty="0" smtClean="0">
                <a:sym typeface="Symbol" pitchFamily="18" charset="2"/>
              </a:rPr>
              <a:t> </a:t>
            </a:r>
            <a:r>
              <a:rPr lang="en-GB" sz="1600" dirty="0" err="1" smtClean="0">
                <a:sym typeface="Symbol" pitchFamily="18" charset="2"/>
              </a:rPr>
              <a:t>bindinger</a:t>
            </a:r>
            <a:endParaRPr lang="en-US" dirty="0" smtClean="0"/>
          </a:p>
        </p:txBody>
      </p:sp>
      <p:pic>
        <p:nvPicPr>
          <p:cNvPr id="109570" name="Picture 2" descr="http://zebu.uoregon.edu/2001/ph162/images/flamedown.jpg"/>
          <p:cNvPicPr>
            <a:picLocks noChangeAspect="1" noChangeArrowheads="1"/>
          </p:cNvPicPr>
          <p:nvPr/>
        </p:nvPicPr>
        <p:blipFill>
          <a:blip r:embed="rId2" cstate="print"/>
          <a:srcRect/>
          <a:stretch>
            <a:fillRect/>
          </a:stretch>
        </p:blipFill>
        <p:spPr bwMode="auto">
          <a:xfrm>
            <a:off x="5580112" y="2636912"/>
            <a:ext cx="3264361" cy="24482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dissolve">
                                      <p:cBhvr>
                                        <p:cTn id="7" dur="500"/>
                                        <p:tgtEl>
                                          <p:spTgt spid="109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3316" name="Rectangle 1026"/>
          <p:cNvSpPr>
            <a:spLocks noGrp="1" noChangeArrowheads="1"/>
          </p:cNvSpPr>
          <p:nvPr>
            <p:ph type="title"/>
          </p:nvPr>
        </p:nvSpPr>
        <p:spPr/>
        <p:txBody>
          <a:bodyPr/>
          <a:lstStyle/>
          <a:p>
            <a:pPr eaLnBrk="1" hangingPunct="1"/>
            <a:r>
              <a:rPr lang="en-GB" smtClean="0"/>
              <a:t>Standard absolutt molar entropi</a:t>
            </a:r>
          </a:p>
        </p:txBody>
      </p:sp>
      <p:sp>
        <p:nvSpPr>
          <p:cNvPr id="13317" name="Rectangle 1027"/>
          <p:cNvSpPr>
            <a:spLocks noGrp="1" noChangeArrowheads="1"/>
          </p:cNvSpPr>
          <p:nvPr>
            <p:ph type="body" idx="1"/>
          </p:nvPr>
        </p:nvSpPr>
        <p:spPr>
          <a:xfrm>
            <a:off x="250825" y="1371600"/>
            <a:ext cx="5400675" cy="4724400"/>
          </a:xfrm>
        </p:spPr>
        <p:txBody>
          <a:bodyPr/>
          <a:lstStyle/>
          <a:p>
            <a:pPr eaLnBrk="1" hangingPunct="1"/>
            <a:r>
              <a:rPr lang="en-GB" dirty="0" err="1" smtClean="0"/>
              <a:t>Gitt</a:t>
            </a:r>
            <a:r>
              <a:rPr lang="en-GB" dirty="0" smtClean="0"/>
              <a:t> </a:t>
            </a:r>
            <a:r>
              <a:rPr lang="en-GB" dirty="0" err="1" smtClean="0"/>
              <a:t>ved</a:t>
            </a:r>
            <a:r>
              <a:rPr lang="en-GB" dirty="0" smtClean="0"/>
              <a:t> 1 bar </a:t>
            </a:r>
            <a:r>
              <a:rPr lang="en-GB" dirty="0" err="1" smtClean="0"/>
              <a:t>og</a:t>
            </a:r>
            <a:r>
              <a:rPr lang="en-GB" dirty="0" smtClean="0"/>
              <a:t> 298 K</a:t>
            </a:r>
          </a:p>
          <a:p>
            <a:pPr eaLnBrk="1" hangingPunct="1"/>
            <a:endParaRPr lang="en-GB" dirty="0" smtClean="0"/>
          </a:p>
          <a:p>
            <a:pPr eaLnBrk="1" hangingPunct="1"/>
            <a:endParaRPr lang="en-GB" dirty="0" smtClean="0"/>
          </a:p>
          <a:p>
            <a:pPr eaLnBrk="1" hangingPunct="1"/>
            <a:endParaRPr lang="en-GB" dirty="0" smtClean="0"/>
          </a:p>
          <a:p>
            <a:pPr eaLnBrk="1" hangingPunct="1"/>
            <a:r>
              <a:rPr lang="en-GB" dirty="0" err="1" smtClean="0"/>
              <a:t>målt</a:t>
            </a:r>
            <a:r>
              <a:rPr lang="en-GB" dirty="0" smtClean="0"/>
              <a:t> </a:t>
            </a:r>
            <a:r>
              <a:rPr lang="en-GB" dirty="0" err="1" smtClean="0"/>
              <a:t>ved</a:t>
            </a:r>
            <a:r>
              <a:rPr lang="en-GB" dirty="0" smtClean="0"/>
              <a:t> </a:t>
            </a:r>
          </a:p>
          <a:p>
            <a:pPr lvl="1" eaLnBrk="1" hangingPunct="1"/>
            <a:r>
              <a:rPr lang="en-GB" dirty="0" err="1" smtClean="0"/>
              <a:t>å</a:t>
            </a:r>
            <a:r>
              <a:rPr lang="en-GB" dirty="0" smtClean="0"/>
              <a:t> </a:t>
            </a:r>
            <a:r>
              <a:rPr lang="en-GB" dirty="0" err="1" smtClean="0"/>
              <a:t>integrere</a:t>
            </a:r>
            <a:r>
              <a:rPr lang="en-GB" dirty="0" smtClean="0"/>
              <a:t> </a:t>
            </a:r>
            <a:r>
              <a:rPr lang="en-GB" i="1" dirty="0" smtClean="0"/>
              <a:t>C</a:t>
            </a:r>
            <a:r>
              <a:rPr lang="en-GB" i="1" baseline="-25000" dirty="0" smtClean="0"/>
              <a:t>p</a:t>
            </a:r>
            <a:r>
              <a:rPr lang="en-GB" i="1" dirty="0" smtClean="0"/>
              <a:t>/T</a:t>
            </a:r>
            <a:r>
              <a:rPr lang="en-GB" dirty="0" smtClean="0"/>
              <a:t> </a:t>
            </a:r>
            <a:r>
              <a:rPr lang="en-GB" dirty="0" err="1" smtClean="0"/>
              <a:t>vs</a:t>
            </a:r>
            <a:r>
              <a:rPr lang="en-GB" dirty="0" smtClean="0"/>
              <a:t> </a:t>
            </a:r>
            <a:r>
              <a:rPr lang="en-GB" i="1" dirty="0" smtClean="0"/>
              <a:t>T</a:t>
            </a:r>
            <a:r>
              <a:rPr lang="nb-NO" dirty="0" smtClean="0"/>
              <a:t> fra 0 K til </a:t>
            </a:r>
            <a:r>
              <a:rPr lang="nb-NO" i="1" dirty="0" smtClean="0"/>
              <a:t>T</a:t>
            </a:r>
            <a:r>
              <a:rPr lang="en-GB" dirty="0" smtClean="0"/>
              <a:t>.</a:t>
            </a:r>
          </a:p>
          <a:p>
            <a:pPr lvl="1" eaLnBrk="1" hangingPunct="1"/>
            <a:r>
              <a:rPr lang="en-GB" dirty="0" err="1" smtClean="0"/>
              <a:t>og</a:t>
            </a:r>
            <a:r>
              <a:rPr lang="en-GB" dirty="0" smtClean="0"/>
              <a:t> </a:t>
            </a:r>
            <a:r>
              <a:rPr lang="en-GB" dirty="0" err="1" smtClean="0"/>
              <a:t>legge</a:t>
            </a:r>
            <a:r>
              <a:rPr lang="en-GB" dirty="0" smtClean="0"/>
              <a:t> </a:t>
            </a:r>
            <a:r>
              <a:rPr lang="en-GB" dirty="0" err="1" smtClean="0"/>
              <a:t>til</a:t>
            </a:r>
            <a:r>
              <a:rPr lang="en-GB" dirty="0" smtClean="0"/>
              <a:t> </a:t>
            </a:r>
            <a:r>
              <a:rPr lang="en-GB" dirty="0" smtClean="0">
                <a:sym typeface="Symbol" pitchFamily="18" charset="2"/>
              </a:rPr>
              <a:t></a:t>
            </a:r>
            <a:r>
              <a:rPr lang="en-GB" i="1" dirty="0" smtClean="0">
                <a:sym typeface="Symbol" pitchFamily="18" charset="2"/>
              </a:rPr>
              <a:t>S</a:t>
            </a:r>
            <a:r>
              <a:rPr lang="en-GB" dirty="0" smtClean="0">
                <a:sym typeface="Symbol" pitchFamily="18" charset="2"/>
              </a:rPr>
              <a:t> = </a:t>
            </a:r>
            <a:r>
              <a:rPr lang="en-GB" i="1" dirty="0" err="1" smtClean="0"/>
              <a:t>q</a:t>
            </a:r>
            <a:r>
              <a:rPr lang="en-GB" i="1" baseline="-25000" dirty="0" err="1" smtClean="0"/>
              <a:t>rev</a:t>
            </a:r>
            <a:r>
              <a:rPr lang="en-GB" i="1" dirty="0" smtClean="0"/>
              <a:t>/T</a:t>
            </a:r>
            <a:r>
              <a:rPr lang="en-GB" dirty="0" smtClean="0"/>
              <a:t> </a:t>
            </a:r>
            <a:r>
              <a:rPr lang="en-GB" dirty="0" err="1" smtClean="0"/>
              <a:t>ved</a:t>
            </a:r>
            <a:r>
              <a:rPr lang="en-GB" dirty="0" smtClean="0"/>
              <a:t> </a:t>
            </a:r>
            <a:r>
              <a:rPr lang="en-GB" dirty="0" err="1" smtClean="0"/>
              <a:t>faseoverganger</a:t>
            </a:r>
            <a:endParaRPr lang="en-GB" dirty="0" smtClean="0"/>
          </a:p>
        </p:txBody>
      </p:sp>
      <p:graphicFrame>
        <p:nvGraphicFramePr>
          <p:cNvPr id="13314" name="Object 1028"/>
          <p:cNvGraphicFramePr>
            <a:graphicFrameLocks noChangeAspect="1"/>
          </p:cNvGraphicFramePr>
          <p:nvPr/>
        </p:nvGraphicFramePr>
        <p:xfrm>
          <a:off x="1447800" y="1905000"/>
          <a:ext cx="762000" cy="690563"/>
        </p:xfrm>
        <a:graphic>
          <a:graphicData uri="http://schemas.openxmlformats.org/presentationml/2006/ole">
            <p:oleObj spid="_x0000_s13314" name="Equation" r:id="rId4" imgW="266400" imgH="241200" progId="Equation.3">
              <p:embed/>
            </p:oleObj>
          </a:graphicData>
        </a:graphic>
      </p:graphicFrame>
      <p:pic>
        <p:nvPicPr>
          <p:cNvPr id="13318" name="Picture 1029"/>
          <p:cNvPicPr>
            <a:picLocks noChangeAspect="1" noChangeArrowheads="1"/>
          </p:cNvPicPr>
          <p:nvPr/>
        </p:nvPicPr>
        <p:blipFill>
          <a:blip r:embed="rId5" cstate="print"/>
          <a:srcRect/>
          <a:stretch>
            <a:fillRect/>
          </a:stretch>
        </p:blipFill>
        <p:spPr bwMode="auto">
          <a:xfrm>
            <a:off x="5580063" y="3357563"/>
            <a:ext cx="3384550" cy="326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59395" name="Rectangle 2"/>
          <p:cNvSpPr>
            <a:spLocks noGrp="1" noChangeArrowheads="1"/>
          </p:cNvSpPr>
          <p:nvPr>
            <p:ph type="title"/>
          </p:nvPr>
        </p:nvSpPr>
        <p:spPr/>
        <p:txBody>
          <a:bodyPr/>
          <a:lstStyle/>
          <a:p>
            <a:pPr eaLnBrk="1" hangingPunct="1"/>
            <a:r>
              <a:rPr lang="en-GB" smtClean="0"/>
              <a:t>4 tommelfingerregler for entropien i stoffer</a:t>
            </a:r>
          </a:p>
        </p:txBody>
      </p:sp>
      <p:sp>
        <p:nvSpPr>
          <p:cNvPr id="59396" name="Rectangle 3"/>
          <p:cNvSpPr>
            <a:spLocks noGrp="1" noChangeArrowheads="1"/>
          </p:cNvSpPr>
          <p:nvPr>
            <p:ph type="body" idx="1"/>
          </p:nvPr>
        </p:nvSpPr>
        <p:spPr/>
        <p:txBody>
          <a:bodyPr/>
          <a:lstStyle/>
          <a:p>
            <a:pPr eaLnBrk="1" hangingPunct="1"/>
            <a:r>
              <a:rPr lang="en-GB" smtClean="0"/>
              <a:t>Entropien øker fra kondenserte faser til gass (ca. 120 J/molK)</a:t>
            </a:r>
          </a:p>
          <a:p>
            <a:pPr eaLnBrk="1" hangingPunct="1"/>
            <a:endParaRPr lang="en-GB" smtClean="0"/>
          </a:p>
          <a:p>
            <a:pPr eaLnBrk="1" hangingPunct="1"/>
            <a:r>
              <a:rPr lang="en-GB" smtClean="0"/>
              <a:t>Entropien øker med økende masse når andre parametre er like</a:t>
            </a:r>
          </a:p>
          <a:p>
            <a:pPr eaLnBrk="1" hangingPunct="1"/>
            <a:endParaRPr lang="en-GB" smtClean="0"/>
          </a:p>
          <a:p>
            <a:pPr eaLnBrk="1" hangingPunct="1"/>
            <a:r>
              <a:rPr lang="en-GB" smtClean="0"/>
              <a:t>Entropien avtar med økende hardhet og bindingsenergi.</a:t>
            </a:r>
          </a:p>
          <a:p>
            <a:pPr eaLnBrk="1" hangingPunct="1"/>
            <a:endParaRPr lang="en-GB" smtClean="0"/>
          </a:p>
          <a:p>
            <a:pPr eaLnBrk="1" hangingPunct="1"/>
            <a:r>
              <a:rPr lang="en-GB" smtClean="0"/>
              <a:t>Entropien øker med økende kjemisk kompleksitet</a:t>
            </a:r>
          </a:p>
          <a:p>
            <a:pPr eaLnBrk="1" hangingPunct="1"/>
            <a:endParaRPr lang="en-GB" smtClean="0"/>
          </a:p>
          <a:p>
            <a:pPr eaLnBrk="1" hangingPunct="1"/>
            <a:endParaRPr lang="en-GB" smtClean="0"/>
          </a:p>
          <a:p>
            <a:pPr eaLnBrk="1" hangingPunct="1"/>
            <a:r>
              <a:rPr lang="en-GB" smtClean="0"/>
              <a:t>Alle disse reflekterer at entropien er et mål for uorden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4342" name="Rectangle 2"/>
          <p:cNvSpPr>
            <a:spLocks noGrp="1" noChangeArrowheads="1"/>
          </p:cNvSpPr>
          <p:nvPr>
            <p:ph type="title"/>
          </p:nvPr>
        </p:nvSpPr>
        <p:spPr>
          <a:xfrm>
            <a:off x="685800" y="-76200"/>
            <a:ext cx="7772400" cy="1143000"/>
          </a:xfrm>
        </p:spPr>
        <p:txBody>
          <a:bodyPr/>
          <a:lstStyle/>
          <a:p>
            <a:pPr eaLnBrk="1" hangingPunct="1"/>
            <a:r>
              <a:rPr lang="en-GB" smtClean="0"/>
              <a:t>Entropiendringer; definisjon</a:t>
            </a:r>
          </a:p>
        </p:txBody>
      </p:sp>
      <p:sp>
        <p:nvSpPr>
          <p:cNvPr id="14343" name="Rectangle 3"/>
          <p:cNvSpPr>
            <a:spLocks noGrp="1" noChangeArrowheads="1"/>
          </p:cNvSpPr>
          <p:nvPr>
            <p:ph type="body" idx="1"/>
          </p:nvPr>
        </p:nvSpPr>
        <p:spPr>
          <a:xfrm>
            <a:off x="468313" y="990600"/>
            <a:ext cx="8496300" cy="5607050"/>
          </a:xfrm>
        </p:spPr>
        <p:txBody>
          <a:bodyPr/>
          <a:lstStyle/>
          <a:p>
            <a:pPr eaLnBrk="1" hangingPunct="1">
              <a:lnSpc>
                <a:spcPct val="90000"/>
              </a:lnSpc>
            </a:pPr>
            <a:r>
              <a:rPr lang="en-GB" sz="1800" smtClean="0"/>
              <a:t>R. Clausius (1850): Endringen i entropi i et system som går fra tilstand 1 til tilstand 2 er </a:t>
            </a:r>
            <a:r>
              <a:rPr lang="en-GB" sz="1800" i="1" smtClean="0"/>
              <a:t>definert</a:t>
            </a:r>
            <a:r>
              <a:rPr lang="en-GB" sz="1800" smtClean="0"/>
              <a:t> som integralet fra 1 til 2 over den </a:t>
            </a:r>
            <a:r>
              <a:rPr lang="en-GB" sz="1800" i="1" smtClean="0"/>
              <a:t>reversible</a:t>
            </a:r>
            <a:r>
              <a:rPr lang="en-GB" sz="1800" smtClean="0"/>
              <a:t> endringen i varmemengde </a:t>
            </a:r>
            <a:r>
              <a:rPr lang="en-GB" sz="1800" i="1" smtClean="0"/>
              <a:t>q</a:t>
            </a:r>
            <a:r>
              <a:rPr lang="en-GB" sz="1800" smtClean="0"/>
              <a:t> dividert med </a:t>
            </a:r>
            <a:r>
              <a:rPr lang="en-GB" sz="1800" i="1" smtClean="0"/>
              <a:t>T</a:t>
            </a:r>
            <a:r>
              <a:rPr lang="en-GB" sz="1800" smtClean="0"/>
              <a:t>:</a:t>
            </a:r>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r>
              <a:rPr lang="en-GB" sz="1800" smtClean="0"/>
              <a:t>Kan forenkles:</a:t>
            </a:r>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r>
              <a:rPr lang="en-GB" sz="1800" smtClean="0"/>
              <a:t>Konstant trykk:</a:t>
            </a:r>
          </a:p>
          <a:p>
            <a:pPr eaLnBrk="1" hangingPunct="1">
              <a:lnSpc>
                <a:spcPct val="90000"/>
              </a:lnSpc>
            </a:pPr>
            <a:endParaRPr lang="en-GB" sz="1800" smtClean="0"/>
          </a:p>
          <a:p>
            <a:pPr eaLnBrk="1" hangingPunct="1">
              <a:lnSpc>
                <a:spcPct val="90000"/>
              </a:lnSpc>
            </a:pPr>
            <a:endParaRPr lang="en-US" sz="1600" i="1" smtClean="0"/>
          </a:p>
          <a:p>
            <a:pPr eaLnBrk="1" hangingPunct="1">
              <a:lnSpc>
                <a:spcPct val="90000"/>
              </a:lnSpc>
            </a:pPr>
            <a:endParaRPr lang="en-GB" sz="1600" i="1" smtClean="0"/>
          </a:p>
        </p:txBody>
      </p:sp>
      <p:graphicFrame>
        <p:nvGraphicFramePr>
          <p:cNvPr id="14338" name="Object 4"/>
          <p:cNvGraphicFramePr>
            <a:graphicFrameLocks noChangeAspect="1"/>
          </p:cNvGraphicFramePr>
          <p:nvPr/>
        </p:nvGraphicFramePr>
        <p:xfrm>
          <a:off x="4067175" y="2060575"/>
          <a:ext cx="1395413" cy="795338"/>
        </p:xfrm>
        <a:graphic>
          <a:graphicData uri="http://schemas.openxmlformats.org/presentationml/2006/ole">
            <p:oleObj spid="_x0000_s14338" name="Equation" r:id="rId4" imgW="825480" imgH="469800" progId="Equation.3">
              <p:embed/>
            </p:oleObj>
          </a:graphicData>
        </a:graphic>
      </p:graphicFrame>
      <p:graphicFrame>
        <p:nvGraphicFramePr>
          <p:cNvPr id="14339" name="Object 4"/>
          <p:cNvGraphicFramePr>
            <a:graphicFrameLocks noChangeAspect="1"/>
          </p:cNvGraphicFramePr>
          <p:nvPr/>
        </p:nvGraphicFramePr>
        <p:xfrm>
          <a:off x="4211638" y="4076700"/>
          <a:ext cx="1050925" cy="666750"/>
        </p:xfrm>
        <a:graphic>
          <a:graphicData uri="http://schemas.openxmlformats.org/presentationml/2006/ole">
            <p:oleObj spid="_x0000_s14339" name="Equation" r:id="rId5" imgW="622080" imgH="393480" progId="Equation.3">
              <p:embed/>
            </p:oleObj>
          </a:graphicData>
        </a:graphic>
      </p:graphicFrame>
      <p:graphicFrame>
        <p:nvGraphicFramePr>
          <p:cNvPr id="14340" name="Object 4"/>
          <p:cNvGraphicFramePr>
            <a:graphicFrameLocks noChangeAspect="1"/>
          </p:cNvGraphicFramePr>
          <p:nvPr/>
        </p:nvGraphicFramePr>
        <p:xfrm>
          <a:off x="4211638" y="5516563"/>
          <a:ext cx="1073150" cy="666750"/>
        </p:xfrm>
        <a:graphic>
          <a:graphicData uri="http://schemas.openxmlformats.org/presentationml/2006/ole">
            <p:oleObj spid="_x0000_s14340" name="Equation" r:id="rId6" imgW="634680" imgH="39348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61443" name="Rectangle 2"/>
          <p:cNvSpPr>
            <a:spLocks noGrp="1" noChangeArrowheads="1"/>
          </p:cNvSpPr>
          <p:nvPr>
            <p:ph type="title"/>
          </p:nvPr>
        </p:nvSpPr>
        <p:spPr>
          <a:xfrm>
            <a:off x="685800" y="-76200"/>
            <a:ext cx="7772400" cy="1143000"/>
          </a:xfrm>
        </p:spPr>
        <p:txBody>
          <a:bodyPr/>
          <a:lstStyle/>
          <a:p>
            <a:pPr eaLnBrk="1" hangingPunct="1"/>
            <a:r>
              <a:rPr lang="en-GB" smtClean="0"/>
              <a:t>Entropi – et vanskelig begrep</a:t>
            </a:r>
          </a:p>
        </p:txBody>
      </p:sp>
      <p:sp>
        <p:nvSpPr>
          <p:cNvPr id="14341" name="Rectangle 3"/>
          <p:cNvSpPr>
            <a:spLocks noGrp="1" noChangeArrowheads="1"/>
          </p:cNvSpPr>
          <p:nvPr>
            <p:ph type="body" idx="1"/>
          </p:nvPr>
        </p:nvSpPr>
        <p:spPr>
          <a:xfrm>
            <a:off x="468313" y="990600"/>
            <a:ext cx="8496300" cy="5607050"/>
          </a:xfrm>
        </p:spPr>
        <p:txBody>
          <a:bodyPr/>
          <a:lstStyle/>
          <a:p>
            <a:pPr eaLnBrk="1" hangingPunct="1">
              <a:lnSpc>
                <a:spcPct val="90000"/>
              </a:lnSpc>
            </a:pPr>
            <a:endParaRPr lang="en-US" sz="1600" i="1" smtClean="0"/>
          </a:p>
          <a:p>
            <a:pPr eaLnBrk="1" hangingPunct="1">
              <a:lnSpc>
                <a:spcPct val="90000"/>
              </a:lnSpc>
            </a:pPr>
            <a:r>
              <a:rPr lang="en-US" sz="1600" i="1" smtClean="0"/>
              <a:t>“</a:t>
            </a:r>
            <a:r>
              <a:rPr lang="en-US" i="1" smtClean="0"/>
              <a:t>Any method involving the notion of entropy, the very existence of which depends on the second law of thermodynamics, will doubtless seem to many far-fetched, and may repel beginners as obscure and difficult of comprehension.” </a:t>
            </a:r>
            <a:r>
              <a:rPr lang="en-US" sz="1200" smtClean="0"/>
              <a:t>Josiah Williard Gibbs</a:t>
            </a:r>
            <a:r>
              <a:rPr lang="en-US" smtClean="0"/>
              <a:t>.</a:t>
            </a:r>
            <a:endParaRPr lang="en-US" sz="2800" smtClean="0"/>
          </a:p>
          <a:p>
            <a:endParaRPr lang="en-US" i="1" smtClean="0"/>
          </a:p>
          <a:p>
            <a:r>
              <a:rPr lang="en-US" i="1" smtClean="0"/>
              <a:t>“I thought of calling it 'information', but the word was overly used, so I decided to call it 'uncertainty'. [...] Von Neumann told me, 'You should call it entropy, for two reasons. In the first place your uncertainty function has been used in statistical mechanics under that name, so it already has a name. In the second place, and more important, nobody knows what entropy really is, so in a debate you will always have the advantage.” </a:t>
            </a:r>
            <a:r>
              <a:rPr lang="en-US" sz="1200" smtClean="0"/>
              <a:t>About a conversation between Claude Shannon and John von Neumann regarding what name to give to the attenuation in phone-line signals</a:t>
            </a:r>
            <a:endParaRPr lang="en-US" smtClean="0"/>
          </a:p>
          <a:p>
            <a:pPr eaLnBrk="1" hangingPunct="1">
              <a:lnSpc>
                <a:spcPct val="90000"/>
              </a:lnSpc>
            </a:pPr>
            <a:endParaRPr lang="en-GB" sz="1600"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animEffect transition="in" filter="dissolve">
                                      <p:cBhvr>
                                        <p:cTn id="7" dur="500"/>
                                        <p:tgtEl>
                                          <p:spTgt spid="143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41">
                                            <p:txEl>
                                              <p:pRg st="3" end="3"/>
                                            </p:txEl>
                                          </p:spTgt>
                                        </p:tgtEl>
                                        <p:attrNameLst>
                                          <p:attrName>style.visibility</p:attrName>
                                        </p:attrNameLst>
                                      </p:cBhvr>
                                      <p:to>
                                        <p:strVal val="visible"/>
                                      </p:to>
                                    </p:set>
                                    <p:animEffect transition="in" filter="dissolve">
                                      <p:cBhvr>
                                        <p:cTn id="12" dur="500"/>
                                        <p:tgtEl>
                                          <p:spTgt spid="143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n-GB" smtClean="0"/>
              <a:t>Entropi – litt mer om definisjonen </a:t>
            </a:r>
          </a:p>
        </p:txBody>
      </p:sp>
      <p:sp>
        <p:nvSpPr>
          <p:cNvPr id="15364" name="Content Placeholder 2"/>
          <p:cNvSpPr>
            <a:spLocks noGrp="1"/>
          </p:cNvSpPr>
          <p:nvPr>
            <p:ph idx="1"/>
          </p:nvPr>
        </p:nvSpPr>
        <p:spPr>
          <a:xfrm>
            <a:off x="685800" y="2492375"/>
            <a:ext cx="7772400" cy="3603625"/>
          </a:xfrm>
        </p:spPr>
        <p:txBody>
          <a:bodyPr/>
          <a:lstStyle/>
          <a:p>
            <a:pPr eaLnBrk="1" hangingPunct="1">
              <a:lnSpc>
                <a:spcPct val="90000"/>
              </a:lnSpc>
            </a:pPr>
            <a:r>
              <a:rPr lang="en-GB" smtClean="0"/>
              <a:t>I et isolert, </a:t>
            </a:r>
            <a:r>
              <a:rPr lang="en-GB" i="1" smtClean="0"/>
              <a:t>reelt </a:t>
            </a:r>
            <a:r>
              <a:rPr lang="en-GB" smtClean="0"/>
              <a:t>system som ikke er i likevekt, vil entropien øke i prosessen som følger. </a:t>
            </a:r>
          </a:p>
          <a:p>
            <a:pPr eaLnBrk="1" hangingPunct="1">
              <a:lnSpc>
                <a:spcPct val="90000"/>
              </a:lnSpc>
            </a:pPr>
            <a:endParaRPr lang="en-GB" smtClean="0"/>
          </a:p>
          <a:p>
            <a:pPr eaLnBrk="1" hangingPunct="1">
              <a:lnSpc>
                <a:spcPct val="90000"/>
              </a:lnSpc>
            </a:pPr>
            <a:r>
              <a:rPr lang="en-GB" smtClean="0"/>
              <a:t>Definisjonen knytter entropien til en forøvrig tapsfri (“reversibel”) prosess med overføring av varme fra et varmere reservoar til et annet, kaldere, i det isolerte systemet.</a:t>
            </a:r>
          </a:p>
          <a:p>
            <a:pPr eaLnBrk="1" hangingPunct="1">
              <a:lnSpc>
                <a:spcPct val="90000"/>
              </a:lnSpc>
            </a:pPr>
            <a:endParaRPr lang="en-GB" smtClean="0"/>
          </a:p>
          <a:p>
            <a:pPr eaLnBrk="1" hangingPunct="1">
              <a:lnSpc>
                <a:spcPct val="90000"/>
              </a:lnSpc>
            </a:pPr>
            <a:r>
              <a:rPr lang="en-GB" smtClean="0"/>
              <a:t>Dette er også uttrykk for at varme (når det ikke utføres arbeid) bare strømmer fra varme til kalde reservoarer.</a:t>
            </a:r>
          </a:p>
          <a:p>
            <a:pPr eaLnBrk="1" hangingPunct="1">
              <a:lnSpc>
                <a:spcPct val="90000"/>
              </a:lnSpc>
            </a:pPr>
            <a:endParaRPr lang="en-GB" smtClean="0"/>
          </a:p>
          <a:p>
            <a:pPr eaLnBrk="1" hangingPunct="1">
              <a:lnSpc>
                <a:spcPct val="90000"/>
              </a:lnSpc>
            </a:pPr>
            <a:r>
              <a:rPr lang="en-GB" smtClean="0"/>
              <a:t>Og det er et uttrykk for at tiden bare går én vei: Tidens og entropiens piler peker samme vei.</a:t>
            </a:r>
          </a:p>
        </p:txBody>
      </p:sp>
      <p:sp>
        <p:nvSpPr>
          <p:cNvPr id="15365"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graphicFrame>
        <p:nvGraphicFramePr>
          <p:cNvPr id="15362" name="Object 4"/>
          <p:cNvGraphicFramePr>
            <a:graphicFrameLocks noChangeAspect="1"/>
          </p:cNvGraphicFramePr>
          <p:nvPr/>
        </p:nvGraphicFramePr>
        <p:xfrm>
          <a:off x="3851275" y="1412875"/>
          <a:ext cx="1050925" cy="666750"/>
        </p:xfrm>
        <a:graphic>
          <a:graphicData uri="http://schemas.openxmlformats.org/presentationml/2006/ole">
            <p:oleObj spid="_x0000_s15362" name="Equation" r:id="rId3" imgW="622080" imgH="393480"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6391" name="Rectangle 2"/>
          <p:cNvSpPr>
            <a:spLocks noGrp="1" noChangeArrowheads="1"/>
          </p:cNvSpPr>
          <p:nvPr>
            <p:ph type="title"/>
          </p:nvPr>
        </p:nvSpPr>
        <p:spPr/>
        <p:txBody>
          <a:bodyPr/>
          <a:lstStyle/>
          <a:p>
            <a:pPr eaLnBrk="1" hangingPunct="1"/>
            <a:r>
              <a:rPr lang="en-GB" smtClean="0"/>
              <a:t>Entropiendringer</a:t>
            </a:r>
          </a:p>
        </p:txBody>
      </p:sp>
      <p:sp>
        <p:nvSpPr>
          <p:cNvPr id="16392" name="Rectangle 3"/>
          <p:cNvSpPr>
            <a:spLocks noGrp="1" noChangeArrowheads="1"/>
          </p:cNvSpPr>
          <p:nvPr>
            <p:ph type="body" idx="1"/>
          </p:nvPr>
        </p:nvSpPr>
        <p:spPr>
          <a:xfrm>
            <a:off x="685800" y="1268413"/>
            <a:ext cx="7772400" cy="4724400"/>
          </a:xfrm>
        </p:spPr>
        <p:txBody>
          <a:bodyPr/>
          <a:lstStyle/>
          <a:p>
            <a:pPr eaLnBrk="1" hangingPunct="1"/>
            <a:r>
              <a:rPr lang="en-GB" smtClean="0"/>
              <a:t>For en ideell gass:</a:t>
            </a:r>
          </a:p>
          <a:p>
            <a:pPr eaLnBrk="1" hangingPunct="1"/>
            <a:endParaRPr lang="en-GB" smtClean="0"/>
          </a:p>
          <a:p>
            <a:pPr eaLnBrk="1" hangingPunct="1"/>
            <a:endParaRPr lang="en-GB" smtClean="0"/>
          </a:p>
          <a:p>
            <a:pPr eaLnBrk="1" hangingPunct="1"/>
            <a:endParaRPr lang="en-GB" smtClean="0"/>
          </a:p>
          <a:p>
            <a:pPr eaLnBrk="1" hangingPunct="1"/>
            <a:r>
              <a:rPr lang="en-GB" smtClean="0"/>
              <a:t>For en ideell løsning, ved konstant temperatur:</a:t>
            </a:r>
          </a:p>
          <a:p>
            <a:pPr eaLnBrk="1" hangingPunct="1"/>
            <a:endParaRPr lang="en-GB" smtClean="0"/>
          </a:p>
          <a:p>
            <a:pPr eaLnBrk="1" hangingPunct="1"/>
            <a:endParaRPr lang="en-GB" smtClean="0"/>
          </a:p>
          <a:p>
            <a:pPr eaLnBrk="1" hangingPunct="1"/>
            <a:endParaRPr lang="en-GB" smtClean="0"/>
          </a:p>
          <a:p>
            <a:pPr eaLnBrk="1" hangingPunct="1"/>
            <a:r>
              <a:rPr lang="en-GB" smtClean="0"/>
              <a:t>Entropi kan derved relateres til standardtilstanden:</a:t>
            </a:r>
          </a:p>
        </p:txBody>
      </p:sp>
      <p:sp>
        <p:nvSpPr>
          <p:cNvPr id="1639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16386" name="Object 4"/>
          <p:cNvGraphicFramePr>
            <a:graphicFrameLocks noChangeAspect="1"/>
          </p:cNvGraphicFramePr>
          <p:nvPr/>
        </p:nvGraphicFramePr>
        <p:xfrm>
          <a:off x="971550" y="1741488"/>
          <a:ext cx="3816350" cy="825500"/>
        </p:xfrm>
        <a:graphic>
          <a:graphicData uri="http://schemas.openxmlformats.org/presentationml/2006/ole">
            <p:oleObj spid="_x0000_s16386" name="Equation" r:id="rId3" imgW="1981200" imgH="431800" progId="Equation.3">
              <p:embed/>
            </p:oleObj>
          </a:graphicData>
        </a:graphic>
      </p:graphicFrame>
      <p:sp>
        <p:nvSpPr>
          <p:cNvPr id="1639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16387" name="Object 6"/>
          <p:cNvGraphicFramePr>
            <a:graphicFrameLocks noChangeAspect="1"/>
          </p:cNvGraphicFramePr>
          <p:nvPr/>
        </p:nvGraphicFramePr>
        <p:xfrm>
          <a:off x="1042988" y="3265488"/>
          <a:ext cx="2879725" cy="852487"/>
        </p:xfrm>
        <a:graphic>
          <a:graphicData uri="http://schemas.openxmlformats.org/presentationml/2006/ole">
            <p:oleObj spid="_x0000_s16387" name="Equation" r:id="rId4" imgW="1447800" imgH="431800" progId="Equation.3">
              <p:embed/>
            </p:oleObj>
          </a:graphicData>
        </a:graphic>
      </p:graphicFrame>
      <p:sp>
        <p:nvSpPr>
          <p:cNvPr id="16395" name="Rectangle 9"/>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GB"/>
          </a:p>
        </p:txBody>
      </p:sp>
      <p:graphicFrame>
        <p:nvGraphicFramePr>
          <p:cNvPr id="16388" name="Object 8"/>
          <p:cNvGraphicFramePr>
            <a:graphicFrameLocks noChangeAspect="1"/>
          </p:cNvGraphicFramePr>
          <p:nvPr/>
        </p:nvGraphicFramePr>
        <p:xfrm>
          <a:off x="1042988" y="4838700"/>
          <a:ext cx="4608512" cy="819150"/>
        </p:xfrm>
        <a:graphic>
          <a:graphicData uri="http://schemas.openxmlformats.org/presentationml/2006/ole">
            <p:oleObj spid="_x0000_s16388" name="Equation" r:id="rId5" imgW="2413000" imgH="431800" progId="Equation.3">
              <p:embed/>
            </p:oleObj>
          </a:graphicData>
        </a:graphic>
      </p:graphicFrame>
      <p:sp>
        <p:nvSpPr>
          <p:cNvPr id="16396" name="Rectangle 11"/>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GB"/>
          </a:p>
        </p:txBody>
      </p:sp>
      <p:graphicFrame>
        <p:nvGraphicFramePr>
          <p:cNvPr id="16389" name="Object 10"/>
          <p:cNvGraphicFramePr>
            <a:graphicFrameLocks noChangeAspect="1"/>
          </p:cNvGraphicFramePr>
          <p:nvPr/>
        </p:nvGraphicFramePr>
        <p:xfrm>
          <a:off x="1042988" y="5702300"/>
          <a:ext cx="4608512" cy="825500"/>
        </p:xfrm>
        <a:graphic>
          <a:graphicData uri="http://schemas.openxmlformats.org/presentationml/2006/ole">
            <p:oleObj spid="_x0000_s16389" name="Equation" r:id="rId6" imgW="2387600" imgH="431800" progId="Equation.3">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7413" name="Rectangle 2"/>
          <p:cNvSpPr>
            <a:spLocks noGrp="1" noChangeArrowheads="1"/>
          </p:cNvSpPr>
          <p:nvPr>
            <p:ph type="title"/>
          </p:nvPr>
        </p:nvSpPr>
        <p:spPr>
          <a:xfrm>
            <a:off x="381000" y="0"/>
            <a:ext cx="7543800" cy="1104900"/>
          </a:xfrm>
        </p:spPr>
        <p:txBody>
          <a:bodyPr/>
          <a:lstStyle/>
          <a:p>
            <a:pPr eaLnBrk="1" hangingPunct="1"/>
            <a:r>
              <a:rPr lang="en-GB" smtClean="0"/>
              <a:t>Entropiendringer i kjemiske reaksjoner</a:t>
            </a:r>
          </a:p>
        </p:txBody>
      </p:sp>
      <p:sp>
        <p:nvSpPr>
          <p:cNvPr id="17414" name="Rectangle 3"/>
          <p:cNvSpPr>
            <a:spLocks noGrp="1" noChangeArrowheads="1"/>
          </p:cNvSpPr>
          <p:nvPr>
            <p:ph type="body" idx="1"/>
          </p:nvPr>
        </p:nvSpPr>
        <p:spPr>
          <a:xfrm>
            <a:off x="457200" y="1219200"/>
            <a:ext cx="7727950" cy="4419600"/>
          </a:xfrm>
        </p:spPr>
        <p:txBody>
          <a:bodyPr/>
          <a:lstStyle/>
          <a:p>
            <a:pPr eaLnBrk="1" hangingPunct="1"/>
            <a:r>
              <a:rPr lang="en-GB" smtClean="0"/>
              <a:t>Generelt:</a:t>
            </a:r>
          </a:p>
          <a:p>
            <a:pPr eaLnBrk="1" hangingPunct="1"/>
            <a:endParaRPr lang="en-GB" smtClean="0"/>
          </a:p>
          <a:p>
            <a:pPr eaLnBrk="1" hangingPunct="1"/>
            <a:endParaRPr lang="en-GB" smtClean="0"/>
          </a:p>
          <a:p>
            <a:pPr eaLnBrk="1" hangingPunct="1"/>
            <a:endParaRPr lang="en-GB" smtClean="0"/>
          </a:p>
          <a:p>
            <a:pPr eaLnBrk="1" hangingPunct="1"/>
            <a:endParaRPr lang="en-GB" smtClean="0"/>
          </a:p>
          <a:p>
            <a:pPr eaLnBrk="1" hangingPunct="1"/>
            <a:r>
              <a:rPr lang="en-GB" smtClean="0"/>
              <a:t>Ved 298 K:</a:t>
            </a:r>
          </a:p>
        </p:txBody>
      </p:sp>
      <p:graphicFrame>
        <p:nvGraphicFramePr>
          <p:cNvPr id="17410" name="Object 4"/>
          <p:cNvGraphicFramePr>
            <a:graphicFrameLocks noChangeAspect="1"/>
          </p:cNvGraphicFramePr>
          <p:nvPr/>
        </p:nvGraphicFramePr>
        <p:xfrm>
          <a:off x="1774825" y="1833563"/>
          <a:ext cx="3192463" cy="757237"/>
        </p:xfrm>
        <a:graphic>
          <a:graphicData uri="http://schemas.openxmlformats.org/presentationml/2006/ole">
            <p:oleObj spid="_x0000_s17410" name="Equation" r:id="rId4" imgW="1498320" imgH="355320" progId="Equation.3">
              <p:embed/>
            </p:oleObj>
          </a:graphicData>
        </a:graphic>
      </p:graphicFrame>
      <p:graphicFrame>
        <p:nvGraphicFramePr>
          <p:cNvPr id="17411" name="Object 6"/>
          <p:cNvGraphicFramePr>
            <a:graphicFrameLocks noChangeAspect="1"/>
          </p:cNvGraphicFramePr>
          <p:nvPr/>
        </p:nvGraphicFramePr>
        <p:xfrm>
          <a:off x="1531938" y="3662363"/>
          <a:ext cx="3678237" cy="757237"/>
        </p:xfrm>
        <a:graphic>
          <a:graphicData uri="http://schemas.openxmlformats.org/presentationml/2006/ole">
            <p:oleObj spid="_x0000_s17411" name="Equation" r:id="rId5" imgW="1726920" imgH="35532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62467" name="Rectangle 2"/>
          <p:cNvSpPr>
            <a:spLocks noGrp="1" noChangeArrowheads="1"/>
          </p:cNvSpPr>
          <p:nvPr>
            <p:ph type="title"/>
          </p:nvPr>
        </p:nvSpPr>
        <p:spPr/>
        <p:txBody>
          <a:bodyPr/>
          <a:lstStyle/>
          <a:p>
            <a:pPr eaLnBrk="1" hangingPunct="1"/>
            <a:r>
              <a:rPr lang="en-GB" dirty="0" smtClean="0"/>
              <a:t>Men </a:t>
            </a:r>
            <a:r>
              <a:rPr lang="en-GB" dirty="0" err="1" smtClean="0"/>
              <a:t>hva</a:t>
            </a:r>
            <a:r>
              <a:rPr lang="en-GB" dirty="0" smtClean="0"/>
              <a:t> </a:t>
            </a:r>
            <a:r>
              <a:rPr lang="en-GB" dirty="0" err="1" smtClean="0"/>
              <a:t>skjer</a:t>
            </a:r>
            <a:r>
              <a:rPr lang="en-GB" dirty="0" smtClean="0"/>
              <a:t>?</a:t>
            </a:r>
          </a:p>
        </p:txBody>
      </p:sp>
      <p:sp>
        <p:nvSpPr>
          <p:cNvPr id="62468" name="Rectangle 3"/>
          <p:cNvSpPr>
            <a:spLocks noGrp="1" noChangeArrowheads="1"/>
          </p:cNvSpPr>
          <p:nvPr>
            <p:ph type="body" idx="1"/>
          </p:nvPr>
        </p:nvSpPr>
        <p:spPr>
          <a:xfrm>
            <a:off x="381000" y="1143000"/>
            <a:ext cx="8511480" cy="5105400"/>
          </a:xfrm>
        </p:spPr>
        <p:txBody>
          <a:bodyPr/>
          <a:lstStyle/>
          <a:p>
            <a:pPr eaLnBrk="1" hangingPunct="1">
              <a:lnSpc>
                <a:spcPct val="90000"/>
              </a:lnSpc>
            </a:pPr>
            <a:r>
              <a:rPr lang="en-GB" dirty="0" smtClean="0"/>
              <a:t>Vi </a:t>
            </a:r>
            <a:r>
              <a:rPr lang="en-GB" dirty="0" err="1" smtClean="0"/>
              <a:t>har</a:t>
            </a:r>
            <a:r>
              <a:rPr lang="en-GB" dirty="0" smtClean="0"/>
              <a:t> </a:t>
            </a:r>
            <a:r>
              <a:rPr lang="en-GB" dirty="0" err="1" smtClean="0"/>
              <a:t>sett</a:t>
            </a:r>
            <a:r>
              <a:rPr lang="en-GB" dirty="0" smtClean="0"/>
              <a:t> at to ting </a:t>
            </a:r>
            <a:r>
              <a:rPr lang="en-GB" dirty="0" err="1" smtClean="0"/>
              <a:t>påvirker</a:t>
            </a:r>
            <a:r>
              <a:rPr lang="en-GB" dirty="0" smtClean="0"/>
              <a:t> </a:t>
            </a:r>
            <a:r>
              <a:rPr lang="en-GB" dirty="0" err="1" smtClean="0"/>
              <a:t>hvorvidt</a:t>
            </a:r>
            <a:r>
              <a:rPr lang="en-GB" dirty="0" smtClean="0"/>
              <a:t> en </a:t>
            </a:r>
            <a:r>
              <a:rPr lang="en-GB" dirty="0" err="1" smtClean="0"/>
              <a:t>prosess</a:t>
            </a:r>
            <a:r>
              <a:rPr lang="en-GB" dirty="0" smtClean="0"/>
              <a:t> (</a:t>
            </a:r>
            <a:r>
              <a:rPr lang="en-GB" dirty="0" err="1" smtClean="0"/>
              <a:t>eller</a:t>
            </a:r>
            <a:r>
              <a:rPr lang="en-GB" dirty="0" smtClean="0"/>
              <a:t> </a:t>
            </a:r>
            <a:r>
              <a:rPr lang="en-GB" dirty="0" err="1" smtClean="0"/>
              <a:t>reaksjon</a:t>
            </a:r>
            <a:r>
              <a:rPr lang="en-GB" dirty="0" smtClean="0"/>
              <a:t>) </a:t>
            </a:r>
            <a:r>
              <a:rPr lang="en-GB" dirty="0" err="1" smtClean="0"/>
              <a:t>skjer</a:t>
            </a:r>
            <a:r>
              <a:rPr lang="en-GB" dirty="0" smtClean="0"/>
              <a:t>:</a:t>
            </a:r>
          </a:p>
          <a:p>
            <a:pPr lvl="1" eaLnBrk="1" hangingPunct="1">
              <a:lnSpc>
                <a:spcPct val="90000"/>
              </a:lnSpc>
            </a:pPr>
            <a:endParaRPr lang="en-GB" dirty="0" smtClean="0"/>
          </a:p>
          <a:p>
            <a:pPr lvl="1" eaLnBrk="1" hangingPunct="1">
              <a:lnSpc>
                <a:spcPct val="90000"/>
              </a:lnSpc>
            </a:pPr>
            <a:r>
              <a:rPr lang="en-GB" dirty="0" err="1" smtClean="0"/>
              <a:t>Senkning</a:t>
            </a:r>
            <a:r>
              <a:rPr lang="en-GB" dirty="0" smtClean="0"/>
              <a:t> </a:t>
            </a:r>
            <a:r>
              <a:rPr lang="en-GB" dirty="0" err="1" smtClean="0"/>
              <a:t>i</a:t>
            </a:r>
            <a:r>
              <a:rPr lang="en-GB" dirty="0" smtClean="0"/>
              <a:t> </a:t>
            </a:r>
            <a:r>
              <a:rPr lang="en-GB" dirty="0" err="1" smtClean="0"/>
              <a:t>entalpien</a:t>
            </a:r>
            <a:endParaRPr lang="en-GB" dirty="0" smtClean="0"/>
          </a:p>
          <a:p>
            <a:pPr lvl="2" eaLnBrk="1" hangingPunct="1">
              <a:lnSpc>
                <a:spcPct val="90000"/>
              </a:lnSpc>
            </a:pPr>
            <a:r>
              <a:rPr lang="en-GB" dirty="0" err="1" smtClean="0"/>
              <a:t>Eksotermiske</a:t>
            </a:r>
            <a:r>
              <a:rPr lang="en-GB" dirty="0" smtClean="0"/>
              <a:t> </a:t>
            </a:r>
            <a:r>
              <a:rPr lang="en-GB" dirty="0" err="1" smtClean="0"/>
              <a:t>reaksjoner</a:t>
            </a:r>
            <a:r>
              <a:rPr lang="en-GB" dirty="0" smtClean="0"/>
              <a:t> </a:t>
            </a:r>
            <a:r>
              <a:rPr lang="en-GB" dirty="0" err="1" smtClean="0"/>
              <a:t>synes</a:t>
            </a:r>
            <a:r>
              <a:rPr lang="en-GB" dirty="0" smtClean="0"/>
              <a:t> </a:t>
            </a:r>
            <a:r>
              <a:rPr lang="en-GB" dirty="0" err="1" smtClean="0"/>
              <a:t>å</a:t>
            </a:r>
            <a:r>
              <a:rPr lang="en-GB" dirty="0" smtClean="0"/>
              <a:t> </a:t>
            </a:r>
            <a:r>
              <a:rPr lang="en-GB" dirty="0" err="1" smtClean="0"/>
              <a:t>dominere</a:t>
            </a:r>
            <a:endParaRPr lang="en-GB" dirty="0" smtClean="0"/>
          </a:p>
          <a:p>
            <a:pPr lvl="2" eaLnBrk="1" hangingPunct="1">
              <a:lnSpc>
                <a:spcPct val="90000"/>
              </a:lnSpc>
            </a:pPr>
            <a:r>
              <a:rPr lang="en-GB" dirty="0" smtClean="0"/>
              <a:t>Men </a:t>
            </a:r>
            <a:r>
              <a:rPr lang="en-GB" dirty="0" err="1" smtClean="0"/>
              <a:t>også</a:t>
            </a:r>
            <a:r>
              <a:rPr lang="en-GB" dirty="0" smtClean="0"/>
              <a:t> </a:t>
            </a:r>
            <a:r>
              <a:rPr lang="en-GB" dirty="0" err="1" smtClean="0"/>
              <a:t>endotermiske</a:t>
            </a:r>
            <a:r>
              <a:rPr lang="en-GB" dirty="0" smtClean="0"/>
              <a:t> </a:t>
            </a:r>
            <a:r>
              <a:rPr lang="en-GB" dirty="0" err="1" smtClean="0"/>
              <a:t>reaksjoner</a:t>
            </a:r>
            <a:r>
              <a:rPr lang="en-GB" dirty="0" smtClean="0"/>
              <a:t> </a:t>
            </a:r>
            <a:r>
              <a:rPr lang="en-GB" dirty="0" err="1" smtClean="0"/>
              <a:t>skjer</a:t>
            </a:r>
            <a:endParaRPr lang="en-GB" dirty="0" smtClean="0"/>
          </a:p>
          <a:p>
            <a:pPr lvl="2" eaLnBrk="1" hangingPunct="1">
              <a:lnSpc>
                <a:spcPct val="90000"/>
              </a:lnSpc>
            </a:pPr>
            <a:r>
              <a:rPr lang="en-GB" dirty="0" err="1" smtClean="0"/>
              <a:t>Disse</a:t>
            </a:r>
            <a:r>
              <a:rPr lang="en-GB" dirty="0" smtClean="0"/>
              <a:t> </a:t>
            </a:r>
            <a:r>
              <a:rPr lang="en-GB" dirty="0" err="1" smtClean="0"/>
              <a:t>betraktningene</a:t>
            </a:r>
            <a:r>
              <a:rPr lang="en-GB" dirty="0" smtClean="0"/>
              <a:t> </a:t>
            </a:r>
            <a:r>
              <a:rPr lang="en-GB" dirty="0" err="1" smtClean="0"/>
              <a:t>begrenser</a:t>
            </a:r>
            <a:r>
              <a:rPr lang="en-GB" dirty="0" smtClean="0"/>
              <a:t> </a:t>
            </a:r>
            <a:r>
              <a:rPr lang="en-GB" dirty="0" err="1" smtClean="0"/>
              <a:t>seg</a:t>
            </a:r>
            <a:r>
              <a:rPr lang="en-GB" dirty="0" smtClean="0"/>
              <a:t> </a:t>
            </a:r>
            <a:r>
              <a:rPr lang="en-GB" dirty="0" err="1" smtClean="0"/>
              <a:t>til</a:t>
            </a:r>
            <a:r>
              <a:rPr lang="en-GB" dirty="0" smtClean="0"/>
              <a:t> </a:t>
            </a:r>
            <a:r>
              <a:rPr lang="en-GB" dirty="0" err="1" smtClean="0"/>
              <a:t>vårt</a:t>
            </a:r>
            <a:r>
              <a:rPr lang="en-GB" dirty="0" smtClean="0"/>
              <a:t> </a:t>
            </a:r>
            <a:r>
              <a:rPr lang="en-GB" dirty="0" err="1" smtClean="0"/>
              <a:t>nærsystem</a:t>
            </a:r>
            <a:r>
              <a:rPr lang="en-GB" dirty="0" smtClean="0"/>
              <a:t>; </a:t>
            </a:r>
            <a:r>
              <a:rPr lang="en-GB" dirty="0" err="1" smtClean="0"/>
              <a:t>i</a:t>
            </a:r>
            <a:r>
              <a:rPr lang="en-GB" dirty="0" smtClean="0"/>
              <a:t> </a:t>
            </a:r>
            <a:r>
              <a:rPr lang="en-GB" dirty="0" err="1" smtClean="0"/>
              <a:t>Universet</a:t>
            </a:r>
            <a:r>
              <a:rPr lang="en-GB" dirty="0" smtClean="0"/>
              <a:t> </a:t>
            </a:r>
            <a:r>
              <a:rPr lang="en-GB" dirty="0" err="1" smtClean="0"/>
              <a:t>er</a:t>
            </a:r>
            <a:r>
              <a:rPr lang="en-GB" dirty="0" smtClean="0"/>
              <a:t> </a:t>
            </a:r>
            <a:r>
              <a:rPr lang="en-GB" dirty="0" err="1" smtClean="0"/>
              <a:t>energien</a:t>
            </a:r>
            <a:r>
              <a:rPr lang="en-GB" dirty="0" smtClean="0"/>
              <a:t> </a:t>
            </a:r>
            <a:r>
              <a:rPr lang="en-GB" dirty="0" err="1" smtClean="0"/>
              <a:t>uansett</a:t>
            </a:r>
            <a:r>
              <a:rPr lang="en-GB" dirty="0" smtClean="0"/>
              <a:t> </a:t>
            </a:r>
            <a:r>
              <a:rPr lang="en-GB" dirty="0" err="1" smtClean="0"/>
              <a:t>konstant</a:t>
            </a:r>
            <a:endParaRPr lang="en-GB" dirty="0" smtClean="0"/>
          </a:p>
          <a:p>
            <a:pPr lvl="1" eaLnBrk="1" hangingPunct="1">
              <a:lnSpc>
                <a:spcPct val="90000"/>
              </a:lnSpc>
            </a:pPr>
            <a:endParaRPr lang="en-GB" dirty="0" smtClean="0"/>
          </a:p>
          <a:p>
            <a:pPr lvl="1" eaLnBrk="1" hangingPunct="1">
              <a:lnSpc>
                <a:spcPct val="90000"/>
              </a:lnSpc>
            </a:pPr>
            <a:r>
              <a:rPr lang="en-GB" dirty="0" err="1" smtClean="0"/>
              <a:t>Økning</a:t>
            </a:r>
            <a:r>
              <a:rPr lang="en-GB" dirty="0" smtClean="0"/>
              <a:t> </a:t>
            </a:r>
            <a:r>
              <a:rPr lang="en-GB" dirty="0" err="1" smtClean="0"/>
              <a:t>i</a:t>
            </a:r>
            <a:r>
              <a:rPr lang="en-GB" dirty="0" smtClean="0"/>
              <a:t> </a:t>
            </a:r>
            <a:r>
              <a:rPr lang="en-GB" dirty="0" err="1" smtClean="0"/>
              <a:t>entropien</a:t>
            </a:r>
            <a:endParaRPr lang="en-GB" dirty="0" smtClean="0"/>
          </a:p>
          <a:p>
            <a:pPr lvl="2" eaLnBrk="1" hangingPunct="1">
              <a:lnSpc>
                <a:spcPct val="90000"/>
              </a:lnSpc>
            </a:pPr>
            <a:r>
              <a:rPr lang="en-GB" dirty="0" smtClean="0"/>
              <a:t>I et </a:t>
            </a:r>
            <a:r>
              <a:rPr lang="en-GB" dirty="0" err="1" smtClean="0"/>
              <a:t>isolert</a:t>
            </a:r>
            <a:r>
              <a:rPr lang="en-GB" dirty="0" smtClean="0"/>
              <a:t> system </a:t>
            </a:r>
            <a:r>
              <a:rPr lang="en-GB" dirty="0" err="1" smtClean="0"/>
              <a:t>kan</a:t>
            </a:r>
            <a:r>
              <a:rPr lang="en-GB" dirty="0" smtClean="0"/>
              <a:t> bare </a:t>
            </a:r>
            <a:r>
              <a:rPr lang="en-GB" dirty="0" err="1" smtClean="0"/>
              <a:t>prosesser</a:t>
            </a:r>
            <a:r>
              <a:rPr lang="en-GB" dirty="0" smtClean="0"/>
              <a:t> (</a:t>
            </a:r>
            <a:r>
              <a:rPr lang="en-GB" dirty="0" err="1" smtClean="0"/>
              <a:t>og</a:t>
            </a:r>
            <a:r>
              <a:rPr lang="en-GB" dirty="0" smtClean="0"/>
              <a:t> </a:t>
            </a:r>
            <a:r>
              <a:rPr lang="en-GB" dirty="0" err="1" smtClean="0"/>
              <a:t>reaksjoner</a:t>
            </a:r>
            <a:r>
              <a:rPr lang="en-GB" dirty="0" smtClean="0"/>
              <a:t>) </a:t>
            </a:r>
            <a:r>
              <a:rPr lang="en-GB" dirty="0" err="1" smtClean="0"/>
              <a:t>der</a:t>
            </a:r>
            <a:r>
              <a:rPr lang="en-GB" dirty="0" smtClean="0"/>
              <a:t> </a:t>
            </a:r>
            <a:r>
              <a:rPr lang="en-GB" dirty="0" err="1" smtClean="0"/>
              <a:t>entropien</a:t>
            </a:r>
            <a:r>
              <a:rPr lang="en-GB" dirty="0" smtClean="0"/>
              <a:t> </a:t>
            </a:r>
            <a:r>
              <a:rPr lang="en-GB" dirty="0" err="1" smtClean="0"/>
              <a:t>øker</a:t>
            </a:r>
            <a:r>
              <a:rPr lang="en-GB" dirty="0" smtClean="0"/>
              <a:t> </a:t>
            </a:r>
            <a:r>
              <a:rPr lang="en-GB" dirty="0" err="1" smtClean="0"/>
              <a:t>skje</a:t>
            </a:r>
            <a:r>
              <a:rPr lang="en-GB" dirty="0" smtClean="0"/>
              <a:t>.</a:t>
            </a:r>
          </a:p>
          <a:p>
            <a:pPr lvl="2" eaLnBrk="1" hangingPunct="1">
              <a:lnSpc>
                <a:spcPct val="90000"/>
              </a:lnSpc>
            </a:pPr>
            <a:endParaRPr lang="en-GB" dirty="0" smtClean="0"/>
          </a:p>
          <a:p>
            <a:pPr eaLnBrk="1" hangingPunct="1">
              <a:lnSpc>
                <a:spcPct val="90000"/>
              </a:lnSpc>
            </a:pPr>
            <a:r>
              <a:rPr lang="en-GB" dirty="0" smtClean="0"/>
              <a:t>Men vi </a:t>
            </a:r>
            <a:r>
              <a:rPr lang="en-GB" dirty="0" err="1" smtClean="0"/>
              <a:t>er</a:t>
            </a:r>
            <a:r>
              <a:rPr lang="en-GB" dirty="0" smtClean="0"/>
              <a:t> </a:t>
            </a:r>
            <a:r>
              <a:rPr lang="en-GB" dirty="0" err="1" smtClean="0"/>
              <a:t>ikke</a:t>
            </a:r>
            <a:r>
              <a:rPr lang="en-GB" dirty="0" smtClean="0"/>
              <a:t> </a:t>
            </a:r>
            <a:r>
              <a:rPr lang="en-GB" dirty="0" err="1" smtClean="0"/>
              <a:t>fornøyd</a:t>
            </a:r>
            <a:r>
              <a:rPr lang="en-GB" dirty="0" smtClean="0"/>
              <a:t>:</a:t>
            </a:r>
          </a:p>
          <a:p>
            <a:pPr lvl="2" eaLnBrk="1" hangingPunct="1">
              <a:lnSpc>
                <a:spcPct val="90000"/>
              </a:lnSpc>
            </a:pPr>
            <a:r>
              <a:rPr lang="en-GB" dirty="0" err="1" smtClean="0"/>
              <a:t>Entalpien</a:t>
            </a:r>
            <a:r>
              <a:rPr lang="en-GB" dirty="0" smtClean="0"/>
              <a:t> </a:t>
            </a:r>
            <a:r>
              <a:rPr lang="en-GB" dirty="0" err="1" smtClean="0"/>
              <a:t>i</a:t>
            </a:r>
            <a:r>
              <a:rPr lang="en-GB" dirty="0" smtClean="0"/>
              <a:t> </a:t>
            </a:r>
            <a:r>
              <a:rPr lang="en-GB" dirty="0" err="1" smtClean="0"/>
              <a:t>nærsystemet</a:t>
            </a:r>
            <a:r>
              <a:rPr lang="en-GB" dirty="0" smtClean="0"/>
              <a:t> </a:t>
            </a:r>
            <a:r>
              <a:rPr lang="en-GB" dirty="0" err="1" smtClean="0"/>
              <a:t>gir</a:t>
            </a:r>
            <a:r>
              <a:rPr lang="en-GB" dirty="0" smtClean="0"/>
              <a:t> </a:t>
            </a:r>
            <a:r>
              <a:rPr lang="en-GB" dirty="0" err="1" smtClean="0"/>
              <a:t>ikke</a:t>
            </a:r>
            <a:r>
              <a:rPr lang="en-GB" dirty="0" smtClean="0"/>
              <a:t> </a:t>
            </a:r>
            <a:r>
              <a:rPr lang="en-GB" dirty="0" err="1" smtClean="0"/>
              <a:t>noe</a:t>
            </a:r>
            <a:r>
              <a:rPr lang="en-GB" dirty="0" smtClean="0"/>
              <a:t> </a:t>
            </a:r>
            <a:r>
              <a:rPr lang="en-GB" dirty="0" err="1" smtClean="0"/>
              <a:t>entydig</a:t>
            </a:r>
            <a:r>
              <a:rPr lang="en-GB" dirty="0" smtClean="0"/>
              <a:t> </a:t>
            </a:r>
            <a:r>
              <a:rPr lang="en-GB" dirty="0" err="1" smtClean="0"/>
              <a:t>svar</a:t>
            </a:r>
            <a:r>
              <a:rPr lang="en-GB" dirty="0" smtClean="0"/>
              <a:t>.</a:t>
            </a:r>
          </a:p>
          <a:p>
            <a:pPr lvl="2" eaLnBrk="1" hangingPunct="1">
              <a:lnSpc>
                <a:spcPct val="90000"/>
              </a:lnSpc>
            </a:pPr>
            <a:r>
              <a:rPr lang="en-GB" dirty="0" err="1" smtClean="0"/>
              <a:t>Isolerte</a:t>
            </a:r>
            <a:r>
              <a:rPr lang="en-GB" dirty="0" smtClean="0"/>
              <a:t> </a:t>
            </a:r>
            <a:r>
              <a:rPr lang="en-GB" dirty="0" err="1" smtClean="0"/>
              <a:t>systemer</a:t>
            </a:r>
            <a:r>
              <a:rPr lang="en-GB" dirty="0" smtClean="0"/>
              <a:t>, </a:t>
            </a:r>
            <a:r>
              <a:rPr lang="en-GB" dirty="0" err="1" smtClean="0"/>
              <a:t>især</a:t>
            </a:r>
            <a:r>
              <a:rPr lang="en-GB" dirty="0" smtClean="0"/>
              <a:t> </a:t>
            </a:r>
            <a:r>
              <a:rPr lang="en-GB" dirty="0" err="1" smtClean="0"/>
              <a:t>Universet</a:t>
            </a:r>
            <a:r>
              <a:rPr lang="en-GB" dirty="0" smtClean="0"/>
              <a:t>, </a:t>
            </a:r>
            <a:r>
              <a:rPr lang="en-GB" dirty="0" err="1" smtClean="0"/>
              <a:t>er</a:t>
            </a:r>
            <a:r>
              <a:rPr lang="en-GB" dirty="0" smtClean="0"/>
              <a:t> </a:t>
            </a:r>
            <a:r>
              <a:rPr lang="en-GB" dirty="0" err="1" smtClean="0"/>
              <a:t>upraktiske</a:t>
            </a:r>
            <a:r>
              <a:rPr lang="en-GB" dirty="0" smtClean="0"/>
              <a:t> </a:t>
            </a:r>
            <a:r>
              <a:rPr lang="en-GB" dirty="0" err="1" smtClean="0"/>
              <a:t>å</a:t>
            </a:r>
            <a:r>
              <a:rPr lang="en-GB" dirty="0" smtClean="0"/>
              <a:t> </a:t>
            </a:r>
            <a:r>
              <a:rPr lang="en-GB" dirty="0" err="1" smtClean="0"/>
              <a:t>forholde</a:t>
            </a:r>
            <a:r>
              <a:rPr lang="en-GB" dirty="0" smtClean="0"/>
              <a:t> </a:t>
            </a:r>
            <a:r>
              <a:rPr lang="en-GB" dirty="0" err="1" smtClean="0"/>
              <a:t>seg</a:t>
            </a:r>
            <a:r>
              <a:rPr lang="en-GB" dirty="0" smtClean="0"/>
              <a:t> </a:t>
            </a:r>
            <a:r>
              <a:rPr lang="en-GB" dirty="0" err="1" smtClean="0"/>
              <a:t>til</a:t>
            </a:r>
            <a:r>
              <a:rPr lang="en-GB" dirty="0" smtClean="0"/>
              <a:t>.</a:t>
            </a:r>
          </a:p>
          <a:p>
            <a:pPr lvl="2" eaLnBrk="1" hangingPunct="1">
              <a:lnSpc>
                <a:spcPct val="90000"/>
              </a:lnSpc>
            </a:pPr>
            <a:endParaRPr lang="en-GB" dirty="0" smtClean="0"/>
          </a:p>
          <a:p>
            <a:pPr lvl="2" eaLnBrk="1" hangingPunct="1">
              <a:lnSpc>
                <a:spcPct val="90000"/>
              </a:lnSpc>
            </a:pPr>
            <a:r>
              <a:rPr lang="en-GB" i="1" u="sng" dirty="0" smtClean="0"/>
              <a:t>Vi </a:t>
            </a:r>
            <a:r>
              <a:rPr lang="en-GB" i="1" u="sng" dirty="0" err="1" smtClean="0"/>
              <a:t>vil</a:t>
            </a:r>
            <a:r>
              <a:rPr lang="en-GB" i="1" u="sng" dirty="0" smtClean="0"/>
              <a:t> </a:t>
            </a:r>
            <a:r>
              <a:rPr lang="en-GB" i="1" u="sng" dirty="0" err="1" smtClean="0"/>
              <a:t>vite</a:t>
            </a:r>
            <a:r>
              <a:rPr lang="en-GB" i="1" u="sng" dirty="0" smtClean="0"/>
              <a:t> </a:t>
            </a:r>
            <a:r>
              <a:rPr lang="en-GB" i="1" u="sng" dirty="0" err="1" smtClean="0"/>
              <a:t>hva</a:t>
            </a:r>
            <a:r>
              <a:rPr lang="en-GB" i="1" u="sng" dirty="0" smtClean="0"/>
              <a:t> </a:t>
            </a:r>
            <a:r>
              <a:rPr lang="en-GB" i="1" u="sng" dirty="0" err="1" smtClean="0"/>
              <a:t>som</a:t>
            </a:r>
            <a:r>
              <a:rPr lang="en-GB" i="1" u="sng" dirty="0" smtClean="0"/>
              <a:t> </a:t>
            </a:r>
            <a:r>
              <a:rPr lang="en-GB" i="1" u="sng" dirty="0" err="1" smtClean="0"/>
              <a:t>skjer</a:t>
            </a:r>
            <a:r>
              <a:rPr lang="en-GB" i="1" u="sng" dirty="0" smtClean="0"/>
              <a:t> </a:t>
            </a:r>
            <a:r>
              <a:rPr lang="en-GB" i="1" u="sng" dirty="0" err="1" smtClean="0"/>
              <a:t>i</a:t>
            </a:r>
            <a:r>
              <a:rPr lang="en-GB" i="1" u="sng" dirty="0" smtClean="0"/>
              <a:t> en beholder </a:t>
            </a:r>
            <a:r>
              <a:rPr lang="en-GB" i="1" u="sng" dirty="0" err="1" smtClean="0"/>
              <a:t>eller</a:t>
            </a:r>
            <a:r>
              <a:rPr lang="en-GB" i="1" u="sng" dirty="0" smtClean="0"/>
              <a:t> et </a:t>
            </a:r>
            <a:r>
              <a:rPr lang="en-GB" i="1" u="sng" dirty="0" err="1" smtClean="0"/>
              <a:t>reagensrør</a:t>
            </a:r>
            <a:r>
              <a:rPr lang="en-GB" i="1" u="sng" dirty="0" smtClean="0"/>
              <a:t>; et </a:t>
            </a:r>
            <a:r>
              <a:rPr lang="en-GB" i="1" u="sng" dirty="0" err="1" smtClean="0"/>
              <a:t>lukket</a:t>
            </a:r>
            <a:r>
              <a:rPr lang="en-GB" i="1" u="sng" dirty="0" smtClean="0"/>
              <a:t> system!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8436" name="Oval 2"/>
          <p:cNvSpPr>
            <a:spLocks noChangeArrowheads="1"/>
          </p:cNvSpPr>
          <p:nvPr/>
        </p:nvSpPr>
        <p:spPr bwMode="auto">
          <a:xfrm>
            <a:off x="5181600" y="2819400"/>
            <a:ext cx="3962400" cy="3810000"/>
          </a:xfrm>
          <a:prstGeom prst="ellipse">
            <a:avLst/>
          </a:prstGeom>
          <a:solidFill>
            <a:srgbClr val="FF6600"/>
          </a:solidFill>
          <a:ln w="9525">
            <a:solidFill>
              <a:schemeClr val="tx1"/>
            </a:solidFill>
            <a:round/>
            <a:headEnd/>
            <a:tailEnd/>
          </a:ln>
        </p:spPr>
        <p:txBody>
          <a:bodyPr wrap="none" anchor="ctr"/>
          <a:lstStyle/>
          <a:p>
            <a:endParaRPr lang="en-GB"/>
          </a:p>
        </p:txBody>
      </p:sp>
      <p:sp>
        <p:nvSpPr>
          <p:cNvPr id="18437" name="Rectangle 3"/>
          <p:cNvSpPr>
            <a:spLocks noGrp="1" noChangeArrowheads="1"/>
          </p:cNvSpPr>
          <p:nvPr>
            <p:ph type="title"/>
          </p:nvPr>
        </p:nvSpPr>
        <p:spPr>
          <a:xfrm>
            <a:off x="381000" y="-38100"/>
            <a:ext cx="7543800" cy="1104900"/>
          </a:xfrm>
        </p:spPr>
        <p:txBody>
          <a:bodyPr/>
          <a:lstStyle/>
          <a:p>
            <a:pPr eaLnBrk="1" hangingPunct="1"/>
            <a:r>
              <a:rPr lang="en-GB" smtClean="0"/>
              <a:t>Et lukket system og dets omgivelser</a:t>
            </a:r>
          </a:p>
        </p:txBody>
      </p:sp>
      <p:sp>
        <p:nvSpPr>
          <p:cNvPr id="18438" name="Rectangle 4"/>
          <p:cNvSpPr>
            <a:spLocks noGrp="1" noChangeArrowheads="1"/>
          </p:cNvSpPr>
          <p:nvPr>
            <p:ph type="body" idx="1"/>
          </p:nvPr>
        </p:nvSpPr>
        <p:spPr>
          <a:xfrm>
            <a:off x="228600" y="990600"/>
            <a:ext cx="8229600" cy="685800"/>
          </a:xfrm>
        </p:spPr>
        <p:txBody>
          <a:bodyPr/>
          <a:lstStyle/>
          <a:p>
            <a:pPr eaLnBrk="1" hangingPunct="1">
              <a:lnSpc>
                <a:spcPct val="90000"/>
              </a:lnSpc>
            </a:pPr>
            <a:r>
              <a:rPr lang="en-GB" smtClean="0"/>
              <a:t>Det totale systemet (= Universet) er det lukkede systemet + dets omgivelser</a:t>
            </a:r>
            <a:endParaRPr lang="en-GB" smtClean="0">
              <a:sym typeface="Symbol" pitchFamily="18" charset="2"/>
            </a:endParaRPr>
          </a:p>
        </p:txBody>
      </p:sp>
      <p:graphicFrame>
        <p:nvGraphicFramePr>
          <p:cNvPr id="18434" name="Object 0"/>
          <p:cNvGraphicFramePr>
            <a:graphicFrameLocks noChangeAspect="1"/>
          </p:cNvGraphicFramePr>
          <p:nvPr/>
        </p:nvGraphicFramePr>
        <p:xfrm>
          <a:off x="392113" y="1812925"/>
          <a:ext cx="5589587" cy="3582988"/>
        </p:xfrm>
        <a:graphic>
          <a:graphicData uri="http://schemas.openxmlformats.org/presentationml/2006/ole">
            <p:oleObj spid="_x0000_s18434" name="Equation" r:id="rId4" imgW="3085920" imgH="1981080" progId="Equation.3">
              <p:embed/>
            </p:oleObj>
          </a:graphicData>
        </a:graphic>
      </p:graphicFrame>
      <p:sp>
        <p:nvSpPr>
          <p:cNvPr id="18439" name="Rectangle 6"/>
          <p:cNvSpPr>
            <a:spLocks noChangeArrowheads="1"/>
          </p:cNvSpPr>
          <p:nvPr/>
        </p:nvSpPr>
        <p:spPr bwMode="auto">
          <a:xfrm>
            <a:off x="5791200" y="4191000"/>
            <a:ext cx="2590800" cy="1295400"/>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206855" name="Rectangle 7"/>
          <p:cNvSpPr>
            <a:spLocks noChangeArrowheads="1"/>
          </p:cNvSpPr>
          <p:nvPr/>
        </p:nvSpPr>
        <p:spPr bwMode="auto">
          <a:xfrm>
            <a:off x="76200" y="5715000"/>
            <a:ext cx="5334000" cy="685800"/>
          </a:xfrm>
          <a:prstGeom prst="rect">
            <a:avLst/>
          </a:prstGeom>
          <a:solidFill>
            <a:srgbClr val="CCECFF"/>
          </a:solidFill>
          <a:ln w="9525">
            <a:noFill/>
            <a:miter lim="800000"/>
            <a:headEnd/>
            <a:tailEnd/>
          </a:ln>
          <a:effectLst>
            <a:outerShdw dist="107763" dir="2700000" algn="ctr" rotWithShape="0">
              <a:schemeClr val="bg2"/>
            </a:outerShdw>
          </a:effectLst>
        </p:spPr>
        <p:txBody>
          <a:bodyPr/>
          <a:lstStyle/>
          <a:p>
            <a:pPr marL="342900" indent="-342900">
              <a:lnSpc>
                <a:spcPct val="90000"/>
              </a:lnSpc>
              <a:spcBef>
                <a:spcPct val="20000"/>
              </a:spcBef>
              <a:buFontTx/>
              <a:buChar char="•"/>
              <a:defRPr/>
            </a:pPr>
            <a:r>
              <a:rPr lang="en-GB" sz="1600" dirty="0" err="1">
                <a:latin typeface="Arial" charset="0"/>
                <a:sym typeface="Symbol" pitchFamily="18" charset="2"/>
              </a:rPr>
              <a:t>Balansen</a:t>
            </a:r>
            <a:r>
              <a:rPr lang="en-GB" sz="1600" dirty="0">
                <a:latin typeface="Arial" charset="0"/>
                <a:sym typeface="Symbol" pitchFamily="18" charset="2"/>
              </a:rPr>
              <a:t> </a:t>
            </a:r>
            <a:r>
              <a:rPr lang="en-GB" sz="1600" dirty="0" err="1">
                <a:latin typeface="Arial" charset="0"/>
                <a:sym typeface="Symbol" pitchFamily="18" charset="2"/>
              </a:rPr>
              <a:t>mellom</a:t>
            </a:r>
            <a:r>
              <a:rPr lang="en-GB" sz="1600" dirty="0">
                <a:latin typeface="Arial" charset="0"/>
                <a:sym typeface="Symbol" pitchFamily="18" charset="2"/>
              </a:rPr>
              <a:t> </a:t>
            </a:r>
            <a:r>
              <a:rPr lang="en-GB" sz="1600" dirty="0" err="1">
                <a:latin typeface="Arial" charset="0"/>
                <a:sym typeface="Symbol" pitchFamily="18" charset="2"/>
              </a:rPr>
              <a:t>og</a:t>
            </a:r>
            <a:r>
              <a:rPr lang="en-GB" sz="1600" dirty="0">
                <a:latin typeface="Arial" charset="0"/>
                <a:sym typeface="Symbol" pitchFamily="18" charset="2"/>
              </a:rPr>
              <a:t> </a:t>
            </a:r>
            <a:r>
              <a:rPr lang="en-GB" sz="1600" dirty="0" err="1">
                <a:latin typeface="Arial" charset="0"/>
                <a:sym typeface="Symbol" pitchFamily="18" charset="2"/>
              </a:rPr>
              <a:t>S</a:t>
            </a:r>
            <a:r>
              <a:rPr lang="en-GB" sz="1600" baseline="-25000" dirty="0" err="1">
                <a:latin typeface="Arial" charset="0"/>
                <a:sym typeface="Symbol" pitchFamily="18" charset="2"/>
              </a:rPr>
              <a:t>lukket</a:t>
            </a:r>
            <a:r>
              <a:rPr lang="en-GB" sz="1600" baseline="-25000" dirty="0">
                <a:latin typeface="Arial" charset="0"/>
                <a:sym typeface="Symbol" pitchFamily="18" charset="2"/>
              </a:rPr>
              <a:t> system</a:t>
            </a:r>
            <a:r>
              <a:rPr lang="en-GB" sz="1600" dirty="0">
                <a:latin typeface="Arial" charset="0"/>
                <a:sym typeface="Symbol" pitchFamily="18" charset="2"/>
              </a:rPr>
              <a:t> </a:t>
            </a:r>
            <a:r>
              <a:rPr lang="en-GB" sz="1600" dirty="0" err="1">
                <a:latin typeface="Arial" charset="0"/>
                <a:sym typeface="Symbol" pitchFamily="18" charset="2"/>
              </a:rPr>
              <a:t>og</a:t>
            </a:r>
            <a:r>
              <a:rPr lang="en-GB" sz="1600" dirty="0">
                <a:latin typeface="Arial" charset="0"/>
                <a:sym typeface="Symbol" pitchFamily="18" charset="2"/>
              </a:rPr>
              <a:t> -</a:t>
            </a:r>
            <a:r>
              <a:rPr lang="en-GB" sz="1600" dirty="0" err="1">
                <a:latin typeface="Arial" charset="0"/>
                <a:sym typeface="Symbol" pitchFamily="18" charset="2"/>
              </a:rPr>
              <a:t>H</a:t>
            </a:r>
            <a:r>
              <a:rPr lang="en-GB" sz="1600" baseline="-25000" dirty="0" err="1">
                <a:latin typeface="Arial" charset="0"/>
                <a:sym typeface="Symbol" pitchFamily="18" charset="2"/>
              </a:rPr>
              <a:t>lukket</a:t>
            </a:r>
            <a:r>
              <a:rPr lang="en-GB" sz="1600" baseline="-25000" dirty="0">
                <a:latin typeface="Arial" charset="0"/>
                <a:sym typeface="Symbol" pitchFamily="18" charset="2"/>
              </a:rPr>
              <a:t> system</a:t>
            </a:r>
            <a:r>
              <a:rPr lang="en-GB" sz="1600" dirty="0">
                <a:latin typeface="Arial" charset="0"/>
                <a:sym typeface="Symbol" pitchFamily="18" charset="2"/>
              </a:rPr>
              <a:t>/T </a:t>
            </a:r>
            <a:r>
              <a:rPr lang="en-GB" sz="1600" dirty="0" err="1">
                <a:latin typeface="Arial" charset="0"/>
                <a:sym typeface="Symbol" pitchFamily="18" charset="2"/>
              </a:rPr>
              <a:t>bestemmer</a:t>
            </a:r>
            <a:r>
              <a:rPr lang="en-GB" sz="1600" dirty="0">
                <a:latin typeface="Arial" charset="0"/>
                <a:sym typeface="Symbol" pitchFamily="18" charset="2"/>
              </a:rPr>
              <a:t> </a:t>
            </a:r>
            <a:r>
              <a:rPr lang="en-GB" sz="1600" dirty="0" err="1">
                <a:latin typeface="Arial" charset="0"/>
                <a:sym typeface="Symbol" pitchFamily="18" charset="2"/>
              </a:rPr>
              <a:t>hvorvidt</a:t>
            </a:r>
            <a:r>
              <a:rPr lang="en-GB" sz="1600" dirty="0">
                <a:latin typeface="Arial" charset="0"/>
                <a:sym typeface="Symbol" pitchFamily="18" charset="2"/>
              </a:rPr>
              <a:t> en </a:t>
            </a:r>
            <a:r>
              <a:rPr lang="en-GB" sz="1600" dirty="0" err="1">
                <a:latin typeface="Arial" charset="0"/>
                <a:sym typeface="Symbol" pitchFamily="18" charset="2"/>
              </a:rPr>
              <a:t>prosess</a:t>
            </a:r>
            <a:r>
              <a:rPr lang="en-GB" sz="1600" dirty="0">
                <a:latin typeface="Arial" charset="0"/>
                <a:sym typeface="Symbol" pitchFamily="18" charset="2"/>
              </a:rPr>
              <a:t> </a:t>
            </a:r>
            <a:r>
              <a:rPr lang="en-GB" sz="1600" dirty="0" err="1">
                <a:latin typeface="Arial" charset="0"/>
                <a:sym typeface="Symbol" pitchFamily="18" charset="2"/>
              </a:rPr>
              <a:t>skjer</a:t>
            </a:r>
            <a:r>
              <a:rPr lang="en-GB" sz="1600" dirty="0">
                <a:latin typeface="Arial" charset="0"/>
                <a:sym typeface="Symbol" pitchFamily="18" charset="2"/>
              </a:rPr>
              <a:t> </a:t>
            </a:r>
            <a:r>
              <a:rPr lang="en-GB" sz="1600" dirty="0" err="1">
                <a:latin typeface="Arial" charset="0"/>
                <a:sym typeface="Symbol" pitchFamily="18" charset="2"/>
              </a:rPr>
              <a:t>eller</a:t>
            </a:r>
            <a:r>
              <a:rPr lang="en-GB" sz="1600" dirty="0">
                <a:latin typeface="Arial" charset="0"/>
                <a:sym typeface="Symbol" pitchFamily="18" charset="2"/>
              </a:rPr>
              <a:t> </a:t>
            </a:r>
            <a:r>
              <a:rPr lang="en-GB" sz="1600" dirty="0" err="1">
                <a:latin typeface="Arial" charset="0"/>
                <a:sym typeface="Symbol" pitchFamily="18" charset="2"/>
              </a:rPr>
              <a:t>ikke</a:t>
            </a:r>
            <a:r>
              <a:rPr lang="en-GB" sz="1600" dirty="0">
                <a:latin typeface="Arial" charset="0"/>
                <a:sym typeface="Symbol" pitchFamily="18" charset="2"/>
              </a:rPr>
              <a:t>.</a:t>
            </a:r>
          </a:p>
        </p:txBody>
      </p:sp>
      <p:sp>
        <p:nvSpPr>
          <p:cNvPr id="18441" name="Text Box 8"/>
          <p:cNvSpPr txBox="1">
            <a:spLocks noChangeArrowheads="1"/>
          </p:cNvSpPr>
          <p:nvPr/>
        </p:nvSpPr>
        <p:spPr bwMode="auto">
          <a:xfrm>
            <a:off x="6931025" y="4235450"/>
            <a:ext cx="1222375" cy="336550"/>
          </a:xfrm>
          <a:prstGeom prst="rect">
            <a:avLst/>
          </a:prstGeom>
          <a:noFill/>
          <a:ln w="9525">
            <a:noFill/>
            <a:miter lim="800000"/>
            <a:headEnd/>
            <a:tailEnd/>
          </a:ln>
        </p:spPr>
        <p:txBody>
          <a:bodyPr wrap="none">
            <a:spAutoFit/>
          </a:bodyPr>
          <a:lstStyle/>
          <a:p>
            <a:r>
              <a:rPr lang="en-US" sz="1600">
                <a:sym typeface="Symbol" pitchFamily="18" charset="2"/>
              </a:rPr>
              <a:t></a:t>
            </a:r>
            <a:r>
              <a:rPr lang="nb-NO" sz="1600">
                <a:sym typeface="Symbol" pitchFamily="18" charset="2"/>
              </a:rPr>
              <a:t>H</a:t>
            </a:r>
            <a:r>
              <a:rPr lang="nb-NO" sz="1600" baseline="-25000">
                <a:sym typeface="Symbol" pitchFamily="18" charset="2"/>
              </a:rPr>
              <a:t>lukket system</a:t>
            </a:r>
            <a:endParaRPr lang="en-US" sz="1600"/>
          </a:p>
        </p:txBody>
      </p:sp>
      <p:sp>
        <p:nvSpPr>
          <p:cNvPr id="18442" name="Line 9"/>
          <p:cNvSpPr>
            <a:spLocks noChangeShapeType="1"/>
          </p:cNvSpPr>
          <p:nvPr/>
        </p:nvSpPr>
        <p:spPr bwMode="auto">
          <a:xfrm>
            <a:off x="6934200" y="3810000"/>
            <a:ext cx="0" cy="685800"/>
          </a:xfrm>
          <a:prstGeom prst="line">
            <a:avLst/>
          </a:prstGeom>
          <a:noFill/>
          <a:ln w="9525">
            <a:solidFill>
              <a:schemeClr val="tx1"/>
            </a:solidFill>
            <a:round/>
            <a:headEnd/>
            <a:tailEnd type="triangle" w="med" len="med"/>
          </a:ln>
        </p:spPr>
        <p:txBody>
          <a:bodyPr/>
          <a:lstStyle/>
          <a:p>
            <a:endParaRPr lang="en-GB"/>
          </a:p>
        </p:txBody>
      </p:sp>
      <p:sp>
        <p:nvSpPr>
          <p:cNvPr id="18443" name="Text Box 10"/>
          <p:cNvSpPr txBox="1">
            <a:spLocks noChangeArrowheads="1"/>
          </p:cNvSpPr>
          <p:nvPr/>
        </p:nvSpPr>
        <p:spPr bwMode="auto">
          <a:xfrm>
            <a:off x="5786438" y="3702050"/>
            <a:ext cx="1071562" cy="336550"/>
          </a:xfrm>
          <a:prstGeom prst="rect">
            <a:avLst/>
          </a:prstGeom>
          <a:noFill/>
          <a:ln w="9525">
            <a:noFill/>
            <a:miter lim="800000"/>
            <a:headEnd/>
            <a:tailEnd/>
          </a:ln>
        </p:spPr>
        <p:txBody>
          <a:bodyPr wrap="none">
            <a:spAutoFit/>
          </a:bodyPr>
          <a:lstStyle/>
          <a:p>
            <a:r>
              <a:rPr lang="en-US" sz="1600">
                <a:sym typeface="Symbol" pitchFamily="18" charset="2"/>
              </a:rPr>
              <a:t></a:t>
            </a:r>
            <a:r>
              <a:rPr lang="nb-NO" sz="1600">
                <a:sym typeface="Symbol" pitchFamily="18" charset="2"/>
              </a:rPr>
              <a:t>H</a:t>
            </a:r>
            <a:r>
              <a:rPr lang="nb-NO" sz="1600" baseline="-25000">
                <a:sym typeface="Symbol" pitchFamily="18" charset="2"/>
              </a:rPr>
              <a:t>omgivelser</a:t>
            </a:r>
            <a:endParaRPr lang="en-US" sz="1600"/>
          </a:p>
        </p:txBody>
      </p:sp>
      <p:sp>
        <p:nvSpPr>
          <p:cNvPr id="18444" name="Line 11"/>
          <p:cNvSpPr>
            <a:spLocks noChangeShapeType="1"/>
          </p:cNvSpPr>
          <p:nvPr/>
        </p:nvSpPr>
        <p:spPr bwMode="auto">
          <a:xfrm flipV="1">
            <a:off x="6858000" y="3810000"/>
            <a:ext cx="0" cy="685800"/>
          </a:xfrm>
          <a:prstGeom prst="line">
            <a:avLst/>
          </a:prstGeom>
          <a:noFill/>
          <a:ln w="9525">
            <a:solidFill>
              <a:schemeClr val="tx1"/>
            </a:solidFill>
            <a:round/>
            <a:headEnd/>
            <a:tailEnd type="triangle" w="med" len="med"/>
          </a:ln>
        </p:spPr>
        <p:txBody>
          <a:bodyPr/>
          <a:lstStyle/>
          <a:p>
            <a:endParaRPr lang="en-GB"/>
          </a:p>
        </p:txBody>
      </p:sp>
      <p:sp>
        <p:nvSpPr>
          <p:cNvPr id="18445" name="Text Box 12"/>
          <p:cNvSpPr txBox="1">
            <a:spLocks noChangeArrowheads="1"/>
          </p:cNvSpPr>
          <p:nvPr/>
        </p:nvSpPr>
        <p:spPr bwMode="auto">
          <a:xfrm>
            <a:off x="6096000" y="3168650"/>
            <a:ext cx="2597150" cy="584200"/>
          </a:xfrm>
          <a:prstGeom prst="rect">
            <a:avLst/>
          </a:prstGeom>
          <a:noFill/>
          <a:ln w="9525">
            <a:noFill/>
            <a:miter lim="800000"/>
            <a:headEnd/>
            <a:tailEnd/>
          </a:ln>
        </p:spPr>
        <p:txBody>
          <a:bodyPr wrap="none">
            <a:spAutoFit/>
          </a:bodyPr>
          <a:lstStyle/>
          <a:p>
            <a:r>
              <a:rPr lang="en-US" sz="1600">
                <a:sym typeface="Symbol" pitchFamily="18" charset="2"/>
              </a:rPr>
              <a:t></a:t>
            </a:r>
            <a:r>
              <a:rPr lang="nb-NO" sz="1600">
                <a:sym typeface="Symbol" pitchFamily="18" charset="2"/>
              </a:rPr>
              <a:t>S</a:t>
            </a:r>
            <a:r>
              <a:rPr lang="nb-NO" sz="1600" baseline="-25000">
                <a:sym typeface="Symbol" pitchFamily="18" charset="2"/>
              </a:rPr>
              <a:t>omgivelser</a:t>
            </a:r>
            <a:r>
              <a:rPr lang="nb-NO" sz="1600">
                <a:sym typeface="Symbol" pitchFamily="18" charset="2"/>
              </a:rPr>
              <a:t>= </a:t>
            </a:r>
            <a:r>
              <a:rPr lang="en-US" sz="1600">
                <a:sym typeface="Symbol" pitchFamily="18" charset="2"/>
              </a:rPr>
              <a:t></a:t>
            </a:r>
            <a:r>
              <a:rPr lang="nb-NO" sz="1600">
                <a:sym typeface="Symbol" pitchFamily="18" charset="2"/>
              </a:rPr>
              <a:t>H</a:t>
            </a:r>
            <a:r>
              <a:rPr lang="nb-NO" sz="1600" baseline="-25000">
                <a:sym typeface="Symbol" pitchFamily="18" charset="2"/>
              </a:rPr>
              <a:t>omgivelser</a:t>
            </a:r>
            <a:r>
              <a:rPr lang="nb-NO" sz="1600">
                <a:sym typeface="Symbol" pitchFamily="18" charset="2"/>
              </a:rPr>
              <a:t>/T</a:t>
            </a:r>
            <a:r>
              <a:rPr lang="nb-NO" sz="1600" baseline="-25000">
                <a:sym typeface="Symbol" pitchFamily="18" charset="2"/>
              </a:rPr>
              <a:t>o</a:t>
            </a:r>
            <a:endParaRPr lang="nb-NO" sz="1600">
              <a:sym typeface="Symbol" pitchFamily="18" charset="2"/>
            </a:endParaRPr>
          </a:p>
          <a:p>
            <a:r>
              <a:rPr lang="nb-NO" sz="1600">
                <a:sym typeface="Symbol" pitchFamily="18" charset="2"/>
              </a:rPr>
              <a:t>                 = -</a:t>
            </a:r>
            <a:r>
              <a:rPr lang="en-US" sz="1600">
                <a:sym typeface="Symbol" pitchFamily="18" charset="2"/>
              </a:rPr>
              <a:t></a:t>
            </a:r>
            <a:r>
              <a:rPr lang="nb-NO" sz="1600">
                <a:sym typeface="Symbol" pitchFamily="18" charset="2"/>
              </a:rPr>
              <a:t>H</a:t>
            </a:r>
            <a:r>
              <a:rPr lang="nb-NO" sz="1600" baseline="-25000">
                <a:sym typeface="Symbol" pitchFamily="18" charset="2"/>
              </a:rPr>
              <a:t>lukket system</a:t>
            </a:r>
            <a:r>
              <a:rPr lang="nb-NO" sz="1600">
                <a:sym typeface="Symbol" pitchFamily="18" charset="2"/>
              </a:rPr>
              <a:t>/T</a:t>
            </a:r>
            <a:r>
              <a:rPr lang="nb-NO" sz="1600" baseline="-25000">
                <a:sym typeface="Symbol" pitchFamily="18" charset="2"/>
              </a:rPr>
              <a:t>ls</a:t>
            </a:r>
            <a:endParaRPr lang="en-US" sz="1600">
              <a:sym typeface="Symbol" pitchFamily="18" charset="2"/>
            </a:endParaRPr>
          </a:p>
        </p:txBody>
      </p:sp>
      <p:sp>
        <p:nvSpPr>
          <p:cNvPr id="18446" name="Line 13"/>
          <p:cNvSpPr>
            <a:spLocks noChangeShapeType="1"/>
          </p:cNvSpPr>
          <p:nvPr/>
        </p:nvSpPr>
        <p:spPr bwMode="auto">
          <a:xfrm flipV="1">
            <a:off x="6172200" y="3581400"/>
            <a:ext cx="152400" cy="228600"/>
          </a:xfrm>
          <a:prstGeom prst="line">
            <a:avLst/>
          </a:prstGeom>
          <a:noFill/>
          <a:ln w="9525">
            <a:solidFill>
              <a:schemeClr val="tx1"/>
            </a:solidFill>
            <a:round/>
            <a:headEnd/>
            <a:tailEnd type="triangle" w="med" len="med"/>
          </a:ln>
        </p:spPr>
        <p:txBody>
          <a:bodyPr/>
          <a:lstStyle/>
          <a:p>
            <a:endParaRPr lang="en-GB"/>
          </a:p>
        </p:txBody>
      </p:sp>
      <p:sp>
        <p:nvSpPr>
          <p:cNvPr id="18447" name="Text Box 14"/>
          <p:cNvSpPr txBox="1">
            <a:spLocks noChangeArrowheads="1"/>
          </p:cNvSpPr>
          <p:nvPr/>
        </p:nvSpPr>
        <p:spPr bwMode="auto">
          <a:xfrm>
            <a:off x="5791200" y="4692650"/>
            <a:ext cx="2743200" cy="581025"/>
          </a:xfrm>
          <a:prstGeom prst="rect">
            <a:avLst/>
          </a:prstGeom>
          <a:noFill/>
          <a:ln w="9525">
            <a:noFill/>
            <a:miter lim="800000"/>
            <a:headEnd/>
            <a:tailEnd/>
          </a:ln>
        </p:spPr>
        <p:txBody>
          <a:bodyPr>
            <a:spAutoFit/>
          </a:bodyPr>
          <a:lstStyle/>
          <a:p>
            <a:r>
              <a:rPr lang="nb-NO" sz="1600">
                <a:sym typeface="Symbol" pitchFamily="18" charset="2"/>
              </a:rPr>
              <a:t>Prosess; </a:t>
            </a:r>
          </a:p>
          <a:p>
            <a:r>
              <a:rPr lang="en-US" sz="1600">
                <a:sym typeface="Symbol" pitchFamily="18" charset="2"/>
              </a:rPr>
              <a:t></a:t>
            </a:r>
            <a:r>
              <a:rPr lang="nb-NO" sz="1600">
                <a:sym typeface="Symbol" pitchFamily="18" charset="2"/>
              </a:rPr>
              <a:t>H</a:t>
            </a:r>
            <a:r>
              <a:rPr lang="nb-NO" sz="1600" baseline="-25000">
                <a:sym typeface="Symbol" pitchFamily="18" charset="2"/>
              </a:rPr>
              <a:t>lukket system</a:t>
            </a:r>
            <a:r>
              <a:rPr lang="nb-NO" sz="1600">
                <a:sym typeface="Symbol" pitchFamily="18" charset="2"/>
              </a:rPr>
              <a:t> og </a:t>
            </a:r>
            <a:r>
              <a:rPr lang="en-US" sz="1600">
                <a:sym typeface="Symbol" pitchFamily="18" charset="2"/>
              </a:rPr>
              <a:t></a:t>
            </a:r>
            <a:r>
              <a:rPr lang="nb-NO" sz="1600">
                <a:sym typeface="Symbol" pitchFamily="18" charset="2"/>
              </a:rPr>
              <a:t>S</a:t>
            </a:r>
            <a:r>
              <a:rPr lang="nb-NO" sz="1600" baseline="-25000">
                <a:sym typeface="Symbol" pitchFamily="18" charset="2"/>
              </a:rPr>
              <a:t>lukket system</a:t>
            </a:r>
            <a:endParaRPr lang="en-US" sz="1600" baseline="-25000">
              <a:sym typeface="Symbol" pitchFamily="18" charset="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63491" name="Rectangle 1026"/>
          <p:cNvSpPr>
            <a:spLocks noGrp="1" noChangeArrowheads="1"/>
          </p:cNvSpPr>
          <p:nvPr>
            <p:ph type="title"/>
          </p:nvPr>
        </p:nvSpPr>
        <p:spPr>
          <a:xfrm>
            <a:off x="381000" y="-76200"/>
            <a:ext cx="7543800" cy="1104900"/>
          </a:xfrm>
        </p:spPr>
        <p:txBody>
          <a:bodyPr/>
          <a:lstStyle/>
          <a:p>
            <a:pPr eaLnBrk="1" hangingPunct="1"/>
            <a:r>
              <a:rPr lang="en-GB" smtClean="0"/>
              <a:t>Gibbs energi</a:t>
            </a:r>
          </a:p>
        </p:txBody>
      </p:sp>
      <p:sp>
        <p:nvSpPr>
          <p:cNvPr id="63492" name="Rectangle 1027"/>
          <p:cNvSpPr>
            <a:spLocks noGrp="1" noChangeArrowheads="1"/>
          </p:cNvSpPr>
          <p:nvPr>
            <p:ph type="body" idx="1"/>
          </p:nvPr>
        </p:nvSpPr>
        <p:spPr>
          <a:xfrm>
            <a:off x="685800" y="914400"/>
            <a:ext cx="7772400" cy="5562600"/>
          </a:xfrm>
        </p:spPr>
        <p:txBody>
          <a:bodyPr/>
          <a:lstStyle/>
          <a:p>
            <a:pPr eaLnBrk="1" hangingPunct="1">
              <a:lnSpc>
                <a:spcPct val="90000"/>
              </a:lnSpc>
            </a:pPr>
            <a:r>
              <a:rPr lang="en-GB" sz="1800" smtClean="0"/>
              <a:t>Vi introduserer for dette formål Gibbs energi, G</a:t>
            </a:r>
          </a:p>
          <a:p>
            <a:pPr eaLnBrk="1" hangingPunct="1">
              <a:lnSpc>
                <a:spcPct val="90000"/>
              </a:lnSpc>
              <a:buFontTx/>
              <a:buNone/>
            </a:pPr>
            <a:endParaRPr lang="en-GB" sz="1800" smtClean="0"/>
          </a:p>
          <a:p>
            <a:pPr eaLnBrk="1" hangingPunct="1">
              <a:lnSpc>
                <a:spcPct val="90000"/>
              </a:lnSpc>
              <a:buFontTx/>
              <a:buNone/>
            </a:pPr>
            <a:r>
              <a:rPr lang="en-GB" sz="1800" smtClean="0"/>
              <a:t>		G = H – TS</a:t>
            </a:r>
          </a:p>
          <a:p>
            <a:pPr eaLnBrk="1" hangingPunct="1">
              <a:lnSpc>
                <a:spcPct val="90000"/>
              </a:lnSpc>
              <a:buFontTx/>
              <a:buNone/>
            </a:pPr>
            <a:endParaRPr lang="en-GB" sz="1800" smtClean="0"/>
          </a:p>
          <a:p>
            <a:pPr eaLnBrk="1" hangingPunct="1">
              <a:lnSpc>
                <a:spcPct val="90000"/>
              </a:lnSpc>
              <a:buFontTx/>
              <a:buNone/>
            </a:pPr>
            <a:r>
              <a:rPr lang="en-GB" sz="1800" smtClean="0"/>
              <a:t>		Tidligere: Gibbs fri energi</a:t>
            </a:r>
          </a:p>
          <a:p>
            <a:pPr eaLnBrk="1" hangingPunct="1">
              <a:lnSpc>
                <a:spcPct val="90000"/>
              </a:lnSpc>
              <a:buFontTx/>
              <a:buNone/>
            </a:pPr>
            <a:r>
              <a:rPr lang="en-GB" sz="1800" smtClean="0"/>
              <a:t>		Etter </a:t>
            </a:r>
            <a:r>
              <a:rPr lang="en-GB" sz="1800" i="1" smtClean="0"/>
              <a:t>Josiah Willard Gibbs</a:t>
            </a:r>
          </a:p>
          <a:p>
            <a:pPr eaLnBrk="1" hangingPunct="1">
              <a:lnSpc>
                <a:spcPct val="90000"/>
              </a:lnSpc>
            </a:pPr>
            <a:endParaRPr lang="en-GB" sz="1800" smtClean="0"/>
          </a:p>
          <a:p>
            <a:pPr eaLnBrk="1" hangingPunct="1">
              <a:lnSpc>
                <a:spcPct val="90000"/>
              </a:lnSpc>
            </a:pPr>
            <a:r>
              <a:rPr lang="en-GB" sz="1800" smtClean="0"/>
              <a:t>G er, som H og S, en tilstandsfunksjon</a:t>
            </a:r>
          </a:p>
          <a:p>
            <a:pPr eaLnBrk="1" hangingPunct="1">
              <a:lnSpc>
                <a:spcPct val="90000"/>
              </a:lnSpc>
            </a:pPr>
            <a:r>
              <a:rPr lang="en-GB" sz="1800" smtClean="0"/>
              <a:t>For en spontan reaksjon:</a:t>
            </a:r>
          </a:p>
          <a:p>
            <a:pPr eaLnBrk="1" hangingPunct="1">
              <a:lnSpc>
                <a:spcPct val="90000"/>
              </a:lnSpc>
              <a:buFontTx/>
              <a:buNone/>
            </a:pPr>
            <a:r>
              <a:rPr lang="en-GB" sz="1800" smtClean="0">
                <a:sym typeface="Symbol" pitchFamily="18" charset="2"/>
              </a:rPr>
              <a:t>	</a:t>
            </a:r>
          </a:p>
          <a:p>
            <a:pPr eaLnBrk="1" hangingPunct="1">
              <a:lnSpc>
                <a:spcPct val="90000"/>
              </a:lnSpc>
              <a:buFontTx/>
              <a:buNone/>
            </a:pPr>
            <a:r>
              <a:rPr lang="en-GB" sz="1800" smtClean="0">
                <a:sym typeface="Symbol" pitchFamily="18" charset="2"/>
              </a:rPr>
              <a:t>		G = H - TS &lt; 0</a:t>
            </a:r>
          </a:p>
          <a:p>
            <a:pPr eaLnBrk="1" hangingPunct="1">
              <a:lnSpc>
                <a:spcPct val="90000"/>
              </a:lnSpc>
            </a:pPr>
            <a:endParaRPr lang="en-GB" sz="1800" smtClean="0">
              <a:sym typeface="Symbol" pitchFamily="18" charset="2"/>
            </a:endParaRPr>
          </a:p>
          <a:p>
            <a:pPr eaLnBrk="1" hangingPunct="1">
              <a:lnSpc>
                <a:spcPct val="90000"/>
              </a:lnSpc>
            </a:pPr>
            <a:r>
              <a:rPr lang="en-GB" sz="1800" smtClean="0">
                <a:sym typeface="Symbol" pitchFamily="18" charset="2"/>
              </a:rPr>
              <a:t>Reaksjonen vil skje helt til G er i minimum; G = 0 (likevekt).</a:t>
            </a:r>
          </a:p>
          <a:p>
            <a:pPr eaLnBrk="1" hangingPunct="1">
              <a:lnSpc>
                <a:spcPct val="90000"/>
              </a:lnSpc>
            </a:pPr>
            <a:endParaRPr lang="en-GB" sz="1800" smtClean="0">
              <a:sym typeface="Symbol" pitchFamily="18" charset="2"/>
            </a:endParaRPr>
          </a:p>
          <a:p>
            <a:pPr eaLnBrk="1" hangingPunct="1">
              <a:lnSpc>
                <a:spcPct val="90000"/>
              </a:lnSpc>
            </a:pPr>
            <a:r>
              <a:rPr lang="en-GB" sz="1800" smtClean="0">
                <a:sym typeface="Symbol" pitchFamily="18" charset="2"/>
              </a:rPr>
              <a:t>To uttalelser om det foregående: </a:t>
            </a:r>
          </a:p>
          <a:p>
            <a:pPr lvl="1" eaLnBrk="1" hangingPunct="1">
              <a:lnSpc>
                <a:spcPct val="90000"/>
              </a:lnSpc>
            </a:pPr>
            <a:r>
              <a:rPr lang="en-GB" sz="1400" smtClean="0">
                <a:sym typeface="Symbol" pitchFamily="18" charset="2"/>
              </a:rPr>
              <a:t>“More important for chemists than the laws of thermodynamics that it is based on?”</a:t>
            </a:r>
          </a:p>
          <a:p>
            <a:pPr lvl="1" eaLnBrk="1" hangingPunct="1">
              <a:lnSpc>
                <a:spcPct val="90000"/>
              </a:lnSpc>
            </a:pPr>
            <a:r>
              <a:rPr lang="en-GB" sz="1400" smtClean="0">
                <a:sym typeface="Symbol" pitchFamily="18" charset="2"/>
              </a:rPr>
              <a:t>"Although we may by now have an idea of what entropy is, an understanding of the relations of free energy and entropy discussed on the last two slides often represent a life-long challenge to chemists, even if they use the expressions daily."</a:t>
            </a:r>
            <a:endParaRPr lang="en-GB" sz="1600" smtClean="0"/>
          </a:p>
        </p:txBody>
      </p:sp>
      <p:pic>
        <p:nvPicPr>
          <p:cNvPr id="63493" name="Picture 1028" descr="gibbs"/>
          <p:cNvPicPr>
            <a:picLocks noChangeAspect="1" noChangeArrowheads="1"/>
          </p:cNvPicPr>
          <p:nvPr/>
        </p:nvPicPr>
        <p:blipFill>
          <a:blip r:embed="rId3" cstate="print"/>
          <a:srcRect/>
          <a:stretch>
            <a:fillRect/>
          </a:stretch>
        </p:blipFill>
        <p:spPr bwMode="auto">
          <a:xfrm>
            <a:off x="6523038" y="914400"/>
            <a:ext cx="2392362"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6867" name="Rectangle 2"/>
          <p:cNvSpPr>
            <a:spLocks noGrp="1" noChangeArrowheads="1"/>
          </p:cNvSpPr>
          <p:nvPr>
            <p:ph type="title"/>
          </p:nvPr>
        </p:nvSpPr>
        <p:spPr>
          <a:xfrm>
            <a:off x="381000" y="0"/>
            <a:ext cx="7848600" cy="1104900"/>
          </a:xfrm>
        </p:spPr>
        <p:txBody>
          <a:bodyPr/>
          <a:lstStyle/>
          <a:p>
            <a:pPr eaLnBrk="1" hangingPunct="1"/>
            <a:r>
              <a:rPr lang="en-GB" dirty="0" err="1" smtClean="0"/>
              <a:t>Termodynamisk</a:t>
            </a:r>
            <a:r>
              <a:rPr lang="en-GB" dirty="0" smtClean="0"/>
              <a:t> </a:t>
            </a:r>
            <a:r>
              <a:rPr lang="en-GB" dirty="0" err="1" smtClean="0"/>
              <a:t>modell</a:t>
            </a:r>
            <a:r>
              <a:rPr lang="en-GB" dirty="0" smtClean="0"/>
              <a:t> (Born-</a:t>
            </a:r>
            <a:r>
              <a:rPr lang="en-GB" dirty="0" err="1" smtClean="0"/>
              <a:t>Haber-syklus</a:t>
            </a:r>
            <a:r>
              <a:rPr lang="en-GB" dirty="0" smtClean="0"/>
              <a:t>)</a:t>
            </a:r>
            <a:br>
              <a:rPr lang="en-GB" dirty="0" smtClean="0"/>
            </a:br>
            <a:r>
              <a:rPr lang="en-GB" sz="2000" dirty="0" smtClean="0"/>
              <a:t> for </a:t>
            </a:r>
            <a:r>
              <a:rPr lang="en-GB" sz="2000" dirty="0" err="1" smtClean="0"/>
              <a:t>reaksjonen</a:t>
            </a:r>
            <a:r>
              <a:rPr lang="en-GB" sz="2000" dirty="0" smtClean="0"/>
              <a:t>   </a:t>
            </a:r>
            <a:r>
              <a:rPr lang="en-GB" sz="1800" dirty="0" smtClean="0"/>
              <a:t>2H</a:t>
            </a:r>
            <a:r>
              <a:rPr lang="en-GB" sz="1800" baseline="-25000" dirty="0" smtClean="0"/>
              <a:t>2</a:t>
            </a:r>
            <a:r>
              <a:rPr lang="en-GB" sz="1800" dirty="0" smtClean="0"/>
              <a:t>(g) + O</a:t>
            </a:r>
            <a:r>
              <a:rPr lang="en-GB" sz="1800" baseline="-25000" dirty="0" smtClean="0"/>
              <a:t>2</a:t>
            </a:r>
            <a:r>
              <a:rPr lang="en-GB" sz="1800" dirty="0" smtClean="0"/>
              <a:t>(g) = 2H</a:t>
            </a:r>
            <a:r>
              <a:rPr lang="en-GB" sz="1800" baseline="-25000" dirty="0" smtClean="0"/>
              <a:t>2</a:t>
            </a:r>
            <a:r>
              <a:rPr lang="en-GB" sz="1800" dirty="0" smtClean="0"/>
              <a:t>O(g)            </a:t>
            </a:r>
            <a:r>
              <a:rPr lang="en-GB" sz="1800" dirty="0" smtClean="0">
                <a:sym typeface="Symbol" pitchFamily="18" charset="2"/>
              </a:rPr>
              <a:t></a:t>
            </a:r>
            <a:r>
              <a:rPr lang="en-GB" sz="1800" i="1" u="sng" dirty="0" smtClean="0">
                <a:sym typeface="Symbol" pitchFamily="18" charset="2"/>
              </a:rPr>
              <a:t>H</a:t>
            </a:r>
            <a:r>
              <a:rPr lang="en-GB" sz="1800" dirty="0" smtClean="0">
                <a:sym typeface="Symbol" pitchFamily="18" charset="2"/>
              </a:rPr>
              <a:t> = -474 kJ/mol</a:t>
            </a:r>
          </a:p>
        </p:txBody>
      </p:sp>
      <p:sp>
        <p:nvSpPr>
          <p:cNvPr id="36868" name="Line 3"/>
          <p:cNvSpPr>
            <a:spLocks noChangeShapeType="1"/>
          </p:cNvSpPr>
          <p:nvPr/>
        </p:nvSpPr>
        <p:spPr bwMode="auto">
          <a:xfrm rot="10800000">
            <a:off x="2362200" y="1371600"/>
            <a:ext cx="1588" cy="4648200"/>
          </a:xfrm>
          <a:prstGeom prst="line">
            <a:avLst/>
          </a:prstGeom>
          <a:noFill/>
          <a:ln w="12700">
            <a:solidFill>
              <a:schemeClr val="tx1"/>
            </a:solidFill>
            <a:miter lim="800000"/>
            <a:headEnd type="none" w="sm" len="sm"/>
            <a:tailEnd type="triangle" w="med" len="med"/>
          </a:ln>
        </p:spPr>
        <p:txBody>
          <a:bodyPr wrap="none" anchor="ctr"/>
          <a:lstStyle/>
          <a:p>
            <a:endParaRPr lang="en-GB"/>
          </a:p>
        </p:txBody>
      </p:sp>
      <p:sp>
        <p:nvSpPr>
          <p:cNvPr id="36869" name="Line 4"/>
          <p:cNvSpPr>
            <a:spLocks noChangeShapeType="1"/>
          </p:cNvSpPr>
          <p:nvPr/>
        </p:nvSpPr>
        <p:spPr bwMode="auto">
          <a:xfrm>
            <a:off x="2209800" y="4724400"/>
            <a:ext cx="3048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36870" name="Line 5"/>
          <p:cNvSpPr>
            <a:spLocks noChangeShapeType="1"/>
          </p:cNvSpPr>
          <p:nvPr/>
        </p:nvSpPr>
        <p:spPr bwMode="auto">
          <a:xfrm>
            <a:off x="2209800" y="5715000"/>
            <a:ext cx="3048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36871" name="Line 6"/>
          <p:cNvSpPr>
            <a:spLocks noChangeShapeType="1"/>
          </p:cNvSpPr>
          <p:nvPr/>
        </p:nvSpPr>
        <p:spPr bwMode="auto">
          <a:xfrm>
            <a:off x="2209800" y="3657600"/>
            <a:ext cx="3048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36872" name="Line 7"/>
          <p:cNvSpPr>
            <a:spLocks noChangeShapeType="1"/>
          </p:cNvSpPr>
          <p:nvPr/>
        </p:nvSpPr>
        <p:spPr bwMode="auto">
          <a:xfrm>
            <a:off x="2209800" y="2590800"/>
            <a:ext cx="3048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36873" name="Text Box 8"/>
          <p:cNvSpPr txBox="1">
            <a:spLocks noChangeArrowheads="1"/>
          </p:cNvSpPr>
          <p:nvPr/>
        </p:nvSpPr>
        <p:spPr bwMode="auto">
          <a:xfrm>
            <a:off x="1447800" y="2362200"/>
            <a:ext cx="806450" cy="427038"/>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200">
                <a:latin typeface="Arial" charset="0"/>
              </a:rPr>
              <a:t>1000</a:t>
            </a:r>
          </a:p>
        </p:txBody>
      </p:sp>
      <p:sp>
        <p:nvSpPr>
          <p:cNvPr id="36874" name="Text Box 9"/>
          <p:cNvSpPr txBox="1">
            <a:spLocks noChangeArrowheads="1"/>
          </p:cNvSpPr>
          <p:nvPr/>
        </p:nvSpPr>
        <p:spPr bwMode="auto">
          <a:xfrm>
            <a:off x="1600200" y="3429000"/>
            <a:ext cx="650875" cy="427038"/>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200">
                <a:latin typeface="Arial" charset="0"/>
              </a:rPr>
              <a:t>500</a:t>
            </a:r>
          </a:p>
        </p:txBody>
      </p:sp>
      <p:sp>
        <p:nvSpPr>
          <p:cNvPr id="36875" name="Text Box 10"/>
          <p:cNvSpPr txBox="1">
            <a:spLocks noChangeArrowheads="1"/>
          </p:cNvSpPr>
          <p:nvPr/>
        </p:nvSpPr>
        <p:spPr bwMode="auto">
          <a:xfrm>
            <a:off x="1752600" y="4495800"/>
            <a:ext cx="339725" cy="427038"/>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200">
                <a:latin typeface="Arial" charset="0"/>
              </a:rPr>
              <a:t>0</a:t>
            </a:r>
          </a:p>
        </p:txBody>
      </p:sp>
      <p:sp>
        <p:nvSpPr>
          <p:cNvPr id="36876" name="Text Box 11"/>
          <p:cNvSpPr txBox="1">
            <a:spLocks noChangeArrowheads="1"/>
          </p:cNvSpPr>
          <p:nvPr/>
        </p:nvSpPr>
        <p:spPr bwMode="auto">
          <a:xfrm>
            <a:off x="1447800" y="5486400"/>
            <a:ext cx="744538" cy="427038"/>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200">
                <a:latin typeface="Arial" charset="0"/>
              </a:rPr>
              <a:t>-500</a:t>
            </a:r>
          </a:p>
        </p:txBody>
      </p:sp>
      <p:sp>
        <p:nvSpPr>
          <p:cNvPr id="36877" name="Text Box 12"/>
          <p:cNvSpPr txBox="1">
            <a:spLocks noChangeArrowheads="1"/>
          </p:cNvSpPr>
          <p:nvPr/>
        </p:nvSpPr>
        <p:spPr bwMode="auto">
          <a:xfrm rot="-5400000">
            <a:off x="-467519" y="3750469"/>
            <a:ext cx="3044825" cy="427038"/>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200">
                <a:latin typeface="Arial" charset="0"/>
              </a:rPr>
              <a:t>Energi (entalpi), kJ/mol</a:t>
            </a:r>
          </a:p>
        </p:txBody>
      </p:sp>
      <p:sp>
        <p:nvSpPr>
          <p:cNvPr id="36878" name="Line 13"/>
          <p:cNvSpPr>
            <a:spLocks noChangeShapeType="1"/>
          </p:cNvSpPr>
          <p:nvPr/>
        </p:nvSpPr>
        <p:spPr bwMode="auto">
          <a:xfrm>
            <a:off x="2667000" y="4724400"/>
            <a:ext cx="53340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36879" name="Line 14"/>
          <p:cNvSpPr>
            <a:spLocks noChangeShapeType="1"/>
          </p:cNvSpPr>
          <p:nvPr/>
        </p:nvSpPr>
        <p:spPr bwMode="auto">
          <a:xfrm>
            <a:off x="2590800" y="2819400"/>
            <a:ext cx="28956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36880" name="Line 15"/>
          <p:cNvSpPr>
            <a:spLocks noChangeShapeType="1"/>
          </p:cNvSpPr>
          <p:nvPr/>
        </p:nvSpPr>
        <p:spPr bwMode="auto">
          <a:xfrm>
            <a:off x="4038600" y="1600200"/>
            <a:ext cx="39624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36881" name="Line 16"/>
          <p:cNvSpPr>
            <a:spLocks noChangeShapeType="1"/>
          </p:cNvSpPr>
          <p:nvPr/>
        </p:nvSpPr>
        <p:spPr bwMode="auto">
          <a:xfrm>
            <a:off x="4572000" y="5638800"/>
            <a:ext cx="33528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36882" name="Text Box 17"/>
          <p:cNvSpPr txBox="1">
            <a:spLocks noChangeArrowheads="1"/>
          </p:cNvSpPr>
          <p:nvPr/>
        </p:nvSpPr>
        <p:spPr bwMode="auto">
          <a:xfrm>
            <a:off x="2514600" y="4267200"/>
            <a:ext cx="1976438" cy="427038"/>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200">
                <a:latin typeface="Arial" charset="0"/>
              </a:rPr>
              <a:t>2H</a:t>
            </a:r>
            <a:r>
              <a:rPr lang="en-GB" sz="2200" baseline="-25000">
                <a:latin typeface="Arial" charset="0"/>
              </a:rPr>
              <a:t>2</a:t>
            </a:r>
            <a:r>
              <a:rPr lang="en-GB" sz="2200">
                <a:latin typeface="Arial" charset="0"/>
              </a:rPr>
              <a:t>(g) + O</a:t>
            </a:r>
            <a:r>
              <a:rPr lang="en-GB" sz="2200" baseline="-25000">
                <a:latin typeface="Arial" charset="0"/>
              </a:rPr>
              <a:t>2</a:t>
            </a:r>
            <a:r>
              <a:rPr lang="en-GB" sz="2200">
                <a:latin typeface="Arial" charset="0"/>
              </a:rPr>
              <a:t>(g)</a:t>
            </a:r>
          </a:p>
        </p:txBody>
      </p:sp>
      <p:sp>
        <p:nvSpPr>
          <p:cNvPr id="36883" name="Text Box 18"/>
          <p:cNvSpPr txBox="1">
            <a:spLocks noChangeArrowheads="1"/>
          </p:cNvSpPr>
          <p:nvPr/>
        </p:nvSpPr>
        <p:spPr bwMode="auto">
          <a:xfrm>
            <a:off x="2590800" y="2362200"/>
            <a:ext cx="1870075" cy="427038"/>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200">
                <a:latin typeface="Arial" charset="0"/>
              </a:rPr>
              <a:t>4H(g) + O</a:t>
            </a:r>
            <a:r>
              <a:rPr lang="en-GB" sz="2200" baseline="-25000">
                <a:latin typeface="Arial" charset="0"/>
              </a:rPr>
              <a:t>2</a:t>
            </a:r>
            <a:r>
              <a:rPr lang="en-GB" sz="2200">
                <a:latin typeface="Arial" charset="0"/>
              </a:rPr>
              <a:t>(g)</a:t>
            </a:r>
          </a:p>
        </p:txBody>
      </p:sp>
      <p:sp>
        <p:nvSpPr>
          <p:cNvPr id="36884" name="Text Box 19"/>
          <p:cNvSpPr txBox="1">
            <a:spLocks noChangeArrowheads="1"/>
          </p:cNvSpPr>
          <p:nvPr/>
        </p:nvSpPr>
        <p:spPr bwMode="auto">
          <a:xfrm>
            <a:off x="5186363" y="1143000"/>
            <a:ext cx="1919287" cy="427038"/>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200">
                <a:latin typeface="Arial" charset="0"/>
              </a:rPr>
              <a:t>4H(g) + 2O(g)</a:t>
            </a:r>
          </a:p>
        </p:txBody>
      </p:sp>
      <p:sp>
        <p:nvSpPr>
          <p:cNvPr id="36885" name="Text Box 20"/>
          <p:cNvSpPr txBox="1">
            <a:spLocks noChangeArrowheads="1"/>
          </p:cNvSpPr>
          <p:nvPr/>
        </p:nvSpPr>
        <p:spPr bwMode="auto">
          <a:xfrm>
            <a:off x="5791200" y="5181600"/>
            <a:ext cx="1208088" cy="427038"/>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200">
                <a:latin typeface="Arial" charset="0"/>
              </a:rPr>
              <a:t>2H</a:t>
            </a:r>
            <a:r>
              <a:rPr lang="en-GB" sz="2200" baseline="-25000">
                <a:latin typeface="Arial" charset="0"/>
              </a:rPr>
              <a:t>2</a:t>
            </a:r>
            <a:r>
              <a:rPr lang="en-GB" sz="2200">
                <a:latin typeface="Arial" charset="0"/>
              </a:rPr>
              <a:t>O(g)</a:t>
            </a:r>
          </a:p>
        </p:txBody>
      </p:sp>
      <p:sp>
        <p:nvSpPr>
          <p:cNvPr id="36886" name="AutoShape 21"/>
          <p:cNvSpPr>
            <a:spLocks noChangeArrowheads="1"/>
          </p:cNvSpPr>
          <p:nvPr/>
        </p:nvSpPr>
        <p:spPr bwMode="auto">
          <a:xfrm>
            <a:off x="4495800" y="2819400"/>
            <a:ext cx="152400" cy="1905000"/>
          </a:xfrm>
          <a:prstGeom prst="upArrow">
            <a:avLst>
              <a:gd name="adj1" fmla="val 50000"/>
              <a:gd name="adj2" fmla="val 312500"/>
            </a:avLst>
          </a:prstGeom>
          <a:gradFill rotWithShape="0">
            <a:gsLst>
              <a:gs pos="0">
                <a:srgbClr val="FFF200"/>
              </a:gs>
              <a:gs pos="45000">
                <a:srgbClr val="FF7A00"/>
              </a:gs>
              <a:gs pos="70000">
                <a:srgbClr val="FF0300"/>
              </a:gs>
              <a:gs pos="100000">
                <a:srgbClr val="4D0808"/>
              </a:gs>
            </a:gsLst>
            <a:lin ang="5400000" scaled="1"/>
          </a:gradFill>
          <a:ln w="12700">
            <a:solidFill>
              <a:schemeClr val="tx1"/>
            </a:solidFill>
            <a:miter lim="800000"/>
            <a:headEnd type="none" w="sm" len="sm"/>
            <a:tailEnd type="none" w="sm" len="sm"/>
          </a:ln>
        </p:spPr>
        <p:txBody>
          <a:bodyPr wrap="none" anchor="ctr"/>
          <a:lstStyle/>
          <a:p>
            <a:endParaRPr lang="en-GB"/>
          </a:p>
        </p:txBody>
      </p:sp>
      <p:sp>
        <p:nvSpPr>
          <p:cNvPr id="36887" name="AutoShape 22"/>
          <p:cNvSpPr>
            <a:spLocks noChangeArrowheads="1"/>
          </p:cNvSpPr>
          <p:nvPr/>
        </p:nvSpPr>
        <p:spPr bwMode="auto">
          <a:xfrm>
            <a:off x="4876800" y="1600200"/>
            <a:ext cx="152400" cy="1219200"/>
          </a:xfrm>
          <a:prstGeom prst="upArrow">
            <a:avLst>
              <a:gd name="adj1" fmla="val 50000"/>
              <a:gd name="adj2" fmla="val 200000"/>
            </a:avLst>
          </a:prstGeom>
          <a:gradFill rotWithShape="0">
            <a:gsLst>
              <a:gs pos="0">
                <a:srgbClr val="FFF200"/>
              </a:gs>
              <a:gs pos="45000">
                <a:srgbClr val="FF7A00"/>
              </a:gs>
              <a:gs pos="70000">
                <a:srgbClr val="FF0300"/>
              </a:gs>
              <a:gs pos="100000">
                <a:srgbClr val="4D0808"/>
              </a:gs>
            </a:gsLst>
            <a:lin ang="5400000" scaled="1"/>
          </a:gradFill>
          <a:ln w="12700">
            <a:solidFill>
              <a:schemeClr val="tx1"/>
            </a:solidFill>
            <a:miter lim="800000"/>
            <a:headEnd type="none" w="sm" len="sm"/>
            <a:tailEnd type="none" w="sm" len="sm"/>
          </a:ln>
        </p:spPr>
        <p:txBody>
          <a:bodyPr wrap="none" anchor="ctr"/>
          <a:lstStyle/>
          <a:p>
            <a:endParaRPr lang="en-GB"/>
          </a:p>
        </p:txBody>
      </p:sp>
      <p:sp>
        <p:nvSpPr>
          <p:cNvPr id="36888" name="AutoShape 23"/>
          <p:cNvSpPr>
            <a:spLocks noChangeArrowheads="1"/>
          </p:cNvSpPr>
          <p:nvPr/>
        </p:nvSpPr>
        <p:spPr bwMode="auto">
          <a:xfrm>
            <a:off x="7391400" y="1600200"/>
            <a:ext cx="152400" cy="4038600"/>
          </a:xfrm>
          <a:prstGeom prst="downArrow">
            <a:avLst>
              <a:gd name="adj1" fmla="val 50000"/>
              <a:gd name="adj2" fmla="val 662500"/>
            </a:avLst>
          </a:prstGeom>
          <a:gradFill rotWithShape="0">
            <a:gsLst>
              <a:gs pos="0">
                <a:srgbClr val="FFF200"/>
              </a:gs>
              <a:gs pos="45000">
                <a:srgbClr val="FF7A00"/>
              </a:gs>
              <a:gs pos="70000">
                <a:srgbClr val="FF0300"/>
              </a:gs>
              <a:gs pos="100000">
                <a:srgbClr val="4D0808"/>
              </a:gs>
            </a:gsLst>
            <a:lin ang="5400000" scaled="1"/>
          </a:gradFill>
          <a:ln w="12700">
            <a:solidFill>
              <a:schemeClr val="tx1"/>
            </a:solidFill>
            <a:miter lim="800000"/>
            <a:headEnd type="none" w="sm" len="sm"/>
            <a:tailEnd type="none" w="sm" len="sm"/>
          </a:ln>
        </p:spPr>
        <p:txBody>
          <a:bodyPr wrap="none" anchor="ctr"/>
          <a:lstStyle/>
          <a:p>
            <a:endParaRPr lang="en-GB"/>
          </a:p>
        </p:txBody>
      </p:sp>
      <p:sp>
        <p:nvSpPr>
          <p:cNvPr id="36889" name="AutoShape 24"/>
          <p:cNvSpPr>
            <a:spLocks noChangeArrowheads="1"/>
          </p:cNvSpPr>
          <p:nvPr/>
        </p:nvSpPr>
        <p:spPr bwMode="auto">
          <a:xfrm>
            <a:off x="5181600" y="4724400"/>
            <a:ext cx="152400" cy="914400"/>
          </a:xfrm>
          <a:prstGeom prst="downArrow">
            <a:avLst>
              <a:gd name="adj1" fmla="val 50000"/>
              <a:gd name="adj2" fmla="val 150000"/>
            </a:avLst>
          </a:prstGeom>
          <a:gradFill rotWithShape="0">
            <a:gsLst>
              <a:gs pos="0">
                <a:srgbClr val="FFF200"/>
              </a:gs>
              <a:gs pos="45000">
                <a:srgbClr val="FF7A00"/>
              </a:gs>
              <a:gs pos="70000">
                <a:srgbClr val="FF0300"/>
              </a:gs>
              <a:gs pos="100000">
                <a:srgbClr val="4D0808"/>
              </a:gs>
            </a:gsLst>
            <a:lin ang="5400000" scaled="1"/>
          </a:gradFill>
          <a:ln w="12700">
            <a:solidFill>
              <a:schemeClr val="tx1"/>
            </a:solidFill>
            <a:miter lim="800000"/>
            <a:headEnd type="none" w="sm" len="sm"/>
            <a:tailEnd type="none" w="sm" len="sm"/>
          </a:ln>
        </p:spPr>
        <p:txBody>
          <a:bodyPr wrap="none" anchor="ctr"/>
          <a:lstStyle/>
          <a:p>
            <a:endParaRPr lang="en-GB"/>
          </a:p>
        </p:txBody>
      </p:sp>
      <p:sp>
        <p:nvSpPr>
          <p:cNvPr id="36890" name="Text Box 25"/>
          <p:cNvSpPr txBox="1">
            <a:spLocks noChangeArrowheads="1"/>
          </p:cNvSpPr>
          <p:nvPr/>
        </p:nvSpPr>
        <p:spPr bwMode="auto">
          <a:xfrm>
            <a:off x="3751263" y="3459163"/>
            <a:ext cx="814387" cy="427037"/>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200">
                <a:latin typeface="Arial" charset="0"/>
              </a:rPr>
              <a:t>+872</a:t>
            </a:r>
          </a:p>
        </p:txBody>
      </p:sp>
      <p:sp>
        <p:nvSpPr>
          <p:cNvPr id="36891" name="Text Box 26"/>
          <p:cNvSpPr txBox="1">
            <a:spLocks noChangeArrowheads="1"/>
          </p:cNvSpPr>
          <p:nvPr/>
        </p:nvSpPr>
        <p:spPr bwMode="auto">
          <a:xfrm>
            <a:off x="5029200" y="2057400"/>
            <a:ext cx="814388" cy="427038"/>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200">
                <a:latin typeface="Arial" charset="0"/>
              </a:rPr>
              <a:t>+498</a:t>
            </a:r>
          </a:p>
        </p:txBody>
      </p:sp>
      <p:sp>
        <p:nvSpPr>
          <p:cNvPr id="36892" name="Text Box 27"/>
          <p:cNvSpPr txBox="1">
            <a:spLocks noChangeArrowheads="1"/>
          </p:cNvSpPr>
          <p:nvPr/>
        </p:nvSpPr>
        <p:spPr bwMode="auto">
          <a:xfrm>
            <a:off x="6553200" y="3429000"/>
            <a:ext cx="900113" cy="427038"/>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200">
                <a:latin typeface="Arial" charset="0"/>
              </a:rPr>
              <a:t>-1844</a:t>
            </a:r>
          </a:p>
        </p:txBody>
      </p:sp>
      <p:sp>
        <p:nvSpPr>
          <p:cNvPr id="36893" name="Text Box 28"/>
          <p:cNvSpPr txBox="1">
            <a:spLocks noChangeArrowheads="1"/>
          </p:cNvSpPr>
          <p:nvPr/>
        </p:nvSpPr>
        <p:spPr bwMode="auto">
          <a:xfrm>
            <a:off x="4495800" y="4953000"/>
            <a:ext cx="744538" cy="427038"/>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200">
                <a:latin typeface="Arial" charset="0"/>
              </a:rPr>
              <a:t>-474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1"/>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64515" name="Picture 4"/>
          <p:cNvPicPr>
            <a:picLocks noChangeAspect="1" noChangeArrowheads="1"/>
          </p:cNvPicPr>
          <p:nvPr/>
        </p:nvPicPr>
        <p:blipFill>
          <a:blip r:embed="rId2" cstate="print"/>
          <a:srcRect/>
          <a:stretch>
            <a:fillRect/>
          </a:stretch>
        </p:blipFill>
        <p:spPr bwMode="auto">
          <a:xfrm>
            <a:off x="1692275" y="649288"/>
            <a:ext cx="5543550" cy="535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65539" name="Rectangle 2"/>
          <p:cNvSpPr>
            <a:spLocks noGrp="1" noChangeArrowheads="1"/>
          </p:cNvSpPr>
          <p:nvPr>
            <p:ph type="title"/>
          </p:nvPr>
        </p:nvSpPr>
        <p:spPr>
          <a:xfrm>
            <a:off x="1143000" y="342900"/>
            <a:ext cx="6934200" cy="1104900"/>
          </a:xfrm>
        </p:spPr>
        <p:txBody>
          <a:bodyPr/>
          <a:lstStyle/>
          <a:p>
            <a:pPr eaLnBrk="1" hangingPunct="1"/>
            <a:r>
              <a:rPr lang="en-GB" sz="1600" smtClean="0"/>
              <a:t>Gibbs energi endringer for spontane reaksjoner</a:t>
            </a:r>
            <a:br>
              <a:rPr lang="en-GB" sz="1600" smtClean="0"/>
            </a:br>
            <a:r>
              <a:rPr lang="en-GB" sz="1600" smtClean="0"/>
              <a:t>Både entalpi og entropi bidrar til reaksjonen </a:t>
            </a:r>
            <a:br>
              <a:rPr lang="en-GB" sz="1600" smtClean="0"/>
            </a:br>
            <a:r>
              <a:rPr lang="en-GB" sz="1600" smtClean="0"/>
              <a:t>Eksempel:   2NI</a:t>
            </a:r>
            <a:r>
              <a:rPr lang="en-GB" sz="1600" baseline="-25000" smtClean="0"/>
              <a:t>3</a:t>
            </a:r>
            <a:r>
              <a:rPr lang="en-GB" sz="1600" smtClean="0"/>
              <a:t>(s) = N</a:t>
            </a:r>
            <a:r>
              <a:rPr lang="en-GB" sz="1600" baseline="-25000" smtClean="0"/>
              <a:t>2</a:t>
            </a:r>
            <a:r>
              <a:rPr lang="en-GB" sz="1600" smtClean="0"/>
              <a:t>(g) + 3I</a:t>
            </a:r>
            <a:r>
              <a:rPr lang="en-GB" sz="1600" baseline="-25000" smtClean="0"/>
              <a:t>2</a:t>
            </a:r>
            <a:r>
              <a:rPr lang="en-GB" sz="1600" smtClean="0"/>
              <a:t>(s)</a:t>
            </a:r>
          </a:p>
        </p:txBody>
      </p:sp>
      <p:sp>
        <p:nvSpPr>
          <p:cNvPr id="65540" name="AutoShape 3"/>
          <p:cNvSpPr>
            <a:spLocks noChangeArrowheads="1"/>
          </p:cNvSpPr>
          <p:nvPr/>
        </p:nvSpPr>
        <p:spPr bwMode="auto">
          <a:xfrm>
            <a:off x="609600" y="381000"/>
            <a:ext cx="304800" cy="5943600"/>
          </a:xfrm>
          <a:prstGeom prst="upArrow">
            <a:avLst>
              <a:gd name="adj1" fmla="val 50000"/>
              <a:gd name="adj2" fmla="val 487500"/>
            </a:avLst>
          </a:prstGeom>
          <a:gradFill rotWithShape="0">
            <a:gsLst>
              <a:gs pos="0">
                <a:srgbClr val="FFF200"/>
              </a:gs>
              <a:gs pos="45000">
                <a:srgbClr val="FF7A00"/>
              </a:gs>
              <a:gs pos="70000">
                <a:srgbClr val="FF0300"/>
              </a:gs>
              <a:gs pos="100000">
                <a:srgbClr val="4D0808"/>
              </a:gs>
            </a:gsLst>
            <a:lin ang="5400000" scaled="1"/>
          </a:gradFill>
          <a:ln w="12700">
            <a:solidFill>
              <a:schemeClr val="tx1"/>
            </a:solidFill>
            <a:miter lim="800000"/>
            <a:headEnd type="none" w="sm" len="sm"/>
            <a:tailEnd type="none" w="sm" len="sm"/>
          </a:ln>
        </p:spPr>
        <p:txBody>
          <a:bodyPr wrap="none" anchor="ctr"/>
          <a:lstStyle/>
          <a:p>
            <a:endParaRPr lang="en-GB"/>
          </a:p>
        </p:txBody>
      </p:sp>
      <p:sp>
        <p:nvSpPr>
          <p:cNvPr id="65541" name="Text Box 4"/>
          <p:cNvSpPr txBox="1">
            <a:spLocks noChangeArrowheads="1"/>
          </p:cNvSpPr>
          <p:nvPr/>
        </p:nvSpPr>
        <p:spPr bwMode="auto">
          <a:xfrm>
            <a:off x="839788" y="3336925"/>
            <a:ext cx="919162"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a:latin typeface="Arial" charset="0"/>
              </a:rPr>
              <a:t>Energi</a:t>
            </a:r>
          </a:p>
        </p:txBody>
      </p:sp>
      <p:sp>
        <p:nvSpPr>
          <p:cNvPr id="65542" name="Line 5"/>
          <p:cNvSpPr>
            <a:spLocks noChangeShapeType="1"/>
          </p:cNvSpPr>
          <p:nvPr/>
        </p:nvSpPr>
        <p:spPr bwMode="auto">
          <a:xfrm>
            <a:off x="2895600" y="2209800"/>
            <a:ext cx="46482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65543" name="Line 6"/>
          <p:cNvSpPr>
            <a:spLocks noChangeShapeType="1"/>
          </p:cNvSpPr>
          <p:nvPr/>
        </p:nvSpPr>
        <p:spPr bwMode="auto">
          <a:xfrm>
            <a:off x="2895600" y="4114800"/>
            <a:ext cx="26670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65544" name="Line 7"/>
          <p:cNvSpPr>
            <a:spLocks noChangeShapeType="1"/>
          </p:cNvSpPr>
          <p:nvPr/>
        </p:nvSpPr>
        <p:spPr bwMode="auto">
          <a:xfrm>
            <a:off x="2895600" y="5867400"/>
            <a:ext cx="46482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65545" name="Text Box 8"/>
          <p:cNvSpPr txBox="1">
            <a:spLocks noChangeArrowheads="1"/>
          </p:cNvSpPr>
          <p:nvPr/>
        </p:nvSpPr>
        <p:spPr bwMode="auto">
          <a:xfrm>
            <a:off x="1982788" y="1965325"/>
            <a:ext cx="719137"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a:latin typeface="Arial" charset="0"/>
              </a:rPr>
              <a:t>Start</a:t>
            </a:r>
          </a:p>
        </p:txBody>
      </p:sp>
      <p:sp>
        <p:nvSpPr>
          <p:cNvPr id="65546" name="Text Box 9"/>
          <p:cNvSpPr txBox="1">
            <a:spLocks noChangeArrowheads="1"/>
          </p:cNvSpPr>
          <p:nvPr/>
        </p:nvSpPr>
        <p:spPr bwMode="auto">
          <a:xfrm>
            <a:off x="1981200" y="5622925"/>
            <a:ext cx="692150"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a:latin typeface="Arial" charset="0"/>
              </a:rPr>
              <a:t>Slutt</a:t>
            </a:r>
          </a:p>
        </p:txBody>
      </p:sp>
      <p:sp>
        <p:nvSpPr>
          <p:cNvPr id="65547" name="AutoShape 10"/>
          <p:cNvSpPr>
            <a:spLocks noChangeArrowheads="1"/>
          </p:cNvSpPr>
          <p:nvPr/>
        </p:nvSpPr>
        <p:spPr bwMode="auto">
          <a:xfrm>
            <a:off x="3276600" y="2209800"/>
            <a:ext cx="1600200" cy="1905000"/>
          </a:xfrm>
          <a:prstGeom prst="downArrow">
            <a:avLst>
              <a:gd name="adj1" fmla="val 50000"/>
              <a:gd name="adj2" fmla="val 29762"/>
            </a:avLst>
          </a:prstGeom>
          <a:gradFill rotWithShape="0">
            <a:gsLst>
              <a:gs pos="0">
                <a:srgbClr val="FFF200"/>
              </a:gs>
              <a:gs pos="45000">
                <a:srgbClr val="FF7A00"/>
              </a:gs>
              <a:gs pos="70000">
                <a:srgbClr val="FF0300"/>
              </a:gs>
              <a:gs pos="100000">
                <a:srgbClr val="4D0808"/>
              </a:gs>
            </a:gsLst>
            <a:lin ang="5400000" scaled="1"/>
          </a:gradFill>
          <a:ln w="12700">
            <a:solidFill>
              <a:schemeClr val="tx1"/>
            </a:solidFill>
            <a:miter lim="800000"/>
            <a:headEnd type="none" w="sm" len="sm"/>
            <a:tailEnd type="none" w="sm" len="sm"/>
          </a:ln>
        </p:spPr>
        <p:txBody>
          <a:bodyPr wrap="none" anchor="ctr"/>
          <a:lstStyle/>
          <a:p>
            <a:endParaRPr lang="en-GB"/>
          </a:p>
        </p:txBody>
      </p:sp>
      <p:sp>
        <p:nvSpPr>
          <p:cNvPr id="65548" name="AutoShape 11"/>
          <p:cNvSpPr>
            <a:spLocks noChangeArrowheads="1"/>
          </p:cNvSpPr>
          <p:nvPr/>
        </p:nvSpPr>
        <p:spPr bwMode="auto">
          <a:xfrm>
            <a:off x="3276600" y="4114800"/>
            <a:ext cx="1600200" cy="1752600"/>
          </a:xfrm>
          <a:prstGeom prst="downArrow">
            <a:avLst>
              <a:gd name="adj1" fmla="val 50000"/>
              <a:gd name="adj2" fmla="val 27381"/>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65549" name="Text Box 12"/>
          <p:cNvSpPr txBox="1">
            <a:spLocks noChangeArrowheads="1"/>
          </p:cNvSpPr>
          <p:nvPr/>
        </p:nvSpPr>
        <p:spPr bwMode="auto">
          <a:xfrm>
            <a:off x="2709863" y="2571750"/>
            <a:ext cx="952500"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dirty="0">
                <a:latin typeface="Arial" charset="0"/>
                <a:sym typeface="Symbol" pitchFamily="18" charset="2"/>
              </a:rPr>
              <a:t></a:t>
            </a:r>
            <a:r>
              <a:rPr lang="en-GB" sz="2000" i="1" dirty="0">
                <a:latin typeface="Arial" charset="0"/>
              </a:rPr>
              <a:t>H</a:t>
            </a:r>
            <a:r>
              <a:rPr lang="en-GB" sz="2000" dirty="0">
                <a:latin typeface="Arial" charset="0"/>
              </a:rPr>
              <a:t> &lt; 0</a:t>
            </a:r>
          </a:p>
        </p:txBody>
      </p:sp>
      <p:sp>
        <p:nvSpPr>
          <p:cNvPr id="65550" name="Text Box 13"/>
          <p:cNvSpPr txBox="1">
            <a:spLocks noChangeArrowheads="1"/>
          </p:cNvSpPr>
          <p:nvPr/>
        </p:nvSpPr>
        <p:spPr bwMode="auto">
          <a:xfrm>
            <a:off x="2514600" y="4251325"/>
            <a:ext cx="1177925" cy="762000"/>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dirty="0">
                <a:latin typeface="Arial" charset="0"/>
                <a:sym typeface="Symbol" pitchFamily="18" charset="2"/>
              </a:rPr>
              <a:t>-T</a:t>
            </a:r>
            <a:r>
              <a:rPr lang="en-GB" sz="2000" i="1" dirty="0">
                <a:latin typeface="Arial" charset="0"/>
              </a:rPr>
              <a:t>S</a:t>
            </a:r>
            <a:r>
              <a:rPr lang="en-GB" sz="2000" dirty="0">
                <a:latin typeface="Arial" charset="0"/>
              </a:rPr>
              <a:t> &lt; 0</a:t>
            </a:r>
            <a:endParaRPr lang="en-GB" sz="2000" dirty="0">
              <a:latin typeface="Arial" charset="0"/>
              <a:sym typeface="Symbol" pitchFamily="18" charset="2"/>
            </a:endParaRPr>
          </a:p>
          <a:p>
            <a:pPr eaLnBrk="0" hangingPunct="0">
              <a:spcBef>
                <a:spcPct val="20000"/>
              </a:spcBef>
            </a:pPr>
            <a:r>
              <a:rPr lang="en-GB" sz="2000" dirty="0">
                <a:latin typeface="Arial" charset="0"/>
                <a:sym typeface="Symbol" pitchFamily="18" charset="2"/>
              </a:rPr>
              <a:t>(</a:t>
            </a:r>
            <a:r>
              <a:rPr lang="en-GB" sz="2000" i="1" dirty="0">
                <a:latin typeface="Arial" charset="0"/>
              </a:rPr>
              <a:t>S</a:t>
            </a:r>
            <a:r>
              <a:rPr lang="en-GB" sz="2000" dirty="0">
                <a:latin typeface="Arial" charset="0"/>
              </a:rPr>
              <a:t> &gt; 0)</a:t>
            </a:r>
          </a:p>
        </p:txBody>
      </p:sp>
      <p:sp>
        <p:nvSpPr>
          <p:cNvPr id="65551" name="AutoShape 14"/>
          <p:cNvSpPr>
            <a:spLocks noChangeArrowheads="1"/>
          </p:cNvSpPr>
          <p:nvPr/>
        </p:nvSpPr>
        <p:spPr bwMode="auto">
          <a:xfrm>
            <a:off x="5410200" y="2209800"/>
            <a:ext cx="1600200" cy="3657600"/>
          </a:xfrm>
          <a:prstGeom prst="downArrow">
            <a:avLst>
              <a:gd name="adj1" fmla="val 50000"/>
              <a:gd name="adj2" fmla="val 57143"/>
            </a:avLst>
          </a:prstGeom>
          <a:solidFill>
            <a:srgbClr val="FFFF66"/>
          </a:solidFill>
          <a:ln w="12700">
            <a:solidFill>
              <a:schemeClr val="tx1"/>
            </a:solidFill>
            <a:miter lim="800000"/>
            <a:headEnd type="none" w="sm" len="sm"/>
            <a:tailEnd type="none" w="sm" len="sm"/>
          </a:ln>
        </p:spPr>
        <p:txBody>
          <a:bodyPr wrap="none" anchor="ctr"/>
          <a:lstStyle/>
          <a:p>
            <a:endParaRPr lang="en-GB"/>
          </a:p>
        </p:txBody>
      </p:sp>
      <p:sp>
        <p:nvSpPr>
          <p:cNvPr id="65552" name="Text Box 15"/>
          <p:cNvSpPr txBox="1">
            <a:spLocks noChangeArrowheads="1"/>
          </p:cNvSpPr>
          <p:nvPr/>
        </p:nvSpPr>
        <p:spPr bwMode="auto">
          <a:xfrm>
            <a:off x="6629400" y="3962400"/>
            <a:ext cx="2297113"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dirty="0">
                <a:latin typeface="Arial" charset="0"/>
                <a:sym typeface="Symbol" pitchFamily="18" charset="2"/>
              </a:rPr>
              <a:t></a:t>
            </a:r>
            <a:r>
              <a:rPr lang="en-GB" sz="2000" i="1" dirty="0">
                <a:latin typeface="Arial" charset="0"/>
              </a:rPr>
              <a:t>G</a:t>
            </a:r>
            <a:r>
              <a:rPr lang="en-GB" sz="2000" dirty="0">
                <a:latin typeface="Arial" charset="0"/>
              </a:rPr>
              <a:t> = </a:t>
            </a:r>
            <a:r>
              <a:rPr lang="en-GB" sz="2000" dirty="0">
                <a:latin typeface="Arial" charset="0"/>
                <a:sym typeface="Symbol" pitchFamily="18" charset="2"/>
              </a:rPr>
              <a:t></a:t>
            </a:r>
            <a:r>
              <a:rPr lang="en-GB" sz="2000" i="1" dirty="0">
                <a:latin typeface="Arial" charset="0"/>
              </a:rPr>
              <a:t>H</a:t>
            </a:r>
            <a:r>
              <a:rPr lang="en-GB" sz="2000" dirty="0">
                <a:latin typeface="Arial" charset="0"/>
              </a:rPr>
              <a:t> </a:t>
            </a:r>
            <a:r>
              <a:rPr lang="en-GB" sz="2000" dirty="0">
                <a:latin typeface="Arial" charset="0"/>
                <a:sym typeface="Symbol" pitchFamily="18" charset="2"/>
              </a:rPr>
              <a:t>- </a:t>
            </a:r>
            <a:r>
              <a:rPr lang="en-GB" sz="2000" i="1" dirty="0">
                <a:latin typeface="Arial" charset="0"/>
                <a:sym typeface="Symbol" pitchFamily="18" charset="2"/>
              </a:rPr>
              <a:t>T</a:t>
            </a:r>
            <a:r>
              <a:rPr lang="en-GB" sz="2000" dirty="0">
                <a:latin typeface="Arial" charset="0"/>
                <a:sym typeface="Symbol" pitchFamily="18" charset="2"/>
              </a:rPr>
              <a:t></a:t>
            </a:r>
            <a:r>
              <a:rPr lang="en-GB" sz="2000" i="1" dirty="0">
                <a:latin typeface="Arial" charset="0"/>
              </a:rPr>
              <a:t>S</a:t>
            </a:r>
            <a:r>
              <a:rPr lang="en-GB" sz="2000" dirty="0">
                <a:latin typeface="Arial" charset="0"/>
              </a:rPr>
              <a:t> &lt; 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66563" name="Rectangle 2"/>
          <p:cNvSpPr>
            <a:spLocks noGrp="1" noChangeArrowheads="1"/>
          </p:cNvSpPr>
          <p:nvPr>
            <p:ph type="title"/>
          </p:nvPr>
        </p:nvSpPr>
        <p:spPr>
          <a:xfrm>
            <a:off x="1143000" y="342900"/>
            <a:ext cx="6781800" cy="1104900"/>
          </a:xfrm>
        </p:spPr>
        <p:txBody>
          <a:bodyPr/>
          <a:lstStyle/>
          <a:p>
            <a:pPr eaLnBrk="1" hangingPunct="1"/>
            <a:r>
              <a:rPr lang="en-GB" sz="1600" smtClean="0"/>
              <a:t>Gibbs energi endringer for spontane reaksjoner </a:t>
            </a:r>
            <a:br>
              <a:rPr lang="en-GB" sz="1600" smtClean="0"/>
            </a:br>
            <a:r>
              <a:rPr lang="en-GB" sz="1600" smtClean="0"/>
              <a:t>Entalpien overvinner entropien (særlig ved lav temperatur)</a:t>
            </a:r>
            <a:br>
              <a:rPr lang="en-GB" sz="1600" smtClean="0"/>
            </a:br>
            <a:r>
              <a:rPr lang="en-GB" sz="1600" smtClean="0"/>
              <a:t>Eksempel: Mg(s) + 1/2 O</a:t>
            </a:r>
            <a:r>
              <a:rPr lang="en-GB" sz="1600" baseline="-25000" smtClean="0"/>
              <a:t>2</a:t>
            </a:r>
            <a:r>
              <a:rPr lang="en-GB" sz="1600" smtClean="0"/>
              <a:t>(g) = MgO(s) </a:t>
            </a:r>
          </a:p>
        </p:txBody>
      </p:sp>
      <p:sp>
        <p:nvSpPr>
          <p:cNvPr id="66564" name="AutoShape 3"/>
          <p:cNvSpPr>
            <a:spLocks noChangeArrowheads="1"/>
          </p:cNvSpPr>
          <p:nvPr/>
        </p:nvSpPr>
        <p:spPr bwMode="auto">
          <a:xfrm>
            <a:off x="609600" y="381000"/>
            <a:ext cx="304800" cy="5943600"/>
          </a:xfrm>
          <a:prstGeom prst="upArrow">
            <a:avLst>
              <a:gd name="adj1" fmla="val 50000"/>
              <a:gd name="adj2" fmla="val 487500"/>
            </a:avLst>
          </a:prstGeom>
          <a:gradFill rotWithShape="0">
            <a:gsLst>
              <a:gs pos="0">
                <a:srgbClr val="FFF200"/>
              </a:gs>
              <a:gs pos="45000">
                <a:srgbClr val="FF7A00"/>
              </a:gs>
              <a:gs pos="70000">
                <a:srgbClr val="FF0300"/>
              </a:gs>
              <a:gs pos="100000">
                <a:srgbClr val="4D0808"/>
              </a:gs>
            </a:gsLst>
            <a:lin ang="5400000" scaled="1"/>
          </a:gradFill>
          <a:ln w="12700">
            <a:solidFill>
              <a:schemeClr val="tx1"/>
            </a:solidFill>
            <a:miter lim="800000"/>
            <a:headEnd type="none" w="sm" len="sm"/>
            <a:tailEnd type="none" w="sm" len="sm"/>
          </a:ln>
        </p:spPr>
        <p:txBody>
          <a:bodyPr wrap="none" anchor="ctr"/>
          <a:lstStyle/>
          <a:p>
            <a:endParaRPr lang="en-GB"/>
          </a:p>
        </p:txBody>
      </p:sp>
      <p:sp>
        <p:nvSpPr>
          <p:cNvPr id="66565" name="Text Box 4"/>
          <p:cNvSpPr txBox="1">
            <a:spLocks noChangeArrowheads="1"/>
          </p:cNvSpPr>
          <p:nvPr/>
        </p:nvSpPr>
        <p:spPr bwMode="auto">
          <a:xfrm>
            <a:off x="839788" y="3336925"/>
            <a:ext cx="919162"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a:latin typeface="Arial" charset="0"/>
              </a:rPr>
              <a:t>Energi</a:t>
            </a:r>
          </a:p>
        </p:txBody>
      </p:sp>
      <p:sp>
        <p:nvSpPr>
          <p:cNvPr id="66566" name="Line 5"/>
          <p:cNvSpPr>
            <a:spLocks noChangeShapeType="1"/>
          </p:cNvSpPr>
          <p:nvPr/>
        </p:nvSpPr>
        <p:spPr bwMode="auto">
          <a:xfrm>
            <a:off x="2895600" y="2209800"/>
            <a:ext cx="46482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66567" name="Line 6"/>
          <p:cNvSpPr>
            <a:spLocks noChangeShapeType="1"/>
          </p:cNvSpPr>
          <p:nvPr/>
        </p:nvSpPr>
        <p:spPr bwMode="auto">
          <a:xfrm>
            <a:off x="4343400" y="4267200"/>
            <a:ext cx="26670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66568" name="Line 7"/>
          <p:cNvSpPr>
            <a:spLocks noChangeShapeType="1"/>
          </p:cNvSpPr>
          <p:nvPr/>
        </p:nvSpPr>
        <p:spPr bwMode="auto">
          <a:xfrm>
            <a:off x="2895600" y="5867400"/>
            <a:ext cx="46482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66569" name="Text Box 8"/>
          <p:cNvSpPr txBox="1">
            <a:spLocks noChangeArrowheads="1"/>
          </p:cNvSpPr>
          <p:nvPr/>
        </p:nvSpPr>
        <p:spPr bwMode="auto">
          <a:xfrm>
            <a:off x="1982788" y="1965325"/>
            <a:ext cx="719137"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a:latin typeface="Arial" charset="0"/>
              </a:rPr>
              <a:t>Start</a:t>
            </a:r>
          </a:p>
        </p:txBody>
      </p:sp>
      <p:sp>
        <p:nvSpPr>
          <p:cNvPr id="66570" name="Text Box 9"/>
          <p:cNvSpPr txBox="1">
            <a:spLocks noChangeArrowheads="1"/>
          </p:cNvSpPr>
          <p:nvPr/>
        </p:nvSpPr>
        <p:spPr bwMode="auto">
          <a:xfrm>
            <a:off x="1981200" y="3886200"/>
            <a:ext cx="692150"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a:latin typeface="Arial" charset="0"/>
              </a:rPr>
              <a:t>Slutt</a:t>
            </a:r>
          </a:p>
        </p:txBody>
      </p:sp>
      <p:sp>
        <p:nvSpPr>
          <p:cNvPr id="66571" name="AutoShape 10"/>
          <p:cNvSpPr>
            <a:spLocks noChangeArrowheads="1"/>
          </p:cNvSpPr>
          <p:nvPr/>
        </p:nvSpPr>
        <p:spPr bwMode="auto">
          <a:xfrm>
            <a:off x="2743200" y="2209800"/>
            <a:ext cx="1600200" cy="3657600"/>
          </a:xfrm>
          <a:prstGeom prst="downArrow">
            <a:avLst>
              <a:gd name="adj1" fmla="val 50000"/>
              <a:gd name="adj2" fmla="val 57143"/>
            </a:avLst>
          </a:prstGeom>
          <a:gradFill rotWithShape="0">
            <a:gsLst>
              <a:gs pos="0">
                <a:srgbClr val="FFF200"/>
              </a:gs>
              <a:gs pos="45000">
                <a:srgbClr val="FF7A00"/>
              </a:gs>
              <a:gs pos="70000">
                <a:srgbClr val="FF0300"/>
              </a:gs>
              <a:gs pos="100000">
                <a:srgbClr val="4D0808"/>
              </a:gs>
            </a:gsLst>
            <a:lin ang="5400000" scaled="1"/>
          </a:gradFill>
          <a:ln w="12700">
            <a:solidFill>
              <a:schemeClr val="tx1"/>
            </a:solidFill>
            <a:miter lim="800000"/>
            <a:headEnd type="none" w="sm" len="sm"/>
            <a:tailEnd type="none" w="sm" len="sm"/>
          </a:ln>
        </p:spPr>
        <p:txBody>
          <a:bodyPr wrap="none" anchor="ctr"/>
          <a:lstStyle/>
          <a:p>
            <a:endParaRPr lang="en-GB"/>
          </a:p>
        </p:txBody>
      </p:sp>
      <p:sp>
        <p:nvSpPr>
          <p:cNvPr id="66572" name="AutoShape 11"/>
          <p:cNvSpPr>
            <a:spLocks noChangeArrowheads="1"/>
          </p:cNvSpPr>
          <p:nvPr/>
        </p:nvSpPr>
        <p:spPr bwMode="auto">
          <a:xfrm rot="10800000">
            <a:off x="4114800" y="4267200"/>
            <a:ext cx="1600200" cy="1600200"/>
          </a:xfrm>
          <a:prstGeom prst="downArrow">
            <a:avLst>
              <a:gd name="adj1" fmla="val 50000"/>
              <a:gd name="adj2" fmla="val 25000"/>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66573" name="Text Box 12"/>
          <p:cNvSpPr txBox="1">
            <a:spLocks noChangeArrowheads="1"/>
          </p:cNvSpPr>
          <p:nvPr/>
        </p:nvSpPr>
        <p:spPr bwMode="auto">
          <a:xfrm>
            <a:off x="2133600" y="2571750"/>
            <a:ext cx="952500"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dirty="0">
                <a:latin typeface="Arial" charset="0"/>
                <a:sym typeface="Symbol" pitchFamily="18" charset="2"/>
              </a:rPr>
              <a:t></a:t>
            </a:r>
            <a:r>
              <a:rPr lang="en-GB" sz="2000" i="1" dirty="0">
                <a:latin typeface="Arial" charset="0"/>
              </a:rPr>
              <a:t>H</a:t>
            </a:r>
            <a:r>
              <a:rPr lang="en-GB" sz="2000" dirty="0">
                <a:latin typeface="Arial" charset="0"/>
              </a:rPr>
              <a:t> &lt; 0</a:t>
            </a:r>
          </a:p>
        </p:txBody>
      </p:sp>
      <p:sp>
        <p:nvSpPr>
          <p:cNvPr id="66574" name="Text Box 13"/>
          <p:cNvSpPr txBox="1">
            <a:spLocks noChangeArrowheads="1"/>
          </p:cNvSpPr>
          <p:nvPr/>
        </p:nvSpPr>
        <p:spPr bwMode="auto">
          <a:xfrm>
            <a:off x="5410200" y="4800600"/>
            <a:ext cx="1177925" cy="762000"/>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dirty="0">
                <a:latin typeface="Arial" charset="0"/>
                <a:sym typeface="Symbol" pitchFamily="18" charset="2"/>
              </a:rPr>
              <a:t>-</a:t>
            </a:r>
            <a:r>
              <a:rPr lang="en-GB" sz="2000" i="1" dirty="0">
                <a:latin typeface="Arial" charset="0"/>
                <a:sym typeface="Symbol" pitchFamily="18" charset="2"/>
              </a:rPr>
              <a:t>T</a:t>
            </a:r>
            <a:r>
              <a:rPr lang="en-GB" sz="2000" dirty="0">
                <a:latin typeface="Arial" charset="0"/>
                <a:sym typeface="Symbol" pitchFamily="18" charset="2"/>
              </a:rPr>
              <a:t></a:t>
            </a:r>
            <a:r>
              <a:rPr lang="en-GB" sz="2000" i="1" dirty="0">
                <a:latin typeface="Arial" charset="0"/>
              </a:rPr>
              <a:t>S</a:t>
            </a:r>
            <a:r>
              <a:rPr lang="en-GB" sz="2000" dirty="0">
                <a:latin typeface="Arial" charset="0"/>
              </a:rPr>
              <a:t> &gt; 0</a:t>
            </a:r>
            <a:endParaRPr lang="en-GB" sz="2000" dirty="0">
              <a:latin typeface="Arial" charset="0"/>
              <a:sym typeface="Symbol" pitchFamily="18" charset="2"/>
            </a:endParaRPr>
          </a:p>
          <a:p>
            <a:pPr eaLnBrk="0" hangingPunct="0">
              <a:spcBef>
                <a:spcPct val="20000"/>
              </a:spcBef>
            </a:pPr>
            <a:r>
              <a:rPr lang="en-GB" sz="2000" dirty="0">
                <a:latin typeface="Arial" charset="0"/>
                <a:sym typeface="Symbol" pitchFamily="18" charset="2"/>
              </a:rPr>
              <a:t>(</a:t>
            </a:r>
            <a:r>
              <a:rPr lang="en-GB" sz="2000" i="1" dirty="0">
                <a:latin typeface="Arial" charset="0"/>
              </a:rPr>
              <a:t>S</a:t>
            </a:r>
            <a:r>
              <a:rPr lang="en-GB" sz="2000" dirty="0">
                <a:latin typeface="Arial" charset="0"/>
              </a:rPr>
              <a:t> &lt; 0)</a:t>
            </a:r>
          </a:p>
        </p:txBody>
      </p:sp>
      <p:sp>
        <p:nvSpPr>
          <p:cNvPr id="66575" name="AutoShape 14"/>
          <p:cNvSpPr>
            <a:spLocks noChangeArrowheads="1"/>
          </p:cNvSpPr>
          <p:nvPr/>
        </p:nvSpPr>
        <p:spPr bwMode="auto">
          <a:xfrm>
            <a:off x="5334000" y="2209800"/>
            <a:ext cx="1600200" cy="2057400"/>
          </a:xfrm>
          <a:prstGeom prst="downArrow">
            <a:avLst>
              <a:gd name="adj1" fmla="val 50000"/>
              <a:gd name="adj2" fmla="val 32143"/>
            </a:avLst>
          </a:prstGeom>
          <a:solidFill>
            <a:srgbClr val="FFFF66"/>
          </a:solidFill>
          <a:ln w="12700">
            <a:solidFill>
              <a:schemeClr val="tx1"/>
            </a:solidFill>
            <a:miter lim="800000"/>
            <a:headEnd type="none" w="sm" len="sm"/>
            <a:tailEnd type="none" w="sm" len="sm"/>
          </a:ln>
        </p:spPr>
        <p:txBody>
          <a:bodyPr wrap="none" anchor="ctr"/>
          <a:lstStyle/>
          <a:p>
            <a:endParaRPr lang="en-GB"/>
          </a:p>
        </p:txBody>
      </p:sp>
      <p:sp>
        <p:nvSpPr>
          <p:cNvPr id="66576" name="Text Box 15"/>
          <p:cNvSpPr txBox="1">
            <a:spLocks noChangeArrowheads="1"/>
          </p:cNvSpPr>
          <p:nvPr/>
        </p:nvSpPr>
        <p:spPr bwMode="auto">
          <a:xfrm>
            <a:off x="6553200" y="2895600"/>
            <a:ext cx="2297113"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dirty="0">
                <a:latin typeface="Arial" charset="0"/>
                <a:sym typeface="Symbol" pitchFamily="18" charset="2"/>
              </a:rPr>
              <a:t></a:t>
            </a:r>
            <a:r>
              <a:rPr lang="en-GB" sz="2000" i="1" dirty="0">
                <a:latin typeface="Arial" charset="0"/>
              </a:rPr>
              <a:t>G</a:t>
            </a:r>
            <a:r>
              <a:rPr lang="en-GB" sz="2000" dirty="0">
                <a:latin typeface="Arial" charset="0"/>
              </a:rPr>
              <a:t> = </a:t>
            </a:r>
            <a:r>
              <a:rPr lang="en-GB" sz="2000" dirty="0">
                <a:latin typeface="Arial" charset="0"/>
                <a:sym typeface="Symbol" pitchFamily="18" charset="2"/>
              </a:rPr>
              <a:t></a:t>
            </a:r>
            <a:r>
              <a:rPr lang="en-GB" sz="2000" i="1" dirty="0">
                <a:latin typeface="Arial" charset="0"/>
              </a:rPr>
              <a:t>H</a:t>
            </a:r>
            <a:r>
              <a:rPr lang="en-GB" sz="2000" dirty="0">
                <a:latin typeface="Arial" charset="0"/>
              </a:rPr>
              <a:t> </a:t>
            </a:r>
            <a:r>
              <a:rPr lang="en-GB" sz="2000" dirty="0">
                <a:latin typeface="Arial" charset="0"/>
                <a:sym typeface="Symbol" pitchFamily="18" charset="2"/>
              </a:rPr>
              <a:t>- </a:t>
            </a:r>
            <a:r>
              <a:rPr lang="en-GB" sz="2000" i="1" dirty="0">
                <a:latin typeface="Arial" charset="0"/>
                <a:sym typeface="Symbol" pitchFamily="18" charset="2"/>
              </a:rPr>
              <a:t>T</a:t>
            </a:r>
            <a:r>
              <a:rPr lang="en-GB" sz="2000" dirty="0">
                <a:latin typeface="Arial" charset="0"/>
                <a:sym typeface="Symbol" pitchFamily="18" charset="2"/>
              </a:rPr>
              <a:t></a:t>
            </a:r>
            <a:r>
              <a:rPr lang="en-GB" sz="2000" i="1" dirty="0">
                <a:latin typeface="Arial" charset="0"/>
              </a:rPr>
              <a:t>S</a:t>
            </a:r>
            <a:r>
              <a:rPr lang="en-GB" sz="2000" dirty="0">
                <a:latin typeface="Arial" charset="0"/>
              </a:rPr>
              <a:t> &lt; 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sp>
        <p:nvSpPr>
          <p:cNvPr id="67587" name="Rectangle 2"/>
          <p:cNvSpPr>
            <a:spLocks noGrp="1" noChangeArrowheads="1"/>
          </p:cNvSpPr>
          <p:nvPr>
            <p:ph type="title"/>
          </p:nvPr>
        </p:nvSpPr>
        <p:spPr>
          <a:xfrm>
            <a:off x="1143000" y="76200"/>
            <a:ext cx="6781800" cy="1104900"/>
          </a:xfrm>
        </p:spPr>
        <p:txBody>
          <a:bodyPr/>
          <a:lstStyle/>
          <a:p>
            <a:pPr eaLnBrk="1" hangingPunct="1"/>
            <a:r>
              <a:rPr lang="en-GB" sz="1600" smtClean="0"/>
              <a:t>Gibbs energi endringer for spontane reaksjoner </a:t>
            </a:r>
            <a:br>
              <a:rPr lang="en-GB" sz="1600" smtClean="0"/>
            </a:br>
            <a:r>
              <a:rPr lang="en-GB" sz="1600" smtClean="0"/>
              <a:t>Entropien overvinner entalpien (særlig ved høy temperatur)  </a:t>
            </a:r>
            <a:br>
              <a:rPr lang="en-GB" sz="1600" smtClean="0"/>
            </a:br>
            <a:r>
              <a:rPr lang="en-GB" sz="1600" smtClean="0"/>
              <a:t>Eksempel: H</a:t>
            </a:r>
            <a:r>
              <a:rPr lang="en-GB" sz="1600" baseline="-25000" smtClean="0"/>
              <a:t>2</a:t>
            </a:r>
            <a:r>
              <a:rPr lang="en-GB" sz="1600" smtClean="0"/>
              <a:t>O(l) = H</a:t>
            </a:r>
            <a:r>
              <a:rPr lang="en-GB" sz="1600" baseline="-25000" smtClean="0"/>
              <a:t>2</a:t>
            </a:r>
            <a:r>
              <a:rPr lang="en-GB" sz="1600" smtClean="0"/>
              <a:t>O(g) </a:t>
            </a:r>
          </a:p>
        </p:txBody>
      </p:sp>
      <p:sp>
        <p:nvSpPr>
          <p:cNvPr id="67588" name="AutoShape 3"/>
          <p:cNvSpPr>
            <a:spLocks noChangeArrowheads="1"/>
          </p:cNvSpPr>
          <p:nvPr/>
        </p:nvSpPr>
        <p:spPr bwMode="auto">
          <a:xfrm>
            <a:off x="609600" y="381000"/>
            <a:ext cx="304800" cy="5943600"/>
          </a:xfrm>
          <a:prstGeom prst="upArrow">
            <a:avLst>
              <a:gd name="adj1" fmla="val 50000"/>
              <a:gd name="adj2" fmla="val 487500"/>
            </a:avLst>
          </a:prstGeom>
          <a:gradFill rotWithShape="0">
            <a:gsLst>
              <a:gs pos="0">
                <a:srgbClr val="FFF200"/>
              </a:gs>
              <a:gs pos="45000">
                <a:srgbClr val="FF7A00"/>
              </a:gs>
              <a:gs pos="70000">
                <a:srgbClr val="FF0300"/>
              </a:gs>
              <a:gs pos="100000">
                <a:srgbClr val="4D0808"/>
              </a:gs>
            </a:gsLst>
            <a:lin ang="5400000" scaled="1"/>
          </a:gradFill>
          <a:ln w="12700">
            <a:solidFill>
              <a:schemeClr val="tx1"/>
            </a:solidFill>
            <a:miter lim="800000"/>
            <a:headEnd type="none" w="sm" len="sm"/>
            <a:tailEnd type="none" w="sm" len="sm"/>
          </a:ln>
        </p:spPr>
        <p:txBody>
          <a:bodyPr wrap="none" anchor="ctr"/>
          <a:lstStyle/>
          <a:p>
            <a:endParaRPr lang="en-GB"/>
          </a:p>
        </p:txBody>
      </p:sp>
      <p:sp>
        <p:nvSpPr>
          <p:cNvPr id="67589" name="Text Box 4"/>
          <p:cNvSpPr txBox="1">
            <a:spLocks noChangeArrowheads="1"/>
          </p:cNvSpPr>
          <p:nvPr/>
        </p:nvSpPr>
        <p:spPr bwMode="auto">
          <a:xfrm>
            <a:off x="839788" y="3336925"/>
            <a:ext cx="919162"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a:latin typeface="Arial" charset="0"/>
              </a:rPr>
              <a:t>Energi</a:t>
            </a:r>
          </a:p>
        </p:txBody>
      </p:sp>
      <p:sp>
        <p:nvSpPr>
          <p:cNvPr id="67590" name="Line 5"/>
          <p:cNvSpPr>
            <a:spLocks noChangeShapeType="1"/>
          </p:cNvSpPr>
          <p:nvPr/>
        </p:nvSpPr>
        <p:spPr bwMode="auto">
          <a:xfrm>
            <a:off x="2895600" y="2209800"/>
            <a:ext cx="46482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67591" name="Line 6"/>
          <p:cNvSpPr>
            <a:spLocks noChangeShapeType="1"/>
          </p:cNvSpPr>
          <p:nvPr/>
        </p:nvSpPr>
        <p:spPr bwMode="auto">
          <a:xfrm>
            <a:off x="2895600" y="4267200"/>
            <a:ext cx="41148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67592" name="Line 7"/>
          <p:cNvSpPr>
            <a:spLocks noChangeShapeType="1"/>
          </p:cNvSpPr>
          <p:nvPr/>
        </p:nvSpPr>
        <p:spPr bwMode="auto">
          <a:xfrm>
            <a:off x="2895600" y="5867400"/>
            <a:ext cx="4648200" cy="0"/>
          </a:xfrm>
          <a:prstGeom prst="line">
            <a:avLst/>
          </a:prstGeom>
          <a:noFill/>
          <a:ln w="12700">
            <a:solidFill>
              <a:schemeClr val="tx1"/>
            </a:solidFill>
            <a:miter lim="800000"/>
            <a:headEnd type="none" w="sm" len="sm"/>
            <a:tailEnd type="none" w="sm" len="sm"/>
          </a:ln>
        </p:spPr>
        <p:txBody>
          <a:bodyPr wrap="none" anchor="ctr"/>
          <a:lstStyle/>
          <a:p>
            <a:endParaRPr lang="en-GB"/>
          </a:p>
        </p:txBody>
      </p:sp>
      <p:sp>
        <p:nvSpPr>
          <p:cNvPr id="67593" name="Text Box 8"/>
          <p:cNvSpPr txBox="1">
            <a:spLocks noChangeArrowheads="1"/>
          </p:cNvSpPr>
          <p:nvPr/>
        </p:nvSpPr>
        <p:spPr bwMode="auto">
          <a:xfrm>
            <a:off x="2057400" y="4038600"/>
            <a:ext cx="719138"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a:latin typeface="Arial" charset="0"/>
              </a:rPr>
              <a:t>Start</a:t>
            </a:r>
          </a:p>
        </p:txBody>
      </p:sp>
      <p:sp>
        <p:nvSpPr>
          <p:cNvPr id="67594" name="Text Box 9"/>
          <p:cNvSpPr txBox="1">
            <a:spLocks noChangeArrowheads="1"/>
          </p:cNvSpPr>
          <p:nvPr/>
        </p:nvSpPr>
        <p:spPr bwMode="auto">
          <a:xfrm>
            <a:off x="1981200" y="5562600"/>
            <a:ext cx="692150"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a:latin typeface="Arial" charset="0"/>
              </a:rPr>
              <a:t>Slutt</a:t>
            </a:r>
          </a:p>
        </p:txBody>
      </p:sp>
      <p:sp>
        <p:nvSpPr>
          <p:cNvPr id="67595" name="AutoShape 10"/>
          <p:cNvSpPr>
            <a:spLocks noChangeArrowheads="1"/>
          </p:cNvSpPr>
          <p:nvPr/>
        </p:nvSpPr>
        <p:spPr bwMode="auto">
          <a:xfrm rot="10777679">
            <a:off x="2736850" y="2208213"/>
            <a:ext cx="1600200" cy="2057400"/>
          </a:xfrm>
          <a:prstGeom prst="downArrow">
            <a:avLst>
              <a:gd name="adj1" fmla="val 50000"/>
              <a:gd name="adj2" fmla="val 32143"/>
            </a:avLst>
          </a:prstGeom>
          <a:gradFill rotWithShape="0">
            <a:gsLst>
              <a:gs pos="0">
                <a:srgbClr val="FFF200"/>
              </a:gs>
              <a:gs pos="45000">
                <a:srgbClr val="FF7A00"/>
              </a:gs>
              <a:gs pos="70000">
                <a:srgbClr val="FF0300"/>
              </a:gs>
              <a:gs pos="100000">
                <a:srgbClr val="4D0808"/>
              </a:gs>
            </a:gsLst>
            <a:lin ang="5400000" scaled="1"/>
          </a:gradFill>
          <a:ln w="12700">
            <a:solidFill>
              <a:schemeClr val="tx1"/>
            </a:solidFill>
            <a:miter lim="800000"/>
            <a:headEnd type="none" w="sm" len="sm"/>
            <a:tailEnd type="none" w="sm" len="sm"/>
          </a:ln>
        </p:spPr>
        <p:txBody>
          <a:bodyPr wrap="none" anchor="ctr"/>
          <a:lstStyle/>
          <a:p>
            <a:endParaRPr lang="en-GB"/>
          </a:p>
        </p:txBody>
      </p:sp>
      <p:sp>
        <p:nvSpPr>
          <p:cNvPr id="67596" name="AutoShape 11"/>
          <p:cNvSpPr>
            <a:spLocks noChangeArrowheads="1"/>
          </p:cNvSpPr>
          <p:nvPr/>
        </p:nvSpPr>
        <p:spPr bwMode="auto">
          <a:xfrm>
            <a:off x="4114800" y="2209800"/>
            <a:ext cx="1600200" cy="3657600"/>
          </a:xfrm>
          <a:prstGeom prst="downArrow">
            <a:avLst>
              <a:gd name="adj1" fmla="val 50000"/>
              <a:gd name="adj2" fmla="val 57143"/>
            </a:avLst>
          </a:prstGeom>
          <a:solidFill>
            <a:srgbClr val="99CCFF"/>
          </a:solidFill>
          <a:ln w="12700">
            <a:solidFill>
              <a:schemeClr val="tx1"/>
            </a:solidFill>
            <a:miter lim="800000"/>
            <a:headEnd type="none" w="sm" len="sm"/>
            <a:tailEnd type="none" w="sm" len="sm"/>
          </a:ln>
        </p:spPr>
        <p:txBody>
          <a:bodyPr wrap="none" anchor="ctr"/>
          <a:lstStyle/>
          <a:p>
            <a:endParaRPr lang="en-GB"/>
          </a:p>
        </p:txBody>
      </p:sp>
      <p:sp>
        <p:nvSpPr>
          <p:cNvPr id="67597" name="Text Box 12"/>
          <p:cNvSpPr txBox="1">
            <a:spLocks noChangeArrowheads="1"/>
          </p:cNvSpPr>
          <p:nvPr/>
        </p:nvSpPr>
        <p:spPr bwMode="auto">
          <a:xfrm>
            <a:off x="2133600" y="2743200"/>
            <a:ext cx="960519" cy="400110"/>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dirty="0" smtClean="0">
                <a:latin typeface="Arial" charset="0"/>
                <a:sym typeface="Symbol" pitchFamily="18" charset="2"/>
              </a:rPr>
              <a:t></a:t>
            </a:r>
            <a:r>
              <a:rPr lang="en-GB" sz="2000" i="1" dirty="0" smtClean="0">
                <a:latin typeface="Arial" charset="0"/>
                <a:sym typeface="Symbol" pitchFamily="18" charset="2"/>
              </a:rPr>
              <a:t>H</a:t>
            </a:r>
            <a:r>
              <a:rPr lang="en-GB" sz="2000" dirty="0" smtClean="0">
                <a:latin typeface="Arial" charset="0"/>
              </a:rPr>
              <a:t> </a:t>
            </a:r>
            <a:r>
              <a:rPr lang="en-GB" sz="2000" dirty="0">
                <a:latin typeface="Arial" charset="0"/>
              </a:rPr>
              <a:t>&gt; 0</a:t>
            </a:r>
          </a:p>
        </p:txBody>
      </p:sp>
      <p:sp>
        <p:nvSpPr>
          <p:cNvPr id="67598" name="Text Box 13"/>
          <p:cNvSpPr txBox="1">
            <a:spLocks noChangeArrowheads="1"/>
          </p:cNvSpPr>
          <p:nvPr/>
        </p:nvSpPr>
        <p:spPr bwMode="auto">
          <a:xfrm>
            <a:off x="2895600" y="4724400"/>
            <a:ext cx="1177925" cy="762000"/>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dirty="0">
                <a:latin typeface="Arial" charset="0"/>
                <a:sym typeface="Symbol" pitchFamily="18" charset="2"/>
              </a:rPr>
              <a:t>-</a:t>
            </a:r>
            <a:r>
              <a:rPr lang="en-GB" sz="2000" i="1" dirty="0">
                <a:latin typeface="Arial" charset="0"/>
                <a:sym typeface="Symbol" pitchFamily="18" charset="2"/>
              </a:rPr>
              <a:t>T</a:t>
            </a:r>
            <a:r>
              <a:rPr lang="en-GB" sz="2000" dirty="0">
                <a:latin typeface="Arial" charset="0"/>
                <a:sym typeface="Symbol" pitchFamily="18" charset="2"/>
              </a:rPr>
              <a:t></a:t>
            </a:r>
            <a:r>
              <a:rPr lang="en-GB" sz="2000" i="1" dirty="0">
                <a:latin typeface="Arial" charset="0"/>
              </a:rPr>
              <a:t>S</a:t>
            </a:r>
            <a:r>
              <a:rPr lang="en-GB" sz="2000" dirty="0">
                <a:latin typeface="Arial" charset="0"/>
              </a:rPr>
              <a:t> &lt; 0</a:t>
            </a:r>
            <a:endParaRPr lang="en-GB" sz="2000" dirty="0">
              <a:latin typeface="Arial" charset="0"/>
              <a:sym typeface="Symbol" pitchFamily="18" charset="2"/>
            </a:endParaRPr>
          </a:p>
          <a:p>
            <a:pPr eaLnBrk="0" hangingPunct="0">
              <a:spcBef>
                <a:spcPct val="20000"/>
              </a:spcBef>
            </a:pPr>
            <a:r>
              <a:rPr lang="en-GB" sz="2000" dirty="0">
                <a:latin typeface="Arial" charset="0"/>
                <a:sym typeface="Symbol" pitchFamily="18" charset="2"/>
              </a:rPr>
              <a:t>(</a:t>
            </a:r>
            <a:r>
              <a:rPr lang="en-GB" sz="2000" i="1" dirty="0">
                <a:latin typeface="Arial" charset="0"/>
              </a:rPr>
              <a:t>S</a:t>
            </a:r>
            <a:r>
              <a:rPr lang="en-GB" sz="2000" dirty="0">
                <a:latin typeface="Arial" charset="0"/>
              </a:rPr>
              <a:t> &gt; 0)</a:t>
            </a:r>
          </a:p>
        </p:txBody>
      </p:sp>
      <p:sp>
        <p:nvSpPr>
          <p:cNvPr id="67599" name="AutoShape 14"/>
          <p:cNvSpPr>
            <a:spLocks noChangeArrowheads="1"/>
          </p:cNvSpPr>
          <p:nvPr/>
        </p:nvSpPr>
        <p:spPr bwMode="auto">
          <a:xfrm>
            <a:off x="5486400" y="4267200"/>
            <a:ext cx="1600200" cy="1600200"/>
          </a:xfrm>
          <a:prstGeom prst="downArrow">
            <a:avLst>
              <a:gd name="adj1" fmla="val 50000"/>
              <a:gd name="adj2" fmla="val 25000"/>
            </a:avLst>
          </a:prstGeom>
          <a:solidFill>
            <a:srgbClr val="FFFF66"/>
          </a:solidFill>
          <a:ln w="12700">
            <a:solidFill>
              <a:schemeClr val="tx1"/>
            </a:solidFill>
            <a:miter lim="800000"/>
            <a:headEnd type="none" w="sm" len="sm"/>
            <a:tailEnd type="none" w="sm" len="sm"/>
          </a:ln>
        </p:spPr>
        <p:txBody>
          <a:bodyPr wrap="none" anchor="ctr"/>
          <a:lstStyle/>
          <a:p>
            <a:endParaRPr lang="en-GB"/>
          </a:p>
        </p:txBody>
      </p:sp>
      <p:sp>
        <p:nvSpPr>
          <p:cNvPr id="67600" name="Text Box 15"/>
          <p:cNvSpPr txBox="1">
            <a:spLocks noChangeArrowheads="1"/>
          </p:cNvSpPr>
          <p:nvPr/>
        </p:nvSpPr>
        <p:spPr bwMode="auto">
          <a:xfrm>
            <a:off x="6694488" y="4495800"/>
            <a:ext cx="2297112"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pPr>
            <a:r>
              <a:rPr lang="en-GB" sz="2000" dirty="0">
                <a:latin typeface="Arial" charset="0"/>
                <a:sym typeface="Symbol" pitchFamily="18" charset="2"/>
              </a:rPr>
              <a:t></a:t>
            </a:r>
            <a:r>
              <a:rPr lang="en-GB" sz="2000" i="1" dirty="0">
                <a:latin typeface="Arial" charset="0"/>
              </a:rPr>
              <a:t>G</a:t>
            </a:r>
            <a:r>
              <a:rPr lang="en-GB" sz="2000" dirty="0">
                <a:latin typeface="Arial" charset="0"/>
              </a:rPr>
              <a:t> = </a:t>
            </a:r>
            <a:r>
              <a:rPr lang="en-GB" sz="2000" dirty="0">
                <a:latin typeface="Arial" charset="0"/>
                <a:sym typeface="Symbol" pitchFamily="18" charset="2"/>
              </a:rPr>
              <a:t></a:t>
            </a:r>
            <a:r>
              <a:rPr lang="en-GB" sz="2000" i="1" dirty="0">
                <a:latin typeface="Arial" charset="0"/>
              </a:rPr>
              <a:t>H</a:t>
            </a:r>
            <a:r>
              <a:rPr lang="en-GB" sz="2000" dirty="0">
                <a:latin typeface="Arial" charset="0"/>
              </a:rPr>
              <a:t> </a:t>
            </a:r>
            <a:r>
              <a:rPr lang="en-GB" sz="2000" dirty="0">
                <a:latin typeface="Arial" charset="0"/>
                <a:sym typeface="Symbol" pitchFamily="18" charset="2"/>
              </a:rPr>
              <a:t>- </a:t>
            </a:r>
            <a:r>
              <a:rPr lang="en-GB" sz="2000" i="1" dirty="0">
                <a:latin typeface="Arial" charset="0"/>
                <a:sym typeface="Symbol" pitchFamily="18" charset="2"/>
              </a:rPr>
              <a:t>T</a:t>
            </a:r>
            <a:r>
              <a:rPr lang="en-GB" sz="2000" dirty="0">
                <a:latin typeface="Arial" charset="0"/>
                <a:sym typeface="Symbol" pitchFamily="18" charset="2"/>
              </a:rPr>
              <a:t></a:t>
            </a:r>
            <a:r>
              <a:rPr lang="en-GB" sz="2000" i="1" dirty="0">
                <a:latin typeface="Arial" charset="0"/>
              </a:rPr>
              <a:t>S</a:t>
            </a:r>
            <a:r>
              <a:rPr lang="en-GB" sz="2000" dirty="0">
                <a:latin typeface="Arial" charset="0"/>
              </a:rPr>
              <a:t> &lt; 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68611" name="Rectangle 2"/>
          <p:cNvSpPr>
            <a:spLocks noGrp="1" noChangeArrowheads="1"/>
          </p:cNvSpPr>
          <p:nvPr>
            <p:ph type="title"/>
          </p:nvPr>
        </p:nvSpPr>
        <p:spPr>
          <a:xfrm>
            <a:off x="457200" y="-38100"/>
            <a:ext cx="7543800" cy="1104900"/>
          </a:xfrm>
        </p:spPr>
        <p:txBody>
          <a:bodyPr/>
          <a:lstStyle/>
          <a:p>
            <a:pPr eaLnBrk="1" hangingPunct="1"/>
            <a:r>
              <a:rPr lang="en-GB" smtClean="0"/>
              <a:t>Gibbs energi og arbeid</a:t>
            </a:r>
          </a:p>
        </p:txBody>
      </p:sp>
      <p:sp>
        <p:nvSpPr>
          <p:cNvPr id="68612" name="Rectangle 3"/>
          <p:cNvSpPr>
            <a:spLocks noGrp="1" noChangeArrowheads="1"/>
          </p:cNvSpPr>
          <p:nvPr>
            <p:ph type="body" idx="1"/>
          </p:nvPr>
        </p:nvSpPr>
        <p:spPr>
          <a:xfrm>
            <a:off x="304800" y="990600"/>
            <a:ext cx="8534400" cy="5486400"/>
          </a:xfrm>
        </p:spPr>
        <p:txBody>
          <a:bodyPr/>
          <a:lstStyle/>
          <a:p>
            <a:pPr eaLnBrk="1" hangingPunct="1"/>
            <a:r>
              <a:rPr lang="en-GB" dirty="0" smtClean="0">
                <a:sym typeface="Symbol" pitchFamily="18" charset="2"/>
              </a:rPr>
              <a:t></a:t>
            </a:r>
            <a:r>
              <a:rPr lang="en-GB" i="1" dirty="0" smtClean="0">
                <a:sym typeface="Symbol" pitchFamily="18" charset="2"/>
              </a:rPr>
              <a:t>G</a:t>
            </a:r>
            <a:r>
              <a:rPr lang="en-GB" dirty="0" smtClean="0">
                <a:sym typeface="Symbol" pitchFamily="18" charset="2"/>
              </a:rPr>
              <a:t> = </a:t>
            </a:r>
            <a:r>
              <a:rPr lang="en-GB" i="1" dirty="0" smtClean="0">
                <a:sym typeface="Symbol" pitchFamily="18" charset="2"/>
              </a:rPr>
              <a:t>H</a:t>
            </a:r>
            <a:r>
              <a:rPr lang="en-GB" dirty="0" smtClean="0">
                <a:sym typeface="Symbol" pitchFamily="18" charset="2"/>
              </a:rPr>
              <a:t> - </a:t>
            </a:r>
            <a:r>
              <a:rPr lang="en-GB" i="1" dirty="0" smtClean="0">
                <a:sym typeface="Symbol" pitchFamily="18" charset="2"/>
              </a:rPr>
              <a:t>T</a:t>
            </a:r>
            <a:r>
              <a:rPr lang="en-GB" dirty="0" smtClean="0">
                <a:sym typeface="Symbol" pitchFamily="18" charset="2"/>
              </a:rPr>
              <a:t></a:t>
            </a:r>
            <a:r>
              <a:rPr lang="en-GB" i="1" dirty="0" smtClean="0">
                <a:sym typeface="Symbol" pitchFamily="18" charset="2"/>
              </a:rPr>
              <a:t>S</a:t>
            </a:r>
          </a:p>
          <a:p>
            <a:pPr eaLnBrk="1" hangingPunct="1"/>
            <a:endParaRPr lang="en-GB" dirty="0" smtClean="0">
              <a:sym typeface="Symbol" pitchFamily="18" charset="2"/>
            </a:endParaRPr>
          </a:p>
          <a:p>
            <a:pPr eaLnBrk="1" hangingPunct="1"/>
            <a:endParaRPr lang="en-GB" dirty="0" smtClean="0">
              <a:sym typeface="Symbol" pitchFamily="18" charset="2"/>
            </a:endParaRPr>
          </a:p>
          <a:p>
            <a:pPr eaLnBrk="1" hangingPunct="1"/>
            <a:r>
              <a:rPr lang="en-GB" dirty="0" err="1" smtClean="0">
                <a:sym typeface="Symbol" pitchFamily="18" charset="2"/>
              </a:rPr>
              <a:t>Alternativt</a:t>
            </a:r>
            <a:r>
              <a:rPr lang="en-GB" dirty="0" smtClean="0">
                <a:sym typeface="Symbol" pitchFamily="18" charset="2"/>
              </a:rPr>
              <a:t>:</a:t>
            </a:r>
          </a:p>
          <a:p>
            <a:pPr eaLnBrk="1" hangingPunct="1"/>
            <a:endParaRPr lang="en-GB" dirty="0" smtClean="0">
              <a:sym typeface="Symbol" pitchFamily="18" charset="2"/>
            </a:endParaRPr>
          </a:p>
          <a:p>
            <a:pPr eaLnBrk="1" hangingPunct="1"/>
            <a:r>
              <a:rPr lang="en-GB" dirty="0" smtClean="0">
                <a:sym typeface="Symbol" pitchFamily="18" charset="2"/>
              </a:rPr>
              <a:t></a:t>
            </a:r>
            <a:r>
              <a:rPr lang="en-GB" i="1" dirty="0" smtClean="0">
                <a:sym typeface="Symbol" pitchFamily="18" charset="2"/>
              </a:rPr>
              <a:t>H</a:t>
            </a:r>
            <a:r>
              <a:rPr lang="en-GB" dirty="0" smtClean="0">
                <a:sym typeface="Symbol" pitchFamily="18" charset="2"/>
              </a:rPr>
              <a:t> = </a:t>
            </a:r>
            <a:r>
              <a:rPr lang="en-GB" i="1" dirty="0" smtClean="0">
                <a:sym typeface="Symbol" pitchFamily="18" charset="2"/>
              </a:rPr>
              <a:t>G</a:t>
            </a:r>
            <a:r>
              <a:rPr lang="en-GB" dirty="0" smtClean="0">
                <a:sym typeface="Symbol" pitchFamily="18" charset="2"/>
              </a:rPr>
              <a:t> + </a:t>
            </a:r>
            <a:r>
              <a:rPr lang="en-GB" i="1" dirty="0" smtClean="0">
                <a:sym typeface="Symbol" pitchFamily="18" charset="2"/>
              </a:rPr>
              <a:t>T</a:t>
            </a:r>
            <a:r>
              <a:rPr lang="en-GB" dirty="0" smtClean="0">
                <a:sym typeface="Symbol" pitchFamily="18" charset="2"/>
              </a:rPr>
              <a:t></a:t>
            </a:r>
            <a:r>
              <a:rPr lang="en-GB" i="1" dirty="0" smtClean="0">
                <a:sym typeface="Symbol" pitchFamily="18" charset="2"/>
              </a:rPr>
              <a:t>S</a:t>
            </a:r>
          </a:p>
          <a:p>
            <a:pPr eaLnBrk="1" hangingPunct="1"/>
            <a:endParaRPr lang="en-GB" dirty="0" smtClean="0">
              <a:sym typeface="Symbol" pitchFamily="18" charset="2"/>
            </a:endParaRPr>
          </a:p>
          <a:p>
            <a:pPr eaLnBrk="1" hangingPunct="1"/>
            <a:r>
              <a:rPr lang="en-GB" dirty="0" err="1" smtClean="0">
                <a:sym typeface="Symbol" pitchFamily="18" charset="2"/>
              </a:rPr>
              <a:t>Totalenergi-endring</a:t>
            </a:r>
            <a:r>
              <a:rPr lang="en-GB" dirty="0" smtClean="0">
                <a:sym typeface="Symbol" pitchFamily="18" charset="2"/>
              </a:rPr>
              <a:t> </a:t>
            </a:r>
            <a:r>
              <a:rPr lang="en-GB" i="1" dirty="0" smtClean="0">
                <a:sym typeface="Symbol" pitchFamily="18" charset="2"/>
              </a:rPr>
              <a:t>H</a:t>
            </a:r>
            <a:r>
              <a:rPr lang="en-GB" dirty="0" smtClean="0">
                <a:sym typeface="Symbol" pitchFamily="18" charset="2"/>
              </a:rPr>
              <a:t> = </a:t>
            </a:r>
            <a:r>
              <a:rPr lang="en-GB" dirty="0" err="1" smtClean="0">
                <a:sym typeface="Symbol" pitchFamily="18" charset="2"/>
              </a:rPr>
              <a:t>fri</a:t>
            </a:r>
            <a:r>
              <a:rPr lang="en-GB" dirty="0" smtClean="0">
                <a:sym typeface="Symbol" pitchFamily="18" charset="2"/>
              </a:rPr>
              <a:t> </a:t>
            </a:r>
            <a:r>
              <a:rPr lang="en-GB" dirty="0" err="1" smtClean="0">
                <a:sym typeface="Symbol" pitchFamily="18" charset="2"/>
              </a:rPr>
              <a:t>energi</a:t>
            </a:r>
            <a:r>
              <a:rPr lang="en-GB" dirty="0" smtClean="0">
                <a:sym typeface="Symbol" pitchFamily="18" charset="2"/>
              </a:rPr>
              <a:t> </a:t>
            </a:r>
            <a:r>
              <a:rPr lang="en-GB" dirty="0" err="1" smtClean="0">
                <a:sym typeface="Symbol" pitchFamily="18" charset="2"/>
              </a:rPr>
              <a:t>tilgjengelig</a:t>
            </a:r>
            <a:r>
              <a:rPr lang="en-GB" dirty="0" smtClean="0">
                <a:sym typeface="Symbol" pitchFamily="18" charset="2"/>
              </a:rPr>
              <a:t> for </a:t>
            </a:r>
            <a:r>
              <a:rPr lang="en-GB" dirty="0" err="1" smtClean="0">
                <a:sym typeface="Symbol" pitchFamily="18" charset="2"/>
              </a:rPr>
              <a:t>arbeid</a:t>
            </a:r>
            <a:r>
              <a:rPr lang="en-GB" dirty="0" smtClean="0">
                <a:sym typeface="Symbol" pitchFamily="18" charset="2"/>
              </a:rPr>
              <a:t> (</a:t>
            </a:r>
            <a:r>
              <a:rPr lang="en-GB" i="1" dirty="0" smtClean="0">
                <a:sym typeface="Symbol" pitchFamily="18" charset="2"/>
              </a:rPr>
              <a:t>G</a:t>
            </a:r>
            <a:r>
              <a:rPr lang="en-GB" dirty="0" smtClean="0">
                <a:sym typeface="Symbol" pitchFamily="18" charset="2"/>
              </a:rPr>
              <a:t>) + </a:t>
            </a:r>
            <a:r>
              <a:rPr lang="en-GB" dirty="0" err="1" smtClean="0">
                <a:sym typeface="Symbol" pitchFamily="18" charset="2"/>
              </a:rPr>
              <a:t>energi</a:t>
            </a:r>
            <a:r>
              <a:rPr lang="en-GB" dirty="0" smtClean="0">
                <a:sym typeface="Symbol" pitchFamily="18" charset="2"/>
              </a:rPr>
              <a:t> </a:t>
            </a:r>
            <a:r>
              <a:rPr lang="en-GB" dirty="0" err="1" smtClean="0">
                <a:sym typeface="Symbol" pitchFamily="18" charset="2"/>
              </a:rPr>
              <a:t>som</a:t>
            </a:r>
            <a:r>
              <a:rPr lang="en-GB" dirty="0" smtClean="0">
                <a:sym typeface="Symbol" pitchFamily="18" charset="2"/>
              </a:rPr>
              <a:t> </a:t>
            </a:r>
            <a:r>
              <a:rPr lang="en-GB" dirty="0" err="1" smtClean="0">
                <a:sym typeface="Symbol" pitchFamily="18" charset="2"/>
              </a:rPr>
              <a:t>er</a:t>
            </a:r>
            <a:r>
              <a:rPr lang="en-GB" dirty="0" smtClean="0">
                <a:sym typeface="Symbol" pitchFamily="18" charset="2"/>
              </a:rPr>
              <a:t> </a:t>
            </a:r>
            <a:r>
              <a:rPr lang="en-GB" dirty="0" err="1" smtClean="0">
                <a:sym typeface="Symbol" pitchFamily="18" charset="2"/>
              </a:rPr>
              <a:t>utilgjengelig</a:t>
            </a:r>
            <a:r>
              <a:rPr lang="en-GB" dirty="0" smtClean="0">
                <a:sym typeface="Symbol" pitchFamily="18" charset="2"/>
              </a:rPr>
              <a:t> (</a:t>
            </a:r>
            <a:r>
              <a:rPr lang="en-GB" i="1" dirty="0" smtClean="0">
                <a:sym typeface="Symbol" pitchFamily="18" charset="2"/>
              </a:rPr>
              <a:t>T</a:t>
            </a:r>
            <a:r>
              <a:rPr lang="en-GB" dirty="0" smtClean="0">
                <a:sym typeface="Symbol" pitchFamily="18" charset="2"/>
              </a:rPr>
              <a:t></a:t>
            </a:r>
            <a:r>
              <a:rPr lang="en-GB" i="1" dirty="0" smtClean="0">
                <a:sym typeface="Symbol" pitchFamily="18" charset="2"/>
              </a:rPr>
              <a:t>S</a:t>
            </a:r>
            <a:r>
              <a:rPr lang="en-GB" dirty="0" smtClean="0">
                <a:sym typeface="Symbol" pitchFamily="18" charset="2"/>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70659" name="Rectangle 2"/>
          <p:cNvSpPr>
            <a:spLocks noGrp="1" noChangeArrowheads="1"/>
          </p:cNvSpPr>
          <p:nvPr>
            <p:ph type="title"/>
          </p:nvPr>
        </p:nvSpPr>
        <p:spPr/>
        <p:txBody>
          <a:bodyPr/>
          <a:lstStyle/>
          <a:p>
            <a:pPr eaLnBrk="1" hangingPunct="1"/>
            <a:r>
              <a:rPr lang="en-GB" smtClean="0"/>
              <a:t>Effekt av temperaturen</a:t>
            </a:r>
          </a:p>
        </p:txBody>
      </p:sp>
      <p:sp>
        <p:nvSpPr>
          <p:cNvPr id="70660" name="Rectangle 3"/>
          <p:cNvSpPr>
            <a:spLocks noGrp="1" noChangeArrowheads="1"/>
          </p:cNvSpPr>
          <p:nvPr>
            <p:ph type="body" idx="1"/>
          </p:nvPr>
        </p:nvSpPr>
        <p:spPr/>
        <p:txBody>
          <a:bodyPr/>
          <a:lstStyle/>
          <a:p>
            <a:pPr eaLnBrk="1" hangingPunct="1"/>
            <a:r>
              <a:rPr lang="en-GB" dirty="0" smtClean="0">
                <a:sym typeface="Symbol" pitchFamily="18" charset="2"/>
              </a:rPr>
              <a:t></a:t>
            </a:r>
            <a:r>
              <a:rPr lang="en-GB" i="1" dirty="0" smtClean="0">
                <a:sym typeface="Symbol" pitchFamily="18" charset="2"/>
              </a:rPr>
              <a:t>G</a:t>
            </a:r>
            <a:r>
              <a:rPr lang="en-GB" dirty="0" smtClean="0">
                <a:sym typeface="Symbol" pitchFamily="18" charset="2"/>
              </a:rPr>
              <a:t> = </a:t>
            </a:r>
            <a:r>
              <a:rPr lang="en-GB" i="1" dirty="0" smtClean="0">
                <a:sym typeface="Symbol" pitchFamily="18" charset="2"/>
              </a:rPr>
              <a:t>H</a:t>
            </a:r>
            <a:r>
              <a:rPr lang="en-GB" dirty="0" smtClean="0">
                <a:sym typeface="Symbol" pitchFamily="18" charset="2"/>
              </a:rPr>
              <a:t> - </a:t>
            </a:r>
            <a:r>
              <a:rPr lang="en-GB" i="1" dirty="0" smtClean="0">
                <a:sym typeface="Symbol" pitchFamily="18" charset="2"/>
              </a:rPr>
              <a:t>T</a:t>
            </a:r>
            <a:r>
              <a:rPr lang="en-GB" dirty="0" smtClean="0">
                <a:sym typeface="Symbol" pitchFamily="18" charset="2"/>
              </a:rPr>
              <a:t></a:t>
            </a:r>
            <a:r>
              <a:rPr lang="en-GB" i="1" dirty="0" smtClean="0">
                <a:sym typeface="Symbol" pitchFamily="18" charset="2"/>
              </a:rPr>
              <a:t>S</a:t>
            </a:r>
          </a:p>
          <a:p>
            <a:pPr eaLnBrk="1" hangingPunct="1"/>
            <a:endParaRPr lang="en-GB" dirty="0" smtClean="0">
              <a:sym typeface="Symbol" pitchFamily="18" charset="2"/>
            </a:endParaRPr>
          </a:p>
          <a:p>
            <a:pPr eaLnBrk="1" hangingPunct="1"/>
            <a:r>
              <a:rPr lang="en-GB" dirty="0" smtClean="0">
                <a:sym typeface="Symbol" pitchFamily="18" charset="2"/>
              </a:rPr>
              <a:t></a:t>
            </a:r>
            <a:r>
              <a:rPr lang="en-GB" i="1" dirty="0" smtClean="0">
                <a:sym typeface="Symbol" pitchFamily="18" charset="2"/>
              </a:rPr>
              <a:t>H</a:t>
            </a:r>
            <a:r>
              <a:rPr lang="en-GB" dirty="0" smtClean="0">
                <a:sym typeface="Symbol" pitchFamily="18" charset="2"/>
              </a:rPr>
              <a:t> </a:t>
            </a:r>
            <a:r>
              <a:rPr lang="en-GB" dirty="0" err="1" smtClean="0">
                <a:sym typeface="Symbol" pitchFamily="18" charset="2"/>
              </a:rPr>
              <a:t>og</a:t>
            </a:r>
            <a:r>
              <a:rPr lang="en-GB" dirty="0" smtClean="0">
                <a:sym typeface="Symbol" pitchFamily="18" charset="2"/>
              </a:rPr>
              <a:t> </a:t>
            </a:r>
            <a:r>
              <a:rPr lang="en-GB" i="1" dirty="0" smtClean="0">
                <a:sym typeface="Symbol" pitchFamily="18" charset="2"/>
              </a:rPr>
              <a:t>S</a:t>
            </a:r>
            <a:r>
              <a:rPr lang="en-GB" dirty="0" smtClean="0">
                <a:sym typeface="Symbol" pitchFamily="18" charset="2"/>
              </a:rPr>
              <a:t> </a:t>
            </a:r>
            <a:r>
              <a:rPr lang="en-GB" dirty="0" err="1" smtClean="0">
                <a:sym typeface="Symbol" pitchFamily="18" charset="2"/>
              </a:rPr>
              <a:t>er</a:t>
            </a:r>
            <a:r>
              <a:rPr lang="en-GB" dirty="0" smtClean="0">
                <a:sym typeface="Symbol" pitchFamily="18" charset="2"/>
              </a:rPr>
              <a:t> </a:t>
            </a:r>
            <a:r>
              <a:rPr lang="en-GB" dirty="0" err="1" smtClean="0">
                <a:sym typeface="Symbol" pitchFamily="18" charset="2"/>
              </a:rPr>
              <a:t>ofte</a:t>
            </a:r>
            <a:r>
              <a:rPr lang="en-GB" dirty="0" smtClean="0">
                <a:sym typeface="Symbol" pitchFamily="18" charset="2"/>
              </a:rPr>
              <a:t> </a:t>
            </a:r>
            <a:r>
              <a:rPr lang="en-GB" dirty="0" err="1" smtClean="0">
                <a:sym typeface="Symbol" pitchFamily="18" charset="2"/>
              </a:rPr>
              <a:t>relativt</a:t>
            </a:r>
            <a:r>
              <a:rPr lang="en-GB" dirty="0" smtClean="0">
                <a:sym typeface="Symbol" pitchFamily="18" charset="2"/>
              </a:rPr>
              <a:t> </a:t>
            </a:r>
            <a:r>
              <a:rPr lang="en-GB" dirty="0" err="1" smtClean="0">
                <a:sym typeface="Symbol" pitchFamily="18" charset="2"/>
              </a:rPr>
              <a:t>uavhengige</a:t>
            </a:r>
            <a:r>
              <a:rPr lang="en-GB" dirty="0" smtClean="0">
                <a:sym typeface="Symbol" pitchFamily="18" charset="2"/>
              </a:rPr>
              <a:t> </a:t>
            </a:r>
            <a:r>
              <a:rPr lang="en-GB" dirty="0" err="1" smtClean="0">
                <a:sym typeface="Symbol" pitchFamily="18" charset="2"/>
              </a:rPr>
              <a:t>av</a:t>
            </a:r>
            <a:r>
              <a:rPr lang="en-GB" dirty="0" smtClean="0">
                <a:sym typeface="Symbol" pitchFamily="18" charset="2"/>
              </a:rPr>
              <a:t> </a:t>
            </a:r>
            <a:r>
              <a:rPr lang="en-GB" dirty="0" err="1" smtClean="0">
                <a:sym typeface="Symbol" pitchFamily="18" charset="2"/>
              </a:rPr>
              <a:t>temperaturen</a:t>
            </a:r>
            <a:r>
              <a:rPr lang="en-GB" dirty="0" smtClean="0">
                <a:sym typeface="Symbol" pitchFamily="18" charset="2"/>
              </a:rPr>
              <a:t>.</a:t>
            </a:r>
          </a:p>
          <a:p>
            <a:pPr eaLnBrk="1" hangingPunct="1"/>
            <a:endParaRPr lang="en-GB" dirty="0" smtClean="0">
              <a:sym typeface="Symbol" pitchFamily="18" charset="2"/>
            </a:endParaRPr>
          </a:p>
          <a:p>
            <a:pPr eaLnBrk="1" hangingPunct="1"/>
            <a:r>
              <a:rPr lang="en-GB" dirty="0" smtClean="0">
                <a:sym typeface="Symbol" pitchFamily="18" charset="2"/>
              </a:rPr>
              <a:t></a:t>
            </a:r>
            <a:r>
              <a:rPr lang="en-GB" i="1" dirty="0" smtClean="0">
                <a:sym typeface="Symbol" pitchFamily="18" charset="2"/>
              </a:rPr>
              <a:t>G</a:t>
            </a:r>
            <a:r>
              <a:rPr lang="en-GB" dirty="0" smtClean="0">
                <a:sym typeface="Symbol" pitchFamily="18" charset="2"/>
              </a:rPr>
              <a:t> </a:t>
            </a:r>
            <a:r>
              <a:rPr lang="en-GB" dirty="0" err="1" smtClean="0">
                <a:sym typeface="Symbol" pitchFamily="18" charset="2"/>
              </a:rPr>
              <a:t>er</a:t>
            </a:r>
            <a:r>
              <a:rPr lang="en-GB" dirty="0" smtClean="0">
                <a:sym typeface="Symbol" pitchFamily="18" charset="2"/>
              </a:rPr>
              <a:t> </a:t>
            </a:r>
            <a:r>
              <a:rPr lang="en-GB" dirty="0" err="1" smtClean="0">
                <a:sym typeface="Symbol" pitchFamily="18" charset="2"/>
              </a:rPr>
              <a:t>derfor</a:t>
            </a:r>
            <a:r>
              <a:rPr lang="en-GB" dirty="0" smtClean="0">
                <a:sym typeface="Symbol" pitchFamily="18" charset="2"/>
              </a:rPr>
              <a:t> </a:t>
            </a:r>
            <a:r>
              <a:rPr lang="en-GB" dirty="0" err="1" smtClean="0">
                <a:sym typeface="Symbol" pitchFamily="18" charset="2"/>
              </a:rPr>
              <a:t>i</a:t>
            </a:r>
            <a:r>
              <a:rPr lang="en-GB" dirty="0" smtClean="0">
                <a:sym typeface="Symbol" pitchFamily="18" charset="2"/>
              </a:rPr>
              <a:t> </a:t>
            </a:r>
            <a:r>
              <a:rPr lang="en-GB" dirty="0" err="1" smtClean="0">
                <a:sym typeface="Symbol" pitchFamily="18" charset="2"/>
              </a:rPr>
              <a:t>første</a:t>
            </a:r>
            <a:r>
              <a:rPr lang="en-GB" dirty="0" smtClean="0">
                <a:sym typeface="Symbol" pitchFamily="18" charset="2"/>
              </a:rPr>
              <a:t> </a:t>
            </a:r>
            <a:r>
              <a:rPr lang="en-GB" dirty="0" err="1" smtClean="0">
                <a:sym typeface="Symbol" pitchFamily="18" charset="2"/>
              </a:rPr>
              <a:t>tilnærmelse</a:t>
            </a:r>
            <a:r>
              <a:rPr lang="en-GB" dirty="0" smtClean="0">
                <a:sym typeface="Symbol" pitchFamily="18" charset="2"/>
              </a:rPr>
              <a:t>, en </a:t>
            </a:r>
            <a:r>
              <a:rPr lang="en-GB" dirty="0" err="1" smtClean="0">
                <a:sym typeface="Symbol" pitchFamily="18" charset="2"/>
              </a:rPr>
              <a:t>enkel</a:t>
            </a:r>
            <a:r>
              <a:rPr lang="en-GB" dirty="0" smtClean="0">
                <a:sym typeface="Symbol" pitchFamily="18" charset="2"/>
              </a:rPr>
              <a:t> </a:t>
            </a:r>
            <a:r>
              <a:rPr lang="en-GB" dirty="0" err="1" smtClean="0">
                <a:sym typeface="Symbol" pitchFamily="18" charset="2"/>
              </a:rPr>
              <a:t>funksjon</a:t>
            </a:r>
            <a:r>
              <a:rPr lang="en-GB" dirty="0" smtClean="0">
                <a:sym typeface="Symbol" pitchFamily="18" charset="2"/>
              </a:rPr>
              <a:t> </a:t>
            </a:r>
            <a:r>
              <a:rPr lang="en-GB" dirty="0" err="1" smtClean="0">
                <a:sym typeface="Symbol" pitchFamily="18" charset="2"/>
              </a:rPr>
              <a:t>av</a:t>
            </a:r>
            <a:r>
              <a:rPr lang="en-GB" dirty="0" smtClean="0">
                <a:sym typeface="Symbol" pitchFamily="18" charset="2"/>
              </a:rPr>
              <a:t> </a:t>
            </a:r>
            <a:r>
              <a:rPr lang="en-GB" dirty="0" err="1" smtClean="0">
                <a:sym typeface="Symbol" pitchFamily="18" charset="2"/>
              </a:rPr>
              <a:t>temperaturen</a:t>
            </a:r>
            <a:r>
              <a:rPr lang="en-GB" dirty="0" smtClean="0">
                <a:sym typeface="Symbol" pitchFamily="18" charset="2"/>
              </a:rPr>
              <a:t>; </a:t>
            </a:r>
            <a:r>
              <a:rPr lang="en-GB" i="1" dirty="0" smtClean="0">
                <a:sym typeface="Symbol" pitchFamily="18" charset="2"/>
              </a:rPr>
              <a:t>G</a:t>
            </a:r>
            <a:r>
              <a:rPr lang="en-GB" dirty="0" smtClean="0">
                <a:sym typeface="Symbol" pitchFamily="18" charset="2"/>
              </a:rPr>
              <a:t> = </a:t>
            </a:r>
            <a:r>
              <a:rPr lang="en-GB" i="1" dirty="0" smtClean="0">
                <a:sym typeface="Symbol" pitchFamily="18" charset="2"/>
              </a:rPr>
              <a:t>H</a:t>
            </a:r>
            <a:r>
              <a:rPr lang="en-GB" dirty="0" smtClean="0">
                <a:sym typeface="Symbol" pitchFamily="18" charset="2"/>
              </a:rPr>
              <a:t> - </a:t>
            </a:r>
            <a:r>
              <a:rPr lang="en-GB" i="1" dirty="0" smtClean="0">
                <a:sym typeface="Symbol" pitchFamily="18" charset="2"/>
              </a:rPr>
              <a:t>T</a:t>
            </a:r>
            <a:r>
              <a:rPr lang="en-GB" dirty="0" smtClean="0">
                <a:sym typeface="Symbol" pitchFamily="18" charset="2"/>
              </a:rPr>
              <a:t></a:t>
            </a:r>
            <a:r>
              <a:rPr lang="en-GB" i="1" dirty="0" smtClean="0">
                <a:sym typeface="Symbol" pitchFamily="18" charset="2"/>
              </a:rPr>
              <a:t>S</a:t>
            </a:r>
          </a:p>
          <a:p>
            <a:pPr eaLnBrk="1" hangingPunct="1"/>
            <a:endParaRPr lang="en-GB" dirty="0" smtClean="0">
              <a:sym typeface="Symbol" pitchFamily="18" charset="2"/>
            </a:endParaRPr>
          </a:p>
          <a:p>
            <a:pPr eaLnBrk="1" hangingPunct="1"/>
            <a:endParaRPr lang="en-GB" dirty="0" smtClean="0">
              <a:sym typeface="Symbol" pitchFamily="18" charset="2"/>
            </a:endParaRPr>
          </a:p>
          <a:p>
            <a:pPr eaLnBrk="1" hangingPunct="1"/>
            <a:r>
              <a:rPr lang="en-GB" dirty="0" err="1" smtClean="0">
                <a:sym typeface="Symbol" pitchFamily="18" charset="2"/>
              </a:rPr>
              <a:t>Ved</a:t>
            </a:r>
            <a:r>
              <a:rPr lang="en-GB" dirty="0" smtClean="0">
                <a:sym typeface="Symbol" pitchFamily="18" charset="2"/>
              </a:rPr>
              <a:t> </a:t>
            </a:r>
            <a:r>
              <a:rPr lang="en-GB" dirty="0" err="1" smtClean="0">
                <a:sym typeface="Symbol" pitchFamily="18" charset="2"/>
              </a:rPr>
              <a:t>tilstrekkelig</a:t>
            </a:r>
            <a:r>
              <a:rPr lang="en-GB" dirty="0" smtClean="0">
                <a:sym typeface="Symbol" pitchFamily="18" charset="2"/>
              </a:rPr>
              <a:t> </a:t>
            </a:r>
            <a:r>
              <a:rPr lang="en-GB" dirty="0" err="1" smtClean="0">
                <a:sym typeface="Symbol" pitchFamily="18" charset="2"/>
              </a:rPr>
              <a:t>høy</a:t>
            </a:r>
            <a:r>
              <a:rPr lang="en-GB" dirty="0" smtClean="0">
                <a:sym typeface="Symbol" pitchFamily="18" charset="2"/>
              </a:rPr>
              <a:t> </a:t>
            </a:r>
            <a:r>
              <a:rPr lang="en-GB" dirty="0" err="1" smtClean="0">
                <a:sym typeface="Symbol" pitchFamily="18" charset="2"/>
              </a:rPr>
              <a:t>temperatur</a:t>
            </a:r>
            <a:r>
              <a:rPr lang="en-GB" dirty="0" smtClean="0">
                <a:sym typeface="Symbol" pitchFamily="18" charset="2"/>
              </a:rPr>
              <a:t> </a:t>
            </a:r>
            <a:r>
              <a:rPr lang="en-GB" dirty="0" err="1" smtClean="0">
                <a:sym typeface="Symbol" pitchFamily="18" charset="2"/>
              </a:rPr>
              <a:t>vil</a:t>
            </a:r>
            <a:r>
              <a:rPr lang="en-GB" dirty="0" smtClean="0">
                <a:sym typeface="Symbol" pitchFamily="18" charset="2"/>
              </a:rPr>
              <a:t> </a:t>
            </a:r>
            <a:r>
              <a:rPr lang="en-GB" i="1" dirty="0" smtClean="0">
                <a:sym typeface="Symbol" pitchFamily="18" charset="2"/>
              </a:rPr>
              <a:t>T</a:t>
            </a:r>
            <a:r>
              <a:rPr lang="en-GB" dirty="0" smtClean="0">
                <a:sym typeface="Symbol" pitchFamily="18" charset="2"/>
              </a:rPr>
              <a:t></a:t>
            </a:r>
            <a:r>
              <a:rPr lang="en-GB" i="1" dirty="0" smtClean="0">
                <a:sym typeface="Symbol" pitchFamily="18" charset="2"/>
              </a:rPr>
              <a:t>S</a:t>
            </a:r>
            <a:r>
              <a:rPr lang="en-GB" dirty="0" smtClean="0">
                <a:sym typeface="Symbol" pitchFamily="18" charset="2"/>
              </a:rPr>
              <a:t> </a:t>
            </a:r>
            <a:r>
              <a:rPr lang="nb-NO" dirty="0" smtClean="0">
                <a:sym typeface="Symbol" pitchFamily="18" charset="2"/>
              </a:rPr>
              <a:t>(uorden) </a:t>
            </a:r>
            <a:r>
              <a:rPr lang="en-GB" dirty="0" err="1" smtClean="0">
                <a:sym typeface="Symbol" pitchFamily="18" charset="2"/>
              </a:rPr>
              <a:t>få</a:t>
            </a:r>
            <a:r>
              <a:rPr lang="en-GB" dirty="0" smtClean="0">
                <a:sym typeface="Symbol" pitchFamily="18" charset="2"/>
              </a:rPr>
              <a:t> </a:t>
            </a:r>
            <a:r>
              <a:rPr lang="en-GB" dirty="0" err="1" smtClean="0">
                <a:sym typeface="Symbol" pitchFamily="18" charset="2"/>
              </a:rPr>
              <a:t>overtaket</a:t>
            </a:r>
            <a:endParaRPr lang="nb-NO" dirty="0" smtClean="0">
              <a:sym typeface="Symbol" pitchFamily="18" charset="2"/>
            </a:endParaRPr>
          </a:p>
          <a:p>
            <a:pPr lvl="1" eaLnBrk="1" hangingPunct="1"/>
            <a:r>
              <a:rPr lang="en-GB" dirty="0" err="1" smtClean="0">
                <a:sym typeface="Symbol" pitchFamily="18" charset="2"/>
              </a:rPr>
              <a:t>Ved</a:t>
            </a:r>
            <a:r>
              <a:rPr lang="en-GB" dirty="0" smtClean="0">
                <a:sym typeface="Symbol" pitchFamily="18" charset="2"/>
              </a:rPr>
              <a:t> </a:t>
            </a:r>
            <a:r>
              <a:rPr lang="en-GB" dirty="0" err="1" smtClean="0">
                <a:sym typeface="Symbol" pitchFamily="18" charset="2"/>
              </a:rPr>
              <a:t>tilstrekkelig</a:t>
            </a:r>
            <a:r>
              <a:rPr lang="en-GB" dirty="0" smtClean="0">
                <a:sym typeface="Symbol" pitchFamily="18" charset="2"/>
              </a:rPr>
              <a:t> </a:t>
            </a:r>
            <a:r>
              <a:rPr lang="en-GB" dirty="0" err="1" smtClean="0">
                <a:sym typeface="Symbol" pitchFamily="18" charset="2"/>
              </a:rPr>
              <a:t>høye</a:t>
            </a:r>
            <a:r>
              <a:rPr lang="en-GB" dirty="0" smtClean="0">
                <a:sym typeface="Symbol" pitchFamily="18" charset="2"/>
              </a:rPr>
              <a:t> </a:t>
            </a:r>
            <a:r>
              <a:rPr lang="en-GB" dirty="0" err="1" smtClean="0">
                <a:sym typeface="Symbol" pitchFamily="18" charset="2"/>
              </a:rPr>
              <a:t>temperaturer</a:t>
            </a:r>
            <a:r>
              <a:rPr lang="en-GB" dirty="0" smtClean="0">
                <a:sym typeface="Symbol" pitchFamily="18" charset="2"/>
              </a:rPr>
              <a:t> </a:t>
            </a:r>
            <a:r>
              <a:rPr lang="en-GB" dirty="0" err="1" smtClean="0">
                <a:sym typeface="Symbol" pitchFamily="18" charset="2"/>
              </a:rPr>
              <a:t>er</a:t>
            </a:r>
            <a:r>
              <a:rPr lang="en-GB" dirty="0" smtClean="0">
                <a:sym typeface="Symbol" pitchFamily="18" charset="2"/>
              </a:rPr>
              <a:t> </a:t>
            </a:r>
            <a:r>
              <a:rPr lang="en-GB" dirty="0" err="1" smtClean="0">
                <a:sym typeface="Symbol" pitchFamily="18" charset="2"/>
              </a:rPr>
              <a:t>derfor</a:t>
            </a:r>
            <a:r>
              <a:rPr lang="en-GB" dirty="0" smtClean="0">
                <a:sym typeface="Symbol" pitchFamily="18" charset="2"/>
              </a:rPr>
              <a:t> </a:t>
            </a:r>
            <a:r>
              <a:rPr lang="en-GB" dirty="0" err="1" smtClean="0">
                <a:sym typeface="Symbol" pitchFamily="18" charset="2"/>
              </a:rPr>
              <a:t>stoffer</a:t>
            </a:r>
            <a:r>
              <a:rPr lang="en-GB" dirty="0" smtClean="0">
                <a:sym typeface="Symbol" pitchFamily="18" charset="2"/>
              </a:rPr>
              <a:t> </a:t>
            </a:r>
            <a:r>
              <a:rPr lang="en-GB" dirty="0" err="1" smtClean="0">
                <a:sym typeface="Symbol" pitchFamily="18" charset="2"/>
              </a:rPr>
              <a:t>brutt</a:t>
            </a:r>
            <a:r>
              <a:rPr lang="en-GB" dirty="0" smtClean="0">
                <a:sym typeface="Symbol" pitchFamily="18" charset="2"/>
              </a:rPr>
              <a:t> </a:t>
            </a:r>
            <a:r>
              <a:rPr lang="en-GB" dirty="0" err="1" smtClean="0">
                <a:sym typeface="Symbol" pitchFamily="18" charset="2"/>
              </a:rPr>
              <a:t>ned</a:t>
            </a:r>
            <a:r>
              <a:rPr lang="en-GB" dirty="0" smtClean="0">
                <a:sym typeface="Symbol" pitchFamily="18" charset="2"/>
              </a:rPr>
              <a:t> </a:t>
            </a:r>
            <a:r>
              <a:rPr lang="en-GB" dirty="0" err="1" smtClean="0">
                <a:sym typeface="Symbol" pitchFamily="18" charset="2"/>
              </a:rPr>
              <a:t>til</a:t>
            </a:r>
            <a:r>
              <a:rPr lang="en-GB" dirty="0" smtClean="0">
                <a:sym typeface="Symbol" pitchFamily="18" charset="2"/>
              </a:rPr>
              <a:t> </a:t>
            </a:r>
            <a:r>
              <a:rPr lang="en-GB" dirty="0" err="1" smtClean="0">
                <a:sym typeface="Symbol" pitchFamily="18" charset="2"/>
              </a:rPr>
              <a:t>mindre</a:t>
            </a:r>
            <a:r>
              <a:rPr lang="en-GB" dirty="0" smtClean="0">
                <a:sym typeface="Symbol" pitchFamily="18" charset="2"/>
              </a:rPr>
              <a:t> </a:t>
            </a:r>
            <a:r>
              <a:rPr lang="en-GB" dirty="0" err="1" smtClean="0">
                <a:sym typeface="Symbol" pitchFamily="18" charset="2"/>
              </a:rPr>
              <a:t>fragmenter</a:t>
            </a:r>
            <a:r>
              <a:rPr lang="en-GB" dirty="0" smtClean="0">
                <a:sym typeface="Symbol" pitchFamily="18" charset="2"/>
              </a:rPr>
              <a:t>, </a:t>
            </a:r>
            <a:r>
              <a:rPr lang="en-GB" dirty="0" err="1" smtClean="0">
                <a:sym typeface="Symbol" pitchFamily="18" charset="2"/>
              </a:rPr>
              <a:t>ioner</a:t>
            </a:r>
            <a:r>
              <a:rPr lang="en-GB" dirty="0" smtClean="0">
                <a:sym typeface="Symbol" pitchFamily="18" charset="2"/>
              </a:rPr>
              <a:t> </a:t>
            </a:r>
            <a:r>
              <a:rPr lang="en-GB" dirty="0" err="1" smtClean="0">
                <a:sym typeface="Symbol" pitchFamily="18" charset="2"/>
              </a:rPr>
              <a:t>eller</a:t>
            </a:r>
            <a:r>
              <a:rPr lang="en-GB" dirty="0" smtClean="0">
                <a:sym typeface="Symbol" pitchFamily="18" charset="2"/>
              </a:rPr>
              <a:t> </a:t>
            </a:r>
            <a:r>
              <a:rPr lang="en-GB" dirty="0" err="1" smtClean="0">
                <a:sym typeface="Symbol" pitchFamily="18" charset="2"/>
              </a:rPr>
              <a:t>atomer</a:t>
            </a:r>
            <a:r>
              <a:rPr lang="en-GB" dirty="0" smtClean="0">
                <a:sym typeface="Symbol" pitchFamily="18" charset="2"/>
              </a:rPr>
              <a:t>.</a:t>
            </a:r>
            <a:endParaRPr lang="nb-NO" dirty="0" smtClean="0">
              <a:sym typeface="Symbol" pitchFamily="18" charset="2"/>
            </a:endParaRPr>
          </a:p>
          <a:p>
            <a:pPr lvl="1" eaLnBrk="1" hangingPunct="1"/>
            <a:endParaRPr lang="nb-NO" dirty="0" smtClean="0">
              <a:sym typeface="Symbol" pitchFamily="18" charset="2"/>
            </a:endParaRPr>
          </a:p>
          <a:p>
            <a:pPr eaLnBrk="1" hangingPunct="1"/>
            <a:r>
              <a:rPr lang="nb-NO" dirty="0" smtClean="0">
                <a:sym typeface="Symbol" pitchFamily="18" charset="2"/>
              </a:rPr>
              <a:t>Ved lav temperatur er det </a:t>
            </a:r>
            <a:r>
              <a:rPr lang="en-GB" dirty="0" smtClean="0">
                <a:sym typeface="Symbol" pitchFamily="18" charset="2"/>
              </a:rPr>
              <a:t></a:t>
            </a:r>
            <a:r>
              <a:rPr lang="en-GB" i="1" dirty="0" smtClean="0">
                <a:sym typeface="Symbol" pitchFamily="18" charset="2"/>
              </a:rPr>
              <a:t>H</a:t>
            </a:r>
            <a:r>
              <a:rPr lang="nb-NO" dirty="0" smtClean="0">
                <a:sym typeface="Symbol" pitchFamily="18" charset="2"/>
              </a:rPr>
              <a:t> som bestemmer</a:t>
            </a:r>
            <a:endParaRPr lang="en-GB" dirty="0" smtClean="0">
              <a:sym typeface="Symbol" pitchFamily="18" charset="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9460" name="Rectangle 2"/>
          <p:cNvSpPr>
            <a:spLocks noGrp="1" noChangeArrowheads="1"/>
          </p:cNvSpPr>
          <p:nvPr>
            <p:ph type="title"/>
          </p:nvPr>
        </p:nvSpPr>
        <p:spPr/>
        <p:txBody>
          <a:bodyPr/>
          <a:lstStyle/>
          <a:p>
            <a:pPr eaLnBrk="1" hangingPunct="1"/>
            <a:r>
              <a:rPr lang="en-GB" smtClean="0"/>
              <a:t>Standard Gibbs energi-forandring</a:t>
            </a:r>
          </a:p>
        </p:txBody>
      </p:sp>
      <p:sp>
        <p:nvSpPr>
          <p:cNvPr id="19461" name="Rectangle 3"/>
          <p:cNvSpPr>
            <a:spLocks noGrp="1" noChangeArrowheads="1"/>
          </p:cNvSpPr>
          <p:nvPr>
            <p:ph type="body" idx="1"/>
          </p:nvPr>
        </p:nvSpPr>
        <p:spPr/>
        <p:txBody>
          <a:bodyPr/>
          <a:lstStyle/>
          <a:p>
            <a:pPr eaLnBrk="1" hangingPunct="1"/>
            <a:r>
              <a:rPr lang="en-GB" dirty="0" err="1" smtClean="0"/>
              <a:t>Som</a:t>
            </a:r>
            <a:r>
              <a:rPr lang="en-GB" dirty="0" smtClean="0"/>
              <a:t> for </a:t>
            </a:r>
            <a:r>
              <a:rPr lang="en-GB" i="1" dirty="0" smtClean="0">
                <a:sym typeface="Symbol" pitchFamily="18" charset="2"/>
              </a:rPr>
              <a:t>H</a:t>
            </a:r>
            <a:r>
              <a:rPr lang="en-GB" dirty="0" smtClean="0">
                <a:sym typeface="Symbol" pitchFamily="18" charset="2"/>
              </a:rPr>
              <a:t> </a:t>
            </a:r>
            <a:r>
              <a:rPr lang="en-GB" dirty="0" err="1" smtClean="0">
                <a:sym typeface="Symbol" pitchFamily="18" charset="2"/>
              </a:rPr>
              <a:t>kan</a:t>
            </a:r>
            <a:r>
              <a:rPr lang="en-GB" dirty="0" smtClean="0">
                <a:sym typeface="Symbol" pitchFamily="18" charset="2"/>
              </a:rPr>
              <a:t> vi </a:t>
            </a:r>
            <a:r>
              <a:rPr lang="en-GB" dirty="0" err="1" smtClean="0">
                <a:sym typeface="Symbol" pitchFamily="18" charset="2"/>
              </a:rPr>
              <a:t>ikke</a:t>
            </a:r>
            <a:r>
              <a:rPr lang="en-GB" dirty="0" smtClean="0">
                <a:sym typeface="Symbol" pitchFamily="18" charset="2"/>
              </a:rPr>
              <a:t> </a:t>
            </a:r>
            <a:r>
              <a:rPr lang="en-GB" dirty="0" err="1" smtClean="0">
                <a:sym typeface="Symbol" pitchFamily="18" charset="2"/>
              </a:rPr>
              <a:t>bestemme</a:t>
            </a:r>
            <a:r>
              <a:rPr lang="en-GB" dirty="0" smtClean="0">
                <a:sym typeface="Symbol" pitchFamily="18" charset="2"/>
              </a:rPr>
              <a:t> </a:t>
            </a:r>
            <a:r>
              <a:rPr lang="en-GB" dirty="0" err="1" smtClean="0">
                <a:sym typeface="Symbol" pitchFamily="18" charset="2"/>
              </a:rPr>
              <a:t>absoluttverdier</a:t>
            </a:r>
            <a:r>
              <a:rPr lang="en-GB" dirty="0" smtClean="0">
                <a:sym typeface="Symbol" pitchFamily="18" charset="2"/>
              </a:rPr>
              <a:t> for </a:t>
            </a:r>
            <a:r>
              <a:rPr lang="en-GB" i="1" dirty="0" smtClean="0">
                <a:sym typeface="Symbol" pitchFamily="18" charset="2"/>
              </a:rPr>
              <a:t>G</a:t>
            </a:r>
            <a:r>
              <a:rPr lang="en-GB" dirty="0" smtClean="0">
                <a:sym typeface="Symbol" pitchFamily="18" charset="2"/>
              </a:rPr>
              <a:t>, bare </a:t>
            </a:r>
            <a:r>
              <a:rPr lang="en-GB" dirty="0" err="1" smtClean="0">
                <a:sym typeface="Symbol" pitchFamily="18" charset="2"/>
              </a:rPr>
              <a:t>endringer</a:t>
            </a:r>
            <a:r>
              <a:rPr lang="en-GB" dirty="0" smtClean="0">
                <a:sym typeface="Symbol" pitchFamily="18" charset="2"/>
              </a:rPr>
              <a:t>, </a:t>
            </a:r>
            <a:r>
              <a:rPr lang="en-GB" i="1" dirty="0" smtClean="0">
                <a:sym typeface="Symbol" pitchFamily="18" charset="2"/>
              </a:rPr>
              <a:t>G</a:t>
            </a:r>
            <a:r>
              <a:rPr lang="en-GB" dirty="0" smtClean="0">
                <a:sym typeface="Symbol" pitchFamily="18" charset="2"/>
              </a:rPr>
              <a:t>.</a:t>
            </a:r>
          </a:p>
          <a:p>
            <a:pPr eaLnBrk="1" hangingPunct="1"/>
            <a:endParaRPr lang="en-GB" dirty="0" smtClean="0">
              <a:sym typeface="Symbol" pitchFamily="18" charset="2"/>
            </a:endParaRPr>
          </a:p>
          <a:p>
            <a:pPr eaLnBrk="1" hangingPunct="1"/>
            <a:r>
              <a:rPr lang="en-GB" dirty="0" smtClean="0">
                <a:sym typeface="Symbol" pitchFamily="18" charset="2"/>
              </a:rPr>
              <a:t></a:t>
            </a:r>
            <a:r>
              <a:rPr lang="en-GB" i="1" dirty="0" smtClean="0">
                <a:sym typeface="Symbol" pitchFamily="18" charset="2"/>
              </a:rPr>
              <a:t>G</a:t>
            </a:r>
            <a:r>
              <a:rPr lang="en-GB" dirty="0" smtClean="0">
                <a:sym typeface="Symbol" pitchFamily="18" charset="2"/>
              </a:rPr>
              <a:t> </a:t>
            </a:r>
            <a:r>
              <a:rPr lang="en-GB" dirty="0" err="1" smtClean="0">
                <a:sym typeface="Symbol" pitchFamily="18" charset="2"/>
              </a:rPr>
              <a:t>varierer</a:t>
            </a:r>
            <a:r>
              <a:rPr lang="en-GB" dirty="0" smtClean="0">
                <a:sym typeface="Symbol" pitchFamily="18" charset="2"/>
              </a:rPr>
              <a:t> med </a:t>
            </a:r>
            <a:r>
              <a:rPr lang="en-GB" dirty="0" err="1" smtClean="0">
                <a:sym typeface="Symbol" pitchFamily="18" charset="2"/>
              </a:rPr>
              <a:t>trykk</a:t>
            </a:r>
            <a:r>
              <a:rPr lang="en-GB" dirty="0" smtClean="0">
                <a:sym typeface="Symbol" pitchFamily="18" charset="2"/>
              </a:rPr>
              <a:t> </a:t>
            </a:r>
            <a:r>
              <a:rPr lang="en-GB" dirty="0" err="1" smtClean="0">
                <a:sym typeface="Symbol" pitchFamily="18" charset="2"/>
              </a:rPr>
              <a:t>og</a:t>
            </a:r>
            <a:r>
              <a:rPr lang="en-GB" dirty="0" smtClean="0">
                <a:sym typeface="Symbol" pitchFamily="18" charset="2"/>
              </a:rPr>
              <a:t> </a:t>
            </a:r>
            <a:r>
              <a:rPr lang="en-GB" dirty="0" err="1" smtClean="0">
                <a:sym typeface="Symbol" pitchFamily="18" charset="2"/>
              </a:rPr>
              <a:t>temperatur</a:t>
            </a:r>
            <a:r>
              <a:rPr lang="en-GB" dirty="0" smtClean="0">
                <a:sym typeface="Symbol" pitchFamily="18" charset="2"/>
              </a:rPr>
              <a:t>:</a:t>
            </a:r>
          </a:p>
          <a:p>
            <a:pPr eaLnBrk="1" hangingPunct="1"/>
            <a:endParaRPr lang="en-GB" dirty="0" smtClean="0">
              <a:sym typeface="Symbol" pitchFamily="18" charset="2"/>
            </a:endParaRPr>
          </a:p>
          <a:p>
            <a:pPr eaLnBrk="1" hangingPunct="1"/>
            <a:r>
              <a:rPr lang="en-GB" dirty="0" err="1" smtClean="0">
                <a:sym typeface="Symbol" pitchFamily="18" charset="2"/>
              </a:rPr>
              <a:t>Standardverdier</a:t>
            </a:r>
            <a:r>
              <a:rPr lang="en-GB" dirty="0" smtClean="0">
                <a:sym typeface="Symbol" pitchFamily="18" charset="2"/>
              </a:rPr>
              <a:t> </a:t>
            </a:r>
            <a:r>
              <a:rPr lang="en-GB" dirty="0" err="1" smtClean="0">
                <a:sym typeface="Symbol" pitchFamily="18" charset="2"/>
              </a:rPr>
              <a:t>gis</a:t>
            </a:r>
            <a:r>
              <a:rPr lang="en-GB" dirty="0" smtClean="0">
                <a:sym typeface="Symbol" pitchFamily="18" charset="2"/>
              </a:rPr>
              <a:t> for </a:t>
            </a:r>
            <a:r>
              <a:rPr lang="en-GB" i="1" dirty="0" smtClean="0">
                <a:sym typeface="Symbol" pitchFamily="18" charset="2"/>
              </a:rPr>
              <a:t>P</a:t>
            </a:r>
            <a:r>
              <a:rPr lang="en-GB" dirty="0" smtClean="0">
                <a:sym typeface="Symbol" pitchFamily="18" charset="2"/>
              </a:rPr>
              <a:t> = 1 bar </a:t>
            </a:r>
            <a:r>
              <a:rPr lang="en-GB" dirty="0" err="1" smtClean="0">
                <a:sym typeface="Symbol" pitchFamily="18" charset="2"/>
              </a:rPr>
              <a:t>og</a:t>
            </a:r>
            <a:r>
              <a:rPr lang="en-GB" dirty="0" smtClean="0">
                <a:sym typeface="Symbol" pitchFamily="18" charset="2"/>
              </a:rPr>
              <a:t> </a:t>
            </a:r>
            <a:r>
              <a:rPr lang="en-GB" i="1" dirty="0" smtClean="0">
                <a:sym typeface="Symbol" pitchFamily="18" charset="2"/>
              </a:rPr>
              <a:t>T</a:t>
            </a:r>
            <a:r>
              <a:rPr lang="en-GB" dirty="0" smtClean="0">
                <a:sym typeface="Symbol" pitchFamily="18" charset="2"/>
              </a:rPr>
              <a:t>, </a:t>
            </a:r>
            <a:r>
              <a:rPr lang="en-GB" dirty="0" err="1" smtClean="0">
                <a:sym typeface="Symbol" pitchFamily="18" charset="2"/>
              </a:rPr>
              <a:t>vanligvis</a:t>
            </a:r>
            <a:r>
              <a:rPr lang="en-GB" dirty="0" smtClean="0">
                <a:sym typeface="Symbol" pitchFamily="18" charset="2"/>
              </a:rPr>
              <a:t> </a:t>
            </a:r>
            <a:r>
              <a:rPr lang="en-GB" i="1" dirty="0" smtClean="0">
                <a:sym typeface="Symbol" pitchFamily="18" charset="2"/>
              </a:rPr>
              <a:t>T</a:t>
            </a:r>
            <a:r>
              <a:rPr lang="en-GB" dirty="0" smtClean="0">
                <a:sym typeface="Symbol" pitchFamily="18" charset="2"/>
              </a:rPr>
              <a:t> = 298 K</a:t>
            </a:r>
            <a:r>
              <a:rPr lang="en-GB" dirty="0" smtClean="0">
                <a:sym typeface="Symbol" pitchFamily="18" charset="2"/>
              </a:rPr>
              <a:t>:</a:t>
            </a:r>
            <a:endParaRPr lang="en-GB" dirty="0" smtClean="0">
              <a:sym typeface="Symbol" pitchFamily="18" charset="2"/>
            </a:endParaRPr>
          </a:p>
        </p:txBody>
      </p:sp>
      <p:graphicFrame>
        <p:nvGraphicFramePr>
          <p:cNvPr id="19458" name="Object 2"/>
          <p:cNvGraphicFramePr>
            <a:graphicFrameLocks noChangeAspect="1"/>
          </p:cNvGraphicFramePr>
          <p:nvPr/>
        </p:nvGraphicFramePr>
        <p:xfrm>
          <a:off x="1524000" y="3844925"/>
          <a:ext cx="914400" cy="574675"/>
        </p:xfrm>
        <a:graphic>
          <a:graphicData uri="http://schemas.openxmlformats.org/presentationml/2006/ole">
            <p:oleObj spid="_x0000_s19458" name="Equation" r:id="rId4" imgW="380880" imgH="241200"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0484" name="Rectangle 2"/>
          <p:cNvSpPr>
            <a:spLocks noGrp="1" noChangeArrowheads="1"/>
          </p:cNvSpPr>
          <p:nvPr>
            <p:ph type="title"/>
          </p:nvPr>
        </p:nvSpPr>
        <p:spPr/>
        <p:txBody>
          <a:bodyPr/>
          <a:lstStyle/>
          <a:p>
            <a:pPr eaLnBrk="1" hangingPunct="1"/>
            <a:r>
              <a:rPr lang="en-GB" smtClean="0"/>
              <a:t>Standard dannelses Gibbs energi</a:t>
            </a:r>
          </a:p>
        </p:txBody>
      </p:sp>
      <p:sp>
        <p:nvSpPr>
          <p:cNvPr id="20485" name="Rectangle 3"/>
          <p:cNvSpPr>
            <a:spLocks noGrp="1" noChangeArrowheads="1"/>
          </p:cNvSpPr>
          <p:nvPr>
            <p:ph type="body" idx="1"/>
          </p:nvPr>
        </p:nvSpPr>
        <p:spPr/>
        <p:txBody>
          <a:bodyPr/>
          <a:lstStyle/>
          <a:p>
            <a:pPr eaLnBrk="1" hangingPunct="1"/>
            <a:r>
              <a:rPr lang="en-GB" dirty="0" smtClean="0"/>
              <a:t>For </a:t>
            </a:r>
            <a:r>
              <a:rPr lang="en-GB" dirty="0" err="1" smtClean="0"/>
              <a:t>dannelse</a:t>
            </a:r>
            <a:r>
              <a:rPr lang="en-GB" dirty="0" smtClean="0"/>
              <a:t> </a:t>
            </a:r>
            <a:r>
              <a:rPr lang="en-GB" dirty="0" err="1" smtClean="0"/>
              <a:t>av</a:t>
            </a:r>
            <a:r>
              <a:rPr lang="en-GB" dirty="0" smtClean="0"/>
              <a:t> en </a:t>
            </a:r>
            <a:r>
              <a:rPr lang="en-GB" dirty="0" err="1" smtClean="0"/>
              <a:t>forbindelse</a:t>
            </a:r>
            <a:r>
              <a:rPr lang="en-GB" dirty="0" smtClean="0"/>
              <a:t> </a:t>
            </a:r>
            <a:r>
              <a:rPr lang="en-GB" dirty="0" err="1" smtClean="0"/>
              <a:t>fra</a:t>
            </a:r>
            <a:r>
              <a:rPr lang="en-GB" dirty="0" smtClean="0"/>
              <a:t> </a:t>
            </a:r>
            <a:r>
              <a:rPr lang="en-GB" dirty="0" err="1" smtClean="0"/>
              <a:t>grunnstoffene</a:t>
            </a:r>
            <a:r>
              <a:rPr lang="en-GB" dirty="0" smtClean="0"/>
              <a:t> </a:t>
            </a:r>
            <a:r>
              <a:rPr lang="en-GB" dirty="0" err="1" smtClean="0"/>
              <a:t>i</a:t>
            </a:r>
            <a:r>
              <a:rPr lang="en-GB" dirty="0" smtClean="0"/>
              <a:t> </a:t>
            </a:r>
            <a:r>
              <a:rPr lang="en-GB" dirty="0" err="1" smtClean="0"/>
              <a:t>deres</a:t>
            </a:r>
            <a:r>
              <a:rPr lang="en-GB" dirty="0" smtClean="0"/>
              <a:t> </a:t>
            </a:r>
            <a:r>
              <a:rPr lang="en-GB" dirty="0" err="1" smtClean="0"/>
              <a:t>mest</a:t>
            </a:r>
            <a:r>
              <a:rPr lang="en-GB" dirty="0" smtClean="0"/>
              <a:t> stabile form </a:t>
            </a:r>
            <a:r>
              <a:rPr lang="en-GB" dirty="0" err="1" smtClean="0"/>
              <a:t>ved</a:t>
            </a:r>
            <a:r>
              <a:rPr lang="en-GB" dirty="0" smtClean="0"/>
              <a:t> 1 bar </a:t>
            </a:r>
            <a:r>
              <a:rPr lang="en-GB" dirty="0" err="1" smtClean="0"/>
              <a:t>og</a:t>
            </a:r>
            <a:r>
              <a:rPr lang="en-GB" dirty="0" smtClean="0"/>
              <a:t> </a:t>
            </a:r>
            <a:r>
              <a:rPr lang="en-GB" i="1" dirty="0" smtClean="0"/>
              <a:t>T</a:t>
            </a:r>
            <a:r>
              <a:rPr lang="en-GB" dirty="0" smtClean="0"/>
              <a:t>, </a:t>
            </a:r>
            <a:r>
              <a:rPr lang="en-GB" dirty="0" err="1" smtClean="0"/>
              <a:t>bruker</a:t>
            </a:r>
            <a:r>
              <a:rPr lang="en-GB" dirty="0" smtClean="0"/>
              <a:t> vi</a:t>
            </a:r>
          </a:p>
          <a:p>
            <a:pPr eaLnBrk="1" hangingPunct="1"/>
            <a:endParaRPr lang="en-GB" dirty="0" smtClean="0"/>
          </a:p>
          <a:p>
            <a:pPr eaLnBrk="1" hangingPunct="1"/>
            <a:endParaRPr lang="en-GB" dirty="0" smtClean="0"/>
          </a:p>
          <a:p>
            <a:pPr eaLnBrk="1" hangingPunct="1"/>
            <a:endParaRPr lang="en-GB" dirty="0" smtClean="0"/>
          </a:p>
          <a:p>
            <a:pPr eaLnBrk="1" hangingPunct="1"/>
            <a:endParaRPr lang="en-GB" dirty="0" smtClean="0"/>
          </a:p>
          <a:p>
            <a:pPr eaLnBrk="1" hangingPunct="1"/>
            <a:endParaRPr lang="en-GB" dirty="0" smtClean="0"/>
          </a:p>
          <a:p>
            <a:pPr eaLnBrk="1" hangingPunct="1"/>
            <a:r>
              <a:rPr lang="en-GB" dirty="0" smtClean="0"/>
              <a:t>Standard </a:t>
            </a:r>
            <a:r>
              <a:rPr lang="en-GB" dirty="0" err="1" smtClean="0"/>
              <a:t>dannelses</a:t>
            </a:r>
            <a:r>
              <a:rPr lang="en-GB" dirty="0" smtClean="0"/>
              <a:t> Gibbs </a:t>
            </a:r>
            <a:r>
              <a:rPr lang="en-GB" dirty="0" err="1" smtClean="0"/>
              <a:t>energi</a:t>
            </a:r>
            <a:r>
              <a:rPr lang="en-GB" dirty="0" smtClean="0"/>
              <a:t> for et </a:t>
            </a:r>
            <a:r>
              <a:rPr lang="en-GB" dirty="0" err="1" smtClean="0"/>
              <a:t>grunnstoff</a:t>
            </a:r>
            <a:r>
              <a:rPr lang="en-GB" dirty="0" smtClean="0"/>
              <a:t> </a:t>
            </a:r>
            <a:r>
              <a:rPr lang="en-GB" dirty="0" err="1" smtClean="0"/>
              <a:t>i</a:t>
            </a:r>
            <a:r>
              <a:rPr lang="en-GB" dirty="0" smtClean="0"/>
              <a:t> </a:t>
            </a:r>
            <a:r>
              <a:rPr lang="en-GB" dirty="0" err="1" smtClean="0"/>
              <a:t>dets</a:t>
            </a:r>
            <a:r>
              <a:rPr lang="en-GB" dirty="0" smtClean="0"/>
              <a:t> </a:t>
            </a:r>
            <a:r>
              <a:rPr lang="en-GB" dirty="0" err="1" smtClean="0"/>
              <a:t>mest</a:t>
            </a:r>
            <a:r>
              <a:rPr lang="en-GB" dirty="0" smtClean="0"/>
              <a:t> stabile form </a:t>
            </a:r>
            <a:r>
              <a:rPr lang="en-GB" dirty="0" err="1" smtClean="0"/>
              <a:t>er</a:t>
            </a:r>
            <a:r>
              <a:rPr lang="en-GB" dirty="0" smtClean="0"/>
              <a:t> </a:t>
            </a:r>
            <a:r>
              <a:rPr lang="en-GB" dirty="0" err="1" smtClean="0"/>
              <a:t>definert</a:t>
            </a:r>
            <a:r>
              <a:rPr lang="en-GB" dirty="0" smtClean="0"/>
              <a:t> (</a:t>
            </a:r>
            <a:r>
              <a:rPr lang="en-GB" dirty="0" err="1" smtClean="0"/>
              <a:t>ved</a:t>
            </a:r>
            <a:r>
              <a:rPr lang="en-GB" dirty="0" smtClean="0"/>
              <a:t> </a:t>
            </a:r>
            <a:r>
              <a:rPr lang="en-GB" dirty="0" err="1" smtClean="0"/>
              <a:t>definisjonen</a:t>
            </a:r>
            <a:r>
              <a:rPr lang="en-GB" dirty="0" smtClean="0"/>
              <a:t> </a:t>
            </a:r>
            <a:r>
              <a:rPr lang="en-GB" dirty="0" err="1" smtClean="0"/>
              <a:t>selv</a:t>
            </a:r>
            <a:r>
              <a:rPr lang="en-GB" dirty="0" smtClean="0"/>
              <a:t>) = 0.</a:t>
            </a:r>
          </a:p>
          <a:p>
            <a:pPr eaLnBrk="1" hangingPunct="1"/>
            <a:endParaRPr lang="en-GB" dirty="0" smtClean="0"/>
          </a:p>
          <a:p>
            <a:pPr eaLnBrk="1" hangingPunct="1"/>
            <a:endParaRPr lang="en-GB" dirty="0" smtClean="0"/>
          </a:p>
          <a:p>
            <a:pPr eaLnBrk="1" hangingPunct="1"/>
            <a:endParaRPr lang="en-GB" dirty="0" smtClean="0"/>
          </a:p>
          <a:p>
            <a:pPr eaLnBrk="1" hangingPunct="1"/>
            <a:endParaRPr lang="en-GB" dirty="0" smtClean="0"/>
          </a:p>
          <a:p>
            <a:pPr eaLnBrk="1" hangingPunct="1"/>
            <a:endParaRPr lang="en-GB" dirty="0" smtClean="0"/>
          </a:p>
        </p:txBody>
      </p:sp>
      <p:graphicFrame>
        <p:nvGraphicFramePr>
          <p:cNvPr id="20482" name="Object 4"/>
          <p:cNvGraphicFramePr>
            <a:graphicFrameLocks noChangeAspect="1"/>
          </p:cNvGraphicFramePr>
          <p:nvPr/>
        </p:nvGraphicFramePr>
        <p:xfrm>
          <a:off x="1374775" y="2438400"/>
          <a:ext cx="2984500" cy="606425"/>
        </p:xfrm>
        <a:graphic>
          <a:graphicData uri="http://schemas.openxmlformats.org/presentationml/2006/ole">
            <p:oleObj spid="_x0000_s20482" name="Equation" r:id="rId4" imgW="1244520" imgH="25380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1508" name="Rectangle 2"/>
          <p:cNvSpPr>
            <a:spLocks noGrp="1" noChangeArrowheads="1"/>
          </p:cNvSpPr>
          <p:nvPr>
            <p:ph type="title"/>
          </p:nvPr>
        </p:nvSpPr>
        <p:spPr/>
        <p:txBody>
          <a:bodyPr/>
          <a:lstStyle/>
          <a:p>
            <a:pPr eaLnBrk="1" hangingPunct="1"/>
            <a:r>
              <a:rPr lang="nb-NO" smtClean="0"/>
              <a:t>Standard Gibbs energi-forandring for en kjemisk reaksjon</a:t>
            </a:r>
            <a:endParaRPr lang="en-US" smtClean="0"/>
          </a:p>
        </p:txBody>
      </p:sp>
      <p:sp>
        <p:nvSpPr>
          <p:cNvPr id="21509" name="Rectangle 3"/>
          <p:cNvSpPr>
            <a:spLocks noGrp="1" noChangeArrowheads="1"/>
          </p:cNvSpPr>
          <p:nvPr>
            <p:ph type="body" idx="1"/>
          </p:nvPr>
        </p:nvSpPr>
        <p:spPr/>
        <p:txBody>
          <a:bodyPr/>
          <a:lstStyle/>
          <a:p>
            <a:pPr eaLnBrk="1" hangingPunct="1"/>
            <a:r>
              <a:rPr lang="en-GB" smtClean="0">
                <a:sym typeface="Symbol" pitchFamily="18" charset="2"/>
              </a:rPr>
              <a:t>Gibbs energi-forandring ved kjemiske reaksjoner:</a:t>
            </a:r>
          </a:p>
          <a:p>
            <a:pPr eaLnBrk="1" hangingPunct="1"/>
            <a:endParaRPr lang="en-GB" smtClean="0">
              <a:sym typeface="Symbol" pitchFamily="18" charset="2"/>
            </a:endParaRPr>
          </a:p>
          <a:p>
            <a:pPr eaLnBrk="1" hangingPunct="1"/>
            <a:endParaRPr lang="en-GB" smtClean="0">
              <a:sym typeface="Symbol" pitchFamily="18" charset="2"/>
            </a:endParaRPr>
          </a:p>
          <a:p>
            <a:pPr eaLnBrk="1" hangingPunct="1">
              <a:buFontTx/>
              <a:buNone/>
            </a:pPr>
            <a:r>
              <a:rPr lang="en-GB" smtClean="0"/>
              <a:t>	</a:t>
            </a:r>
          </a:p>
          <a:p>
            <a:pPr eaLnBrk="1" hangingPunct="1">
              <a:buFontTx/>
              <a:buNone/>
            </a:pPr>
            <a:endParaRPr lang="en-GB" smtClean="0"/>
          </a:p>
          <a:p>
            <a:pPr eaLnBrk="1" hangingPunct="1">
              <a:buFontTx/>
              <a:buNone/>
            </a:pPr>
            <a:r>
              <a:rPr lang="en-GB" smtClean="0"/>
              <a:t>	Ved å bruke dannelses Gibbs energier bruker vi konvensjonen om tilstander for grunnstoffene som felles referanse, selv om det ikke nødvendigvis er grunnstoffer i reaksjonsligningen. </a:t>
            </a:r>
          </a:p>
          <a:p>
            <a:pPr eaLnBrk="1" hangingPunct="1"/>
            <a:endParaRPr lang="en-US" smtClean="0"/>
          </a:p>
        </p:txBody>
      </p:sp>
      <p:graphicFrame>
        <p:nvGraphicFramePr>
          <p:cNvPr id="21506" name="Object 4"/>
          <p:cNvGraphicFramePr>
            <a:graphicFrameLocks noChangeAspect="1"/>
          </p:cNvGraphicFramePr>
          <p:nvPr/>
        </p:nvGraphicFramePr>
        <p:xfrm>
          <a:off x="1066800" y="2133600"/>
          <a:ext cx="7315200" cy="617538"/>
        </p:xfrm>
        <a:graphic>
          <a:graphicData uri="http://schemas.openxmlformats.org/presentationml/2006/ole">
            <p:oleObj spid="_x0000_s21506" name="Equation" r:id="rId3" imgW="4076640" imgH="342720" progId="Equation.3">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2533" name="Rectangle 2"/>
          <p:cNvSpPr>
            <a:spLocks noGrp="1" noChangeArrowheads="1"/>
          </p:cNvSpPr>
          <p:nvPr>
            <p:ph type="title"/>
          </p:nvPr>
        </p:nvSpPr>
        <p:spPr>
          <a:xfrm>
            <a:off x="381000" y="-114300"/>
            <a:ext cx="7543800" cy="1104900"/>
          </a:xfrm>
        </p:spPr>
        <p:txBody>
          <a:bodyPr/>
          <a:lstStyle/>
          <a:p>
            <a:pPr eaLnBrk="1" hangingPunct="1"/>
            <a:r>
              <a:rPr lang="nb-NO" smtClean="0"/>
              <a:t>Eks.: </a:t>
            </a:r>
            <a:r>
              <a:rPr lang="en-GB" smtClean="0"/>
              <a:t>Gibbs energi-forandring for spalting av MgCO</a:t>
            </a:r>
            <a:r>
              <a:rPr lang="en-GB" baseline="-25000" smtClean="0"/>
              <a:t>3</a:t>
            </a:r>
            <a:endParaRPr lang="en-GB" smtClean="0"/>
          </a:p>
        </p:txBody>
      </p:sp>
      <p:sp>
        <p:nvSpPr>
          <p:cNvPr id="22534" name="Rectangle 3"/>
          <p:cNvSpPr>
            <a:spLocks noGrp="1" noChangeArrowheads="1"/>
          </p:cNvSpPr>
          <p:nvPr>
            <p:ph type="body" idx="1"/>
          </p:nvPr>
        </p:nvSpPr>
        <p:spPr>
          <a:xfrm>
            <a:off x="457200" y="914400"/>
            <a:ext cx="8153400" cy="5029200"/>
          </a:xfrm>
        </p:spPr>
        <p:txBody>
          <a:bodyPr/>
          <a:lstStyle/>
          <a:p>
            <a:pPr eaLnBrk="1" hangingPunct="1">
              <a:buFontTx/>
              <a:buNone/>
            </a:pPr>
            <a:r>
              <a:rPr lang="en-GB" sz="2400" dirty="0" smtClean="0"/>
              <a:t>MgCO</a:t>
            </a:r>
            <a:r>
              <a:rPr lang="en-GB" sz="2400" baseline="-25000" dirty="0" smtClean="0"/>
              <a:t>3</a:t>
            </a:r>
            <a:r>
              <a:rPr lang="en-GB" sz="2400" dirty="0" smtClean="0"/>
              <a:t>(s) = MgO(s) + CO</a:t>
            </a:r>
            <a:r>
              <a:rPr lang="en-GB" sz="2400" baseline="-25000" dirty="0" smtClean="0"/>
              <a:t>2</a:t>
            </a:r>
            <a:r>
              <a:rPr lang="en-GB" sz="2400" dirty="0" smtClean="0"/>
              <a:t>(g, 1 bar)</a:t>
            </a:r>
          </a:p>
          <a:p>
            <a:pPr eaLnBrk="1" hangingPunct="1">
              <a:buFontTx/>
              <a:buNone/>
            </a:pPr>
            <a:endParaRPr lang="nb-NO" dirty="0" smtClean="0"/>
          </a:p>
          <a:p>
            <a:pPr eaLnBrk="1" hangingPunct="1">
              <a:buFontTx/>
              <a:buNone/>
            </a:pPr>
            <a:r>
              <a:rPr lang="en-GB" dirty="0" smtClean="0"/>
              <a:t>Gibbs </a:t>
            </a:r>
            <a:r>
              <a:rPr lang="en-GB" dirty="0" err="1" smtClean="0"/>
              <a:t>energi-forandring</a:t>
            </a:r>
            <a:r>
              <a:rPr lang="en-GB" dirty="0" smtClean="0"/>
              <a:t> for </a:t>
            </a:r>
            <a:r>
              <a:rPr lang="en-GB" dirty="0" err="1" smtClean="0"/>
              <a:t>reaksjonen</a:t>
            </a:r>
            <a:r>
              <a:rPr lang="en-GB" dirty="0" smtClean="0"/>
              <a:t> </a:t>
            </a:r>
            <a:r>
              <a:rPr lang="en-GB" dirty="0" err="1" smtClean="0"/>
              <a:t>kan</a:t>
            </a:r>
            <a:r>
              <a:rPr lang="en-GB" dirty="0" smtClean="0"/>
              <a:t> </a:t>
            </a:r>
            <a:r>
              <a:rPr lang="en-GB" dirty="0" err="1" smtClean="0"/>
              <a:t>beregnes</a:t>
            </a:r>
            <a:r>
              <a:rPr lang="en-GB" dirty="0" smtClean="0"/>
              <a:t> </a:t>
            </a:r>
            <a:r>
              <a:rPr lang="en-GB" dirty="0" err="1" smtClean="0"/>
              <a:t>fra</a:t>
            </a:r>
            <a:r>
              <a:rPr lang="en-GB" dirty="0" smtClean="0"/>
              <a:t> </a:t>
            </a:r>
            <a:r>
              <a:rPr lang="en-GB" dirty="0" err="1" smtClean="0"/>
              <a:t>tabulerte</a:t>
            </a:r>
            <a:r>
              <a:rPr lang="en-GB" dirty="0" smtClean="0"/>
              <a:t> Gibbs </a:t>
            </a:r>
            <a:r>
              <a:rPr lang="en-GB" dirty="0" err="1" smtClean="0"/>
              <a:t>energier</a:t>
            </a:r>
            <a:r>
              <a:rPr lang="en-GB" dirty="0" smtClean="0"/>
              <a:t> for </a:t>
            </a:r>
            <a:r>
              <a:rPr lang="en-GB" dirty="0" err="1" smtClean="0"/>
              <a:t>reaktanter</a:t>
            </a:r>
            <a:r>
              <a:rPr lang="en-GB" dirty="0" smtClean="0"/>
              <a:t> </a:t>
            </a:r>
            <a:r>
              <a:rPr lang="en-GB" dirty="0" err="1" smtClean="0"/>
              <a:t>og</a:t>
            </a:r>
            <a:r>
              <a:rPr lang="en-GB" dirty="0" smtClean="0"/>
              <a:t> </a:t>
            </a:r>
            <a:r>
              <a:rPr lang="en-GB" dirty="0" err="1" smtClean="0"/>
              <a:t>produkter</a:t>
            </a:r>
            <a:r>
              <a:rPr lang="en-GB" dirty="0" smtClean="0"/>
              <a:t> </a:t>
            </a:r>
            <a:r>
              <a:rPr lang="en-GB" dirty="0" err="1" smtClean="0"/>
              <a:t>ved</a:t>
            </a:r>
            <a:r>
              <a:rPr lang="en-GB" dirty="0" smtClean="0"/>
              <a:t> </a:t>
            </a:r>
            <a:r>
              <a:rPr lang="en-GB" dirty="0" err="1" smtClean="0"/>
              <a:t>temperatur</a:t>
            </a:r>
            <a:r>
              <a:rPr lang="en-GB" dirty="0" smtClean="0"/>
              <a:t> </a:t>
            </a:r>
            <a:r>
              <a:rPr lang="en-GB" i="1" dirty="0" smtClean="0"/>
              <a:t>T</a:t>
            </a:r>
            <a:r>
              <a:rPr lang="en-GB" dirty="0" smtClean="0"/>
              <a:t>, </a:t>
            </a:r>
            <a:endParaRPr lang="nb-NO" dirty="0" smtClean="0"/>
          </a:p>
          <a:p>
            <a:pPr eaLnBrk="1" hangingPunct="1">
              <a:buFontTx/>
              <a:buNone/>
            </a:pPr>
            <a:endParaRPr lang="nb-NO" dirty="0" smtClean="0"/>
          </a:p>
          <a:p>
            <a:pPr eaLnBrk="1" hangingPunct="1">
              <a:buFontTx/>
              <a:buNone/>
            </a:pPr>
            <a:endParaRPr lang="nb-NO" dirty="0" smtClean="0"/>
          </a:p>
          <a:p>
            <a:pPr eaLnBrk="1" hangingPunct="1">
              <a:buFontTx/>
              <a:buNone/>
            </a:pPr>
            <a:endParaRPr lang="nb-NO" dirty="0" smtClean="0"/>
          </a:p>
          <a:p>
            <a:pPr eaLnBrk="1" hangingPunct="1">
              <a:buFontTx/>
              <a:buNone/>
            </a:pPr>
            <a:r>
              <a:rPr lang="en-GB" dirty="0" err="1" smtClean="0"/>
              <a:t>eller</a:t>
            </a:r>
            <a:r>
              <a:rPr lang="en-GB" dirty="0" smtClean="0"/>
              <a:t> </a:t>
            </a:r>
            <a:r>
              <a:rPr lang="en-GB" dirty="0" err="1" smtClean="0"/>
              <a:t>fra</a:t>
            </a:r>
            <a:r>
              <a:rPr lang="en-GB" dirty="0" smtClean="0"/>
              <a:t> </a:t>
            </a:r>
            <a:r>
              <a:rPr lang="en-GB" dirty="0" err="1" smtClean="0"/>
              <a:t>dannelses</a:t>
            </a:r>
            <a:r>
              <a:rPr lang="en-GB" dirty="0" smtClean="0"/>
              <a:t> entalpier </a:t>
            </a:r>
            <a:r>
              <a:rPr lang="en-GB" dirty="0" err="1" smtClean="0"/>
              <a:t>og</a:t>
            </a:r>
            <a:r>
              <a:rPr lang="en-GB" dirty="0" smtClean="0"/>
              <a:t> </a:t>
            </a:r>
            <a:r>
              <a:rPr lang="en-GB" dirty="0" err="1" smtClean="0"/>
              <a:t>entropier</a:t>
            </a:r>
            <a:r>
              <a:rPr lang="en-GB" dirty="0" smtClean="0"/>
              <a:t> </a:t>
            </a:r>
            <a:r>
              <a:rPr lang="en-GB" dirty="0" err="1" smtClean="0"/>
              <a:t>og</a:t>
            </a:r>
            <a:r>
              <a:rPr lang="en-GB" dirty="0" smtClean="0"/>
              <a:t> </a:t>
            </a:r>
            <a:r>
              <a:rPr lang="en-GB" i="1" dirty="0" smtClean="0"/>
              <a:t>T</a:t>
            </a:r>
            <a:r>
              <a:rPr lang="nb-NO" dirty="0" smtClean="0"/>
              <a:t>:</a:t>
            </a:r>
            <a:endParaRPr lang="en-GB" dirty="0" smtClean="0"/>
          </a:p>
          <a:p>
            <a:pPr eaLnBrk="1" hangingPunct="1">
              <a:buFontTx/>
              <a:buNone/>
            </a:pPr>
            <a:endParaRPr lang="en-GB" dirty="0" smtClean="0"/>
          </a:p>
          <a:p>
            <a:pPr eaLnBrk="1" hangingPunct="1">
              <a:buFontTx/>
              <a:buNone/>
            </a:pPr>
            <a:endParaRPr lang="nb-NO" dirty="0" smtClean="0"/>
          </a:p>
          <a:p>
            <a:pPr eaLnBrk="1" hangingPunct="1">
              <a:buFontTx/>
              <a:buNone/>
            </a:pPr>
            <a:endParaRPr lang="nb-NO" dirty="0" smtClean="0"/>
          </a:p>
          <a:p>
            <a:pPr eaLnBrk="1" hangingPunct="1">
              <a:buFontTx/>
              <a:buNone/>
            </a:pPr>
            <a:r>
              <a:rPr lang="en-GB" dirty="0" err="1" smtClean="0"/>
              <a:t>Hvis</a:t>
            </a:r>
            <a:r>
              <a:rPr lang="en-GB" dirty="0" smtClean="0"/>
              <a:t> Gibbs </a:t>
            </a:r>
            <a:r>
              <a:rPr lang="en-GB" dirty="0" err="1" smtClean="0"/>
              <a:t>energier</a:t>
            </a:r>
            <a:r>
              <a:rPr lang="en-GB" dirty="0" smtClean="0"/>
              <a:t> </a:t>
            </a:r>
            <a:r>
              <a:rPr lang="en-GB" dirty="0" err="1" smtClean="0"/>
              <a:t>eller</a:t>
            </a:r>
            <a:r>
              <a:rPr lang="en-GB" dirty="0" smtClean="0"/>
              <a:t> </a:t>
            </a:r>
            <a:r>
              <a:rPr lang="en-GB" dirty="0" err="1" smtClean="0"/>
              <a:t>entalpi+entropi-sett</a:t>
            </a:r>
            <a:r>
              <a:rPr lang="en-GB" dirty="0" smtClean="0"/>
              <a:t> </a:t>
            </a:r>
            <a:r>
              <a:rPr lang="en-GB" dirty="0" err="1" smtClean="0"/>
              <a:t>ikke</a:t>
            </a:r>
            <a:r>
              <a:rPr lang="en-GB" dirty="0" smtClean="0"/>
              <a:t> </a:t>
            </a:r>
            <a:r>
              <a:rPr lang="en-GB" dirty="0" err="1" smtClean="0"/>
              <a:t>er</a:t>
            </a:r>
            <a:r>
              <a:rPr lang="en-GB" dirty="0" smtClean="0"/>
              <a:t> </a:t>
            </a:r>
            <a:r>
              <a:rPr lang="en-GB" dirty="0" err="1" smtClean="0"/>
              <a:t>tilgjengelige</a:t>
            </a:r>
            <a:r>
              <a:rPr lang="en-GB" dirty="0" smtClean="0"/>
              <a:t> for T, </a:t>
            </a:r>
            <a:r>
              <a:rPr lang="en-GB" dirty="0" err="1" smtClean="0"/>
              <a:t>kan</a:t>
            </a:r>
            <a:r>
              <a:rPr lang="en-GB" dirty="0" smtClean="0"/>
              <a:t> man </a:t>
            </a:r>
            <a:r>
              <a:rPr lang="en-GB" dirty="0" err="1" smtClean="0"/>
              <a:t>få</a:t>
            </a:r>
            <a:r>
              <a:rPr lang="en-GB" dirty="0" smtClean="0"/>
              <a:t> et </a:t>
            </a:r>
            <a:r>
              <a:rPr lang="en-GB" dirty="0" err="1" smtClean="0"/>
              <a:t>estimat</a:t>
            </a:r>
            <a:r>
              <a:rPr lang="en-GB" dirty="0" smtClean="0"/>
              <a:t> </a:t>
            </a:r>
            <a:r>
              <a:rPr lang="en-GB" dirty="0" err="1" smtClean="0"/>
              <a:t>ved</a:t>
            </a:r>
            <a:r>
              <a:rPr lang="en-GB" dirty="0" smtClean="0"/>
              <a:t> </a:t>
            </a:r>
            <a:r>
              <a:rPr lang="en-GB" dirty="0" err="1" smtClean="0"/>
              <a:t>å</a:t>
            </a:r>
            <a:r>
              <a:rPr lang="en-GB" dirty="0" smtClean="0"/>
              <a:t> </a:t>
            </a:r>
            <a:r>
              <a:rPr lang="en-GB" dirty="0" err="1" smtClean="0"/>
              <a:t>bruke</a:t>
            </a:r>
            <a:r>
              <a:rPr lang="en-GB" dirty="0" smtClean="0"/>
              <a:t> entalpier </a:t>
            </a:r>
            <a:r>
              <a:rPr lang="en-GB" dirty="0" err="1" smtClean="0"/>
              <a:t>og</a:t>
            </a:r>
            <a:r>
              <a:rPr lang="en-GB" dirty="0" smtClean="0"/>
              <a:t> </a:t>
            </a:r>
            <a:r>
              <a:rPr lang="en-GB" dirty="0" err="1" smtClean="0"/>
              <a:t>entropier</a:t>
            </a:r>
            <a:r>
              <a:rPr lang="en-GB" dirty="0" smtClean="0"/>
              <a:t> </a:t>
            </a:r>
            <a:r>
              <a:rPr lang="en-GB" dirty="0" err="1" smtClean="0"/>
              <a:t>fra</a:t>
            </a:r>
            <a:r>
              <a:rPr lang="en-GB" dirty="0" smtClean="0"/>
              <a:t> </a:t>
            </a:r>
            <a:r>
              <a:rPr lang="en-GB" dirty="0" err="1" smtClean="0"/>
              <a:t>andre</a:t>
            </a:r>
            <a:r>
              <a:rPr lang="en-GB" dirty="0" smtClean="0"/>
              <a:t> </a:t>
            </a:r>
            <a:r>
              <a:rPr lang="en-GB" dirty="0" err="1" smtClean="0"/>
              <a:t>temperaturer</a:t>
            </a:r>
            <a:r>
              <a:rPr lang="en-GB" dirty="0" smtClean="0"/>
              <a:t> </a:t>
            </a:r>
            <a:r>
              <a:rPr lang="en-GB" dirty="0" err="1" smtClean="0"/>
              <a:t>og</a:t>
            </a:r>
            <a:r>
              <a:rPr lang="en-GB" dirty="0" smtClean="0"/>
              <a:t> anta </a:t>
            </a:r>
            <a:r>
              <a:rPr lang="en-GB" dirty="0" err="1" smtClean="0"/>
              <a:t>dem</a:t>
            </a:r>
            <a:r>
              <a:rPr lang="en-GB" dirty="0" smtClean="0"/>
              <a:t> </a:t>
            </a:r>
            <a:r>
              <a:rPr lang="en-GB" dirty="0" err="1" smtClean="0"/>
              <a:t>konstante</a:t>
            </a:r>
            <a:r>
              <a:rPr lang="en-GB" dirty="0" smtClean="0"/>
              <a:t>.</a:t>
            </a:r>
          </a:p>
        </p:txBody>
      </p:sp>
      <p:graphicFrame>
        <p:nvGraphicFramePr>
          <p:cNvPr id="22530" name="Object 0"/>
          <p:cNvGraphicFramePr>
            <a:graphicFrameLocks noChangeAspect="1"/>
          </p:cNvGraphicFramePr>
          <p:nvPr/>
        </p:nvGraphicFramePr>
        <p:xfrm>
          <a:off x="741363" y="4114800"/>
          <a:ext cx="2992437" cy="523875"/>
        </p:xfrm>
        <a:graphic>
          <a:graphicData uri="http://schemas.openxmlformats.org/presentationml/2006/ole">
            <p:oleObj spid="_x0000_s22530" name="Equation" r:id="rId4" imgW="1447560" imgH="253800" progId="Equation.3">
              <p:embed/>
            </p:oleObj>
          </a:graphicData>
        </a:graphic>
      </p:graphicFrame>
      <p:graphicFrame>
        <p:nvGraphicFramePr>
          <p:cNvPr id="22531" name="Object 1"/>
          <p:cNvGraphicFramePr>
            <a:graphicFrameLocks noChangeAspect="1"/>
          </p:cNvGraphicFramePr>
          <p:nvPr/>
        </p:nvGraphicFramePr>
        <p:xfrm>
          <a:off x="833438" y="2595563"/>
          <a:ext cx="7661275" cy="528637"/>
        </p:xfrm>
        <a:graphic>
          <a:graphicData uri="http://schemas.openxmlformats.org/presentationml/2006/ole">
            <p:oleObj spid="_x0000_s22531" name="Equation" r:id="rId5" imgW="3657600" imgH="2538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7891" name="Rectangle 2"/>
          <p:cNvSpPr>
            <a:spLocks noGrp="1" noChangeArrowheads="1"/>
          </p:cNvSpPr>
          <p:nvPr>
            <p:ph type="title"/>
          </p:nvPr>
        </p:nvSpPr>
        <p:spPr>
          <a:xfrm>
            <a:off x="685800" y="76200"/>
            <a:ext cx="7772400" cy="904875"/>
          </a:xfrm>
        </p:spPr>
        <p:txBody>
          <a:bodyPr/>
          <a:lstStyle/>
          <a:p>
            <a:pPr eaLnBrk="1" hangingPunct="1"/>
            <a:r>
              <a:rPr lang="en-GB" smtClean="0">
                <a:solidFill>
                  <a:srgbClr val="3333CC"/>
                </a:solidFill>
                <a:sym typeface="Symbol" pitchFamily="18" charset="2"/>
              </a:rPr>
              <a:t>Endoterme </a:t>
            </a:r>
            <a:r>
              <a:rPr lang="en-GB" smtClean="0">
                <a:sym typeface="Symbol" pitchFamily="18" charset="2"/>
              </a:rPr>
              <a:t>og </a:t>
            </a:r>
            <a:r>
              <a:rPr lang="en-GB" smtClean="0">
                <a:solidFill>
                  <a:srgbClr val="CC0000"/>
                </a:solidFill>
                <a:sym typeface="Symbol" pitchFamily="18" charset="2"/>
              </a:rPr>
              <a:t>eksoterme </a:t>
            </a:r>
            <a:r>
              <a:rPr lang="en-GB" smtClean="0">
                <a:sym typeface="Symbol" pitchFamily="18" charset="2"/>
              </a:rPr>
              <a:t>reaksjoner</a:t>
            </a:r>
            <a:endParaRPr lang="en-US" smtClean="0">
              <a:sym typeface="Symbol" pitchFamily="18" charset="2"/>
            </a:endParaRPr>
          </a:p>
        </p:txBody>
      </p:sp>
      <p:sp>
        <p:nvSpPr>
          <p:cNvPr id="37892" name="Rectangle 3"/>
          <p:cNvSpPr>
            <a:spLocks noGrp="1" noChangeArrowheads="1"/>
          </p:cNvSpPr>
          <p:nvPr>
            <p:ph type="body" idx="1"/>
          </p:nvPr>
        </p:nvSpPr>
        <p:spPr>
          <a:xfrm>
            <a:off x="762000" y="908050"/>
            <a:ext cx="7924800" cy="5568950"/>
          </a:xfrm>
        </p:spPr>
        <p:txBody>
          <a:bodyPr/>
          <a:lstStyle/>
          <a:p>
            <a:pPr eaLnBrk="1" hangingPunct="1">
              <a:lnSpc>
                <a:spcPct val="90000"/>
              </a:lnSpc>
            </a:pPr>
            <a:r>
              <a:rPr lang="en-GB" sz="1600" dirty="0" err="1" smtClean="0">
                <a:sym typeface="Symbol" pitchFamily="18" charset="2"/>
              </a:rPr>
              <a:t>Reaksjonsentalpien</a:t>
            </a:r>
            <a:r>
              <a:rPr lang="en-GB" sz="1600" dirty="0" smtClean="0">
                <a:sym typeface="Symbol" pitchFamily="18" charset="2"/>
              </a:rPr>
              <a:t> H </a:t>
            </a:r>
            <a:r>
              <a:rPr lang="en-GB" sz="1600" dirty="0" err="1" smtClean="0">
                <a:sym typeface="Symbol" pitchFamily="18" charset="2"/>
              </a:rPr>
              <a:t>er</a:t>
            </a:r>
            <a:r>
              <a:rPr lang="en-GB" sz="1600" dirty="0" smtClean="0">
                <a:sym typeface="Symbol" pitchFamily="18" charset="2"/>
              </a:rPr>
              <a:t> den </a:t>
            </a:r>
            <a:r>
              <a:rPr lang="en-GB" sz="1600" dirty="0" err="1" smtClean="0">
                <a:sym typeface="Symbol" pitchFamily="18" charset="2"/>
              </a:rPr>
              <a:t>varme</a:t>
            </a:r>
            <a:r>
              <a:rPr lang="en-GB" sz="1600" dirty="0" smtClean="0">
                <a:sym typeface="Symbol" pitchFamily="18" charset="2"/>
              </a:rPr>
              <a:t> </a:t>
            </a:r>
            <a:r>
              <a:rPr lang="en-GB" sz="1600" dirty="0" err="1" smtClean="0">
                <a:sym typeface="Symbol" pitchFamily="18" charset="2"/>
              </a:rPr>
              <a:t>reaksjonen</a:t>
            </a:r>
            <a:r>
              <a:rPr lang="en-GB" sz="1600" dirty="0" smtClean="0">
                <a:sym typeface="Symbol" pitchFamily="18" charset="2"/>
              </a:rPr>
              <a:t> </a:t>
            </a:r>
            <a:r>
              <a:rPr lang="en-GB" sz="1600" i="1" dirty="0" smtClean="0">
                <a:sym typeface="Symbol" pitchFamily="18" charset="2"/>
              </a:rPr>
              <a:t>tar </a:t>
            </a:r>
            <a:r>
              <a:rPr lang="en-GB" sz="1600" i="1" dirty="0" err="1" smtClean="0">
                <a:sym typeface="Symbol" pitchFamily="18" charset="2"/>
              </a:rPr>
              <a:t>fra</a:t>
            </a:r>
            <a:r>
              <a:rPr lang="en-GB" sz="1600" i="1" dirty="0" smtClean="0">
                <a:sym typeface="Symbol" pitchFamily="18" charset="2"/>
              </a:rPr>
              <a:t> </a:t>
            </a:r>
            <a:r>
              <a:rPr lang="en-GB" sz="1600" i="1" dirty="0" err="1" smtClean="0">
                <a:sym typeface="Symbol" pitchFamily="18" charset="2"/>
              </a:rPr>
              <a:t>omgivelsene</a:t>
            </a:r>
            <a:r>
              <a:rPr lang="en-GB" sz="1600" dirty="0" smtClean="0">
                <a:sym typeface="Symbol" pitchFamily="18" charset="2"/>
              </a:rPr>
              <a:t> for </a:t>
            </a:r>
            <a:r>
              <a:rPr lang="en-GB" sz="1600" dirty="0" err="1" smtClean="0">
                <a:sym typeface="Symbol" pitchFamily="18" charset="2"/>
              </a:rPr>
              <a:t>å</a:t>
            </a:r>
            <a:r>
              <a:rPr lang="en-GB" sz="1600" dirty="0" smtClean="0">
                <a:sym typeface="Symbol" pitchFamily="18" charset="2"/>
              </a:rPr>
              <a:t> </a:t>
            </a:r>
            <a:r>
              <a:rPr lang="en-GB" sz="1600" dirty="0" err="1" smtClean="0">
                <a:sym typeface="Symbol" pitchFamily="18" charset="2"/>
              </a:rPr>
              <a:t>gjøre</a:t>
            </a:r>
            <a:r>
              <a:rPr lang="en-GB" sz="1600" dirty="0" smtClean="0">
                <a:sym typeface="Symbol" pitchFamily="18" charset="2"/>
              </a:rPr>
              <a:t> </a:t>
            </a:r>
            <a:r>
              <a:rPr lang="en-GB" sz="1600" dirty="0" err="1" smtClean="0">
                <a:sym typeface="Symbol" pitchFamily="18" charset="2"/>
              </a:rPr>
              <a:t>reaksjonen</a:t>
            </a:r>
            <a:r>
              <a:rPr lang="en-GB" sz="1600" dirty="0" smtClean="0">
                <a:sym typeface="Symbol" pitchFamily="18" charset="2"/>
              </a:rPr>
              <a:t> </a:t>
            </a:r>
            <a:r>
              <a:rPr lang="en-GB" sz="1600" dirty="0" err="1" smtClean="0">
                <a:sym typeface="Symbol" pitchFamily="18" charset="2"/>
              </a:rPr>
              <a:t>og</a:t>
            </a:r>
            <a:r>
              <a:rPr lang="en-GB" sz="1600" dirty="0" smtClean="0">
                <a:sym typeface="Symbol" pitchFamily="18" charset="2"/>
              </a:rPr>
              <a:t> </a:t>
            </a:r>
            <a:r>
              <a:rPr lang="en-GB" sz="1600" dirty="0" err="1" smtClean="0">
                <a:sym typeface="Symbol" pitchFamily="18" charset="2"/>
              </a:rPr>
              <a:t>bringe</a:t>
            </a:r>
            <a:r>
              <a:rPr lang="en-GB" sz="1600" dirty="0" smtClean="0">
                <a:sym typeface="Symbol" pitchFamily="18" charset="2"/>
              </a:rPr>
              <a:t> </a:t>
            </a:r>
            <a:r>
              <a:rPr lang="en-GB" sz="1600" dirty="0" err="1" smtClean="0">
                <a:sym typeface="Symbol" pitchFamily="18" charset="2"/>
              </a:rPr>
              <a:t>temperaturen</a:t>
            </a:r>
            <a:r>
              <a:rPr lang="en-GB" sz="1600" dirty="0" smtClean="0">
                <a:sym typeface="Symbol" pitchFamily="18" charset="2"/>
              </a:rPr>
              <a:t> </a:t>
            </a:r>
            <a:r>
              <a:rPr lang="en-GB" sz="1600" dirty="0" err="1" smtClean="0">
                <a:sym typeface="Symbol" pitchFamily="18" charset="2"/>
              </a:rPr>
              <a:t>tilbake</a:t>
            </a:r>
            <a:r>
              <a:rPr lang="en-GB" sz="1600" dirty="0" smtClean="0">
                <a:sym typeface="Symbol" pitchFamily="18" charset="2"/>
              </a:rPr>
              <a:t> </a:t>
            </a:r>
            <a:r>
              <a:rPr lang="en-GB" sz="1600" dirty="0" err="1" smtClean="0">
                <a:sym typeface="Symbol" pitchFamily="18" charset="2"/>
              </a:rPr>
              <a:t>til</a:t>
            </a:r>
            <a:r>
              <a:rPr lang="en-GB" sz="1600" dirty="0" smtClean="0">
                <a:sym typeface="Symbol" pitchFamily="18" charset="2"/>
              </a:rPr>
              <a:t> </a:t>
            </a:r>
            <a:r>
              <a:rPr lang="en-GB" sz="1600" dirty="0" err="1" smtClean="0">
                <a:sym typeface="Symbol" pitchFamily="18" charset="2"/>
              </a:rPr>
              <a:t>starttemperaturen</a:t>
            </a:r>
            <a:r>
              <a:rPr lang="en-GB" sz="1600" dirty="0" smtClean="0">
                <a:sym typeface="Symbol" pitchFamily="18" charset="2"/>
              </a:rPr>
              <a:t>.</a:t>
            </a:r>
          </a:p>
          <a:p>
            <a:pPr eaLnBrk="1" hangingPunct="1">
              <a:lnSpc>
                <a:spcPct val="90000"/>
              </a:lnSpc>
            </a:pPr>
            <a:endParaRPr lang="en-GB" sz="1600" dirty="0" smtClean="0">
              <a:sym typeface="Symbol" pitchFamily="18" charset="2"/>
            </a:endParaRPr>
          </a:p>
          <a:p>
            <a:pPr eaLnBrk="1" hangingPunct="1">
              <a:lnSpc>
                <a:spcPct val="90000"/>
              </a:lnSpc>
            </a:pPr>
            <a:r>
              <a:rPr lang="en-GB" sz="1600" dirty="0" err="1" smtClean="0">
                <a:sym typeface="Symbol" pitchFamily="18" charset="2"/>
              </a:rPr>
              <a:t>Positiv</a:t>
            </a:r>
            <a:r>
              <a:rPr lang="en-GB" sz="1600" dirty="0" smtClean="0">
                <a:sym typeface="Symbol" pitchFamily="18" charset="2"/>
              </a:rPr>
              <a:t> H: </a:t>
            </a:r>
            <a:r>
              <a:rPr lang="en-GB" sz="1600" dirty="0" err="1" smtClean="0">
                <a:sym typeface="Symbol" pitchFamily="18" charset="2"/>
              </a:rPr>
              <a:t>Reaksjonen</a:t>
            </a:r>
            <a:r>
              <a:rPr lang="en-GB" sz="1600" dirty="0" smtClean="0">
                <a:sym typeface="Symbol" pitchFamily="18" charset="2"/>
              </a:rPr>
              <a:t> tar (</a:t>
            </a:r>
            <a:r>
              <a:rPr lang="en-GB" sz="1600" dirty="0" err="1" smtClean="0">
                <a:sym typeface="Symbol" pitchFamily="18" charset="2"/>
              </a:rPr>
              <a:t>absorberer</a:t>
            </a:r>
            <a:r>
              <a:rPr lang="en-GB" sz="1600" dirty="0" smtClean="0">
                <a:sym typeface="Symbol" pitchFamily="18" charset="2"/>
              </a:rPr>
              <a:t>) </a:t>
            </a:r>
            <a:r>
              <a:rPr lang="en-GB" sz="1600" dirty="0" err="1" smtClean="0">
                <a:sym typeface="Symbol" pitchFamily="18" charset="2"/>
              </a:rPr>
              <a:t>varme</a:t>
            </a:r>
            <a:r>
              <a:rPr lang="en-GB" sz="1600" dirty="0" smtClean="0">
                <a:sym typeface="Symbol" pitchFamily="18" charset="2"/>
              </a:rPr>
              <a:t> </a:t>
            </a:r>
            <a:r>
              <a:rPr lang="en-GB" sz="1600" dirty="0" err="1" smtClean="0">
                <a:sym typeface="Symbol" pitchFamily="18" charset="2"/>
              </a:rPr>
              <a:t>fra</a:t>
            </a:r>
            <a:r>
              <a:rPr lang="en-GB" sz="1600" dirty="0" smtClean="0">
                <a:sym typeface="Symbol" pitchFamily="18" charset="2"/>
              </a:rPr>
              <a:t> (</a:t>
            </a:r>
            <a:r>
              <a:rPr lang="en-GB" sz="1600" dirty="0" err="1" smtClean="0">
                <a:sym typeface="Symbol" pitchFamily="18" charset="2"/>
              </a:rPr>
              <a:t>kjøler</a:t>
            </a:r>
            <a:r>
              <a:rPr lang="en-GB" sz="1600" dirty="0" smtClean="0">
                <a:sym typeface="Symbol" pitchFamily="18" charset="2"/>
              </a:rPr>
              <a:t>) </a:t>
            </a:r>
            <a:r>
              <a:rPr lang="en-GB" sz="1600" dirty="0" err="1" smtClean="0">
                <a:sym typeface="Symbol" pitchFamily="18" charset="2"/>
              </a:rPr>
              <a:t>omgivelsene</a:t>
            </a:r>
            <a:r>
              <a:rPr lang="en-GB" sz="1600" dirty="0" smtClean="0">
                <a:sym typeface="Symbol" pitchFamily="18" charset="2"/>
              </a:rPr>
              <a:t>: </a:t>
            </a:r>
            <a:r>
              <a:rPr lang="en-GB" sz="1600" dirty="0" smtClean="0">
                <a:solidFill>
                  <a:srgbClr val="3333CC"/>
                </a:solidFill>
                <a:sym typeface="Symbol" pitchFamily="18" charset="2"/>
              </a:rPr>
              <a:t>Endoterm</a:t>
            </a:r>
            <a:endParaRPr lang="en-GB" sz="1600" dirty="0" smtClean="0">
              <a:sym typeface="Symbol" pitchFamily="18" charset="2"/>
            </a:endParaRPr>
          </a:p>
          <a:p>
            <a:pPr eaLnBrk="1" hangingPunct="1">
              <a:lnSpc>
                <a:spcPct val="90000"/>
              </a:lnSpc>
            </a:pPr>
            <a:endParaRPr lang="nb-NO" sz="1600" dirty="0" smtClean="0">
              <a:sym typeface="Symbol" pitchFamily="18" charset="2"/>
            </a:endParaRPr>
          </a:p>
          <a:p>
            <a:pPr eaLnBrk="1" hangingPunct="1">
              <a:lnSpc>
                <a:spcPct val="90000"/>
              </a:lnSpc>
            </a:pPr>
            <a:r>
              <a:rPr lang="en-GB" sz="1600" dirty="0" err="1" smtClean="0">
                <a:sym typeface="Symbol" pitchFamily="18" charset="2"/>
              </a:rPr>
              <a:t>Negativ</a:t>
            </a:r>
            <a:r>
              <a:rPr lang="en-GB" sz="1600" dirty="0" smtClean="0">
                <a:sym typeface="Symbol" pitchFamily="18" charset="2"/>
              </a:rPr>
              <a:t> H: </a:t>
            </a:r>
            <a:r>
              <a:rPr lang="en-GB" sz="1600" dirty="0" err="1" smtClean="0">
                <a:sym typeface="Symbol" pitchFamily="18" charset="2"/>
              </a:rPr>
              <a:t>Reaksjonen</a:t>
            </a:r>
            <a:r>
              <a:rPr lang="en-GB" sz="1600" dirty="0" smtClean="0">
                <a:sym typeface="Symbol" pitchFamily="18" charset="2"/>
              </a:rPr>
              <a:t> </a:t>
            </a:r>
            <a:r>
              <a:rPr lang="en-GB" sz="1600" dirty="0" err="1" smtClean="0">
                <a:sym typeface="Symbol" pitchFamily="18" charset="2"/>
              </a:rPr>
              <a:t>avgir</a:t>
            </a:r>
            <a:r>
              <a:rPr lang="en-GB" sz="1600" dirty="0" smtClean="0">
                <a:sym typeface="Symbol" pitchFamily="18" charset="2"/>
              </a:rPr>
              <a:t> </a:t>
            </a:r>
            <a:r>
              <a:rPr lang="en-GB" sz="1600" dirty="0" err="1" smtClean="0">
                <a:sym typeface="Symbol" pitchFamily="18" charset="2"/>
              </a:rPr>
              <a:t>varme</a:t>
            </a:r>
            <a:r>
              <a:rPr lang="en-GB" sz="1600" dirty="0" smtClean="0">
                <a:sym typeface="Symbol" pitchFamily="18" charset="2"/>
              </a:rPr>
              <a:t> </a:t>
            </a:r>
            <a:r>
              <a:rPr lang="en-GB" sz="1600" dirty="0" err="1" smtClean="0">
                <a:sym typeface="Symbol" pitchFamily="18" charset="2"/>
              </a:rPr>
              <a:t>til</a:t>
            </a:r>
            <a:r>
              <a:rPr lang="en-GB" sz="1600" dirty="0" smtClean="0">
                <a:sym typeface="Symbol" pitchFamily="18" charset="2"/>
              </a:rPr>
              <a:t> (</a:t>
            </a:r>
            <a:r>
              <a:rPr lang="en-GB" sz="1600" dirty="0" err="1" smtClean="0">
                <a:sym typeface="Symbol" pitchFamily="18" charset="2"/>
              </a:rPr>
              <a:t>oppvarmer</a:t>
            </a:r>
            <a:r>
              <a:rPr lang="en-GB" sz="1600" dirty="0" smtClean="0">
                <a:sym typeface="Symbol" pitchFamily="18" charset="2"/>
              </a:rPr>
              <a:t>) </a:t>
            </a:r>
            <a:r>
              <a:rPr lang="en-GB" sz="1600" dirty="0" err="1" smtClean="0">
                <a:sym typeface="Symbol" pitchFamily="18" charset="2"/>
              </a:rPr>
              <a:t>omgivelsene</a:t>
            </a:r>
            <a:r>
              <a:rPr lang="en-GB" sz="1600" dirty="0" smtClean="0">
                <a:sym typeface="Symbol" pitchFamily="18" charset="2"/>
              </a:rPr>
              <a:t>: </a:t>
            </a:r>
            <a:r>
              <a:rPr lang="en-GB" sz="1600" dirty="0" smtClean="0">
                <a:solidFill>
                  <a:srgbClr val="CC0000"/>
                </a:solidFill>
                <a:sym typeface="Symbol" pitchFamily="18" charset="2"/>
              </a:rPr>
              <a:t>Eksoterm</a:t>
            </a:r>
            <a:endParaRPr lang="en-GB" sz="1600" dirty="0" smtClean="0">
              <a:sym typeface="Symbol" pitchFamily="18" charset="2"/>
            </a:endParaRPr>
          </a:p>
          <a:p>
            <a:pPr eaLnBrk="1" hangingPunct="1">
              <a:lnSpc>
                <a:spcPct val="90000"/>
              </a:lnSpc>
            </a:pPr>
            <a:endParaRPr lang="nb-NO" sz="1600" dirty="0" smtClean="0">
              <a:sym typeface="Symbol" pitchFamily="18" charset="2"/>
            </a:endParaRPr>
          </a:p>
          <a:p>
            <a:pPr eaLnBrk="1" hangingPunct="1">
              <a:lnSpc>
                <a:spcPct val="90000"/>
              </a:lnSpc>
            </a:pPr>
            <a:endParaRPr lang="en-GB" sz="1600" dirty="0" smtClean="0"/>
          </a:p>
          <a:p>
            <a:pPr eaLnBrk="1" hangingPunct="1">
              <a:lnSpc>
                <a:spcPct val="90000"/>
              </a:lnSpc>
            </a:pPr>
            <a:r>
              <a:rPr lang="en-GB" sz="1600" dirty="0" err="1" smtClean="0"/>
              <a:t>Kjemisk</a:t>
            </a:r>
            <a:r>
              <a:rPr lang="en-GB" sz="1600" dirty="0" smtClean="0"/>
              <a:t> </a:t>
            </a:r>
            <a:r>
              <a:rPr lang="en-GB" sz="1600" dirty="0" err="1" smtClean="0"/>
              <a:t>reaksjon</a:t>
            </a:r>
            <a:r>
              <a:rPr lang="en-GB" sz="1600" dirty="0" smtClean="0"/>
              <a:t> </a:t>
            </a:r>
            <a:r>
              <a:rPr lang="en-GB" sz="1600" dirty="0" err="1" smtClean="0"/>
              <a:t>som</a:t>
            </a:r>
            <a:r>
              <a:rPr lang="en-GB" sz="1600" dirty="0" smtClean="0"/>
              <a:t> </a:t>
            </a:r>
            <a:r>
              <a:rPr lang="en-GB" sz="1600" dirty="0" err="1" smtClean="0"/>
              <a:t>er</a:t>
            </a:r>
            <a:r>
              <a:rPr lang="en-GB" sz="1600" dirty="0" smtClean="0"/>
              <a:t> </a:t>
            </a:r>
            <a:r>
              <a:rPr lang="en-GB" sz="1600" dirty="0" err="1" smtClean="0"/>
              <a:t>spontan</a:t>
            </a:r>
            <a:r>
              <a:rPr lang="en-GB" sz="1600" dirty="0" smtClean="0"/>
              <a:t> (</a:t>
            </a:r>
            <a:r>
              <a:rPr lang="en-GB" sz="1600" dirty="0" err="1" smtClean="0"/>
              <a:t>frivillig</a:t>
            </a:r>
            <a:r>
              <a:rPr lang="en-GB" sz="1600" dirty="0" smtClean="0"/>
              <a:t>) </a:t>
            </a:r>
            <a:r>
              <a:rPr lang="en-GB" sz="1600" dirty="0" err="1" smtClean="0"/>
              <a:t>og</a:t>
            </a:r>
            <a:r>
              <a:rPr lang="en-GB" sz="1600" dirty="0" smtClean="0"/>
              <a:t> </a:t>
            </a:r>
            <a:r>
              <a:rPr lang="en-GB" sz="1600" dirty="0" err="1" smtClean="0"/>
              <a:t>som</a:t>
            </a:r>
            <a:r>
              <a:rPr lang="en-GB" sz="1600" dirty="0" smtClean="0"/>
              <a:t> </a:t>
            </a:r>
            <a:r>
              <a:rPr lang="en-GB" sz="1600" i="1" dirty="0" err="1" smtClean="0"/>
              <a:t>avgir</a:t>
            </a:r>
            <a:r>
              <a:rPr lang="en-GB" sz="1600" dirty="0" smtClean="0"/>
              <a:t> </a:t>
            </a:r>
            <a:r>
              <a:rPr lang="en-GB" sz="1600" dirty="0" err="1" smtClean="0"/>
              <a:t>energi</a:t>
            </a:r>
            <a:r>
              <a:rPr lang="en-GB" sz="1600" dirty="0" smtClean="0"/>
              <a:t> (</a:t>
            </a:r>
            <a:r>
              <a:rPr lang="en-GB" sz="1600" dirty="0" err="1" smtClean="0"/>
              <a:t>varme</a:t>
            </a:r>
            <a:r>
              <a:rPr lang="en-GB" sz="1600" dirty="0" smtClean="0"/>
              <a:t>):</a:t>
            </a:r>
          </a:p>
          <a:p>
            <a:pPr eaLnBrk="1" hangingPunct="1">
              <a:lnSpc>
                <a:spcPct val="90000"/>
              </a:lnSpc>
            </a:pPr>
            <a:endParaRPr lang="en-GB" sz="1600" dirty="0" smtClean="0"/>
          </a:p>
          <a:p>
            <a:pPr eaLnBrk="1" hangingPunct="1">
              <a:lnSpc>
                <a:spcPct val="90000"/>
              </a:lnSpc>
              <a:buFontTx/>
              <a:buNone/>
            </a:pPr>
            <a:r>
              <a:rPr lang="en-GB" sz="1600" dirty="0" smtClean="0"/>
              <a:t>	2H</a:t>
            </a:r>
            <a:r>
              <a:rPr lang="en-GB" sz="1600" baseline="-25000" dirty="0" smtClean="0"/>
              <a:t>2</a:t>
            </a:r>
            <a:r>
              <a:rPr lang="en-GB" sz="1600" dirty="0" smtClean="0"/>
              <a:t>(g) + O</a:t>
            </a:r>
            <a:r>
              <a:rPr lang="en-GB" sz="1600" baseline="-25000" dirty="0" smtClean="0"/>
              <a:t>2</a:t>
            </a:r>
            <a:r>
              <a:rPr lang="en-GB" sz="1600" dirty="0" smtClean="0"/>
              <a:t>(g) = 2H</a:t>
            </a:r>
            <a:r>
              <a:rPr lang="en-GB" sz="1600" baseline="-25000" dirty="0" smtClean="0"/>
              <a:t>2</a:t>
            </a:r>
            <a:r>
              <a:rPr lang="en-GB" sz="1600" dirty="0" smtClean="0"/>
              <a:t>O(g)            </a:t>
            </a:r>
            <a:r>
              <a:rPr lang="en-GB" sz="1600" dirty="0" smtClean="0">
                <a:sym typeface="Symbol" pitchFamily="18" charset="2"/>
              </a:rPr>
              <a:t></a:t>
            </a:r>
            <a:r>
              <a:rPr lang="en-GB" sz="1600" i="1" dirty="0" smtClean="0">
                <a:sym typeface="Symbol" pitchFamily="18" charset="2"/>
              </a:rPr>
              <a:t>H</a:t>
            </a:r>
            <a:r>
              <a:rPr lang="en-GB" sz="1600" dirty="0" smtClean="0">
                <a:sym typeface="Symbol" pitchFamily="18" charset="2"/>
              </a:rPr>
              <a:t> = -474 kJ/mol</a:t>
            </a:r>
          </a:p>
          <a:p>
            <a:pPr eaLnBrk="1" hangingPunct="1">
              <a:lnSpc>
                <a:spcPct val="90000"/>
              </a:lnSpc>
            </a:pPr>
            <a:endParaRPr lang="en-GB" sz="1600" dirty="0" smtClean="0">
              <a:sym typeface="Symbol" pitchFamily="18" charset="2"/>
            </a:endParaRPr>
          </a:p>
          <a:p>
            <a:pPr eaLnBrk="1" hangingPunct="1">
              <a:lnSpc>
                <a:spcPct val="90000"/>
              </a:lnSpc>
            </a:pPr>
            <a:r>
              <a:rPr lang="en-GB" sz="1600" dirty="0" smtClean="0">
                <a:sym typeface="Symbol" pitchFamily="18" charset="2"/>
              </a:rPr>
              <a:t>I </a:t>
            </a:r>
            <a:r>
              <a:rPr lang="en-GB" sz="1600" dirty="0" err="1" smtClean="0">
                <a:sym typeface="Symbol" pitchFamily="18" charset="2"/>
              </a:rPr>
              <a:t>tilfellet</a:t>
            </a:r>
            <a:r>
              <a:rPr lang="en-GB" sz="1600" dirty="0" smtClean="0">
                <a:sym typeface="Symbol" pitchFamily="18" charset="2"/>
              </a:rPr>
              <a:t> over </a:t>
            </a:r>
            <a:r>
              <a:rPr lang="en-GB" sz="1600" dirty="0" err="1" smtClean="0">
                <a:sym typeface="Symbol" pitchFamily="18" charset="2"/>
              </a:rPr>
              <a:t>er</a:t>
            </a:r>
            <a:r>
              <a:rPr lang="en-GB" sz="1600" dirty="0" smtClean="0">
                <a:sym typeface="Symbol" pitchFamily="18" charset="2"/>
              </a:rPr>
              <a:t> </a:t>
            </a:r>
            <a:r>
              <a:rPr lang="en-GB" sz="1600" i="1" dirty="0" smtClean="0">
                <a:sym typeface="Symbol" pitchFamily="18" charset="2"/>
              </a:rPr>
              <a:t>H</a:t>
            </a:r>
            <a:r>
              <a:rPr lang="en-GB" sz="1600" dirty="0" smtClean="0">
                <a:sym typeface="Symbol" pitchFamily="18" charset="2"/>
              </a:rPr>
              <a:t> </a:t>
            </a:r>
            <a:r>
              <a:rPr lang="en-GB" sz="1600" dirty="0" err="1" smtClean="0">
                <a:sym typeface="Symbol" pitchFamily="18" charset="2"/>
              </a:rPr>
              <a:t>negativ</a:t>
            </a:r>
            <a:r>
              <a:rPr lang="en-GB" sz="1600" dirty="0" smtClean="0">
                <a:sym typeface="Symbol" pitchFamily="18" charset="2"/>
              </a:rPr>
              <a:t>, </a:t>
            </a:r>
            <a:r>
              <a:rPr lang="en-GB" sz="1600" dirty="0" err="1" smtClean="0">
                <a:sym typeface="Symbol" pitchFamily="18" charset="2"/>
              </a:rPr>
              <a:t>dvs</a:t>
            </a:r>
            <a:r>
              <a:rPr lang="en-GB" sz="1600" dirty="0" smtClean="0">
                <a:sym typeface="Symbol" pitchFamily="18" charset="2"/>
              </a:rPr>
              <a:t>. </a:t>
            </a:r>
            <a:r>
              <a:rPr lang="en-GB" sz="1600" dirty="0" err="1" smtClean="0">
                <a:sym typeface="Symbol" pitchFamily="18" charset="2"/>
              </a:rPr>
              <a:t>varme</a:t>
            </a:r>
            <a:r>
              <a:rPr lang="en-GB" sz="1600" dirty="0" smtClean="0">
                <a:sym typeface="Symbol" pitchFamily="18" charset="2"/>
              </a:rPr>
              <a:t> </a:t>
            </a:r>
            <a:r>
              <a:rPr lang="en-GB" sz="1600" dirty="0" err="1" smtClean="0">
                <a:sym typeface="Symbol" pitchFamily="18" charset="2"/>
              </a:rPr>
              <a:t>avgis</a:t>
            </a:r>
            <a:r>
              <a:rPr lang="en-GB" sz="1600" dirty="0" smtClean="0">
                <a:sym typeface="Symbol" pitchFamily="18" charset="2"/>
              </a:rPr>
              <a:t> </a:t>
            </a:r>
            <a:r>
              <a:rPr lang="en-GB" sz="1600" dirty="0" err="1" smtClean="0">
                <a:sym typeface="Symbol" pitchFamily="18" charset="2"/>
              </a:rPr>
              <a:t>til</a:t>
            </a:r>
            <a:r>
              <a:rPr lang="en-GB" sz="1600" dirty="0" smtClean="0">
                <a:sym typeface="Symbol" pitchFamily="18" charset="2"/>
              </a:rPr>
              <a:t> </a:t>
            </a:r>
            <a:r>
              <a:rPr lang="en-GB" sz="1600" dirty="0" err="1" smtClean="0">
                <a:sym typeface="Symbol" pitchFamily="18" charset="2"/>
              </a:rPr>
              <a:t>omgivelsene</a:t>
            </a:r>
            <a:r>
              <a:rPr lang="en-GB" sz="1600" dirty="0" smtClean="0">
                <a:sym typeface="Symbol" pitchFamily="18" charset="2"/>
              </a:rPr>
              <a:t>; eksoterm. </a:t>
            </a:r>
          </a:p>
          <a:p>
            <a:pPr eaLnBrk="1" hangingPunct="1">
              <a:lnSpc>
                <a:spcPct val="90000"/>
              </a:lnSpc>
            </a:pPr>
            <a:r>
              <a:rPr lang="nb-NO" sz="1600" dirty="0" smtClean="0">
                <a:sym typeface="Symbol" pitchFamily="18" charset="2"/>
              </a:rPr>
              <a:t>Reaktantene selv (systemet vi studerer) </a:t>
            </a:r>
            <a:r>
              <a:rPr lang="en-GB" sz="1600" dirty="0" err="1" smtClean="0">
                <a:sym typeface="Symbol" pitchFamily="18" charset="2"/>
              </a:rPr>
              <a:t>går</a:t>
            </a:r>
            <a:r>
              <a:rPr lang="en-GB" sz="1600" dirty="0" smtClean="0">
                <a:sym typeface="Symbol" pitchFamily="18" charset="2"/>
              </a:rPr>
              <a:t> </a:t>
            </a:r>
            <a:r>
              <a:rPr lang="en-GB" sz="1600" dirty="0" err="1" smtClean="0">
                <a:sym typeface="Symbol" pitchFamily="18" charset="2"/>
              </a:rPr>
              <a:t>altså</a:t>
            </a:r>
            <a:r>
              <a:rPr lang="en-GB" sz="1600" dirty="0" smtClean="0">
                <a:sym typeface="Symbol" pitchFamily="18" charset="2"/>
              </a:rPr>
              <a:t> mot en </a:t>
            </a:r>
            <a:r>
              <a:rPr lang="en-GB" sz="1600" dirty="0" err="1" smtClean="0">
                <a:sym typeface="Symbol" pitchFamily="18" charset="2"/>
              </a:rPr>
              <a:t>lavere</a:t>
            </a:r>
            <a:r>
              <a:rPr lang="en-GB" sz="1600" dirty="0" smtClean="0">
                <a:sym typeface="Symbol" pitchFamily="18" charset="2"/>
              </a:rPr>
              <a:t> </a:t>
            </a:r>
            <a:r>
              <a:rPr lang="en-GB" sz="1600" dirty="0" err="1" smtClean="0">
                <a:sym typeface="Symbol" pitchFamily="18" charset="2"/>
              </a:rPr>
              <a:t>energi</a:t>
            </a:r>
            <a:r>
              <a:rPr lang="en-GB" sz="1600" dirty="0" smtClean="0">
                <a:sym typeface="Symbol" pitchFamily="18" charset="2"/>
              </a:rPr>
              <a:t> </a:t>
            </a:r>
            <a:r>
              <a:rPr lang="en-GB" sz="1600" dirty="0" err="1" smtClean="0">
                <a:sym typeface="Symbol" pitchFamily="18" charset="2"/>
              </a:rPr>
              <a:t>ved</a:t>
            </a:r>
            <a:r>
              <a:rPr lang="en-GB" sz="1600" dirty="0" smtClean="0">
                <a:sym typeface="Symbol" pitchFamily="18" charset="2"/>
              </a:rPr>
              <a:t> </a:t>
            </a:r>
            <a:r>
              <a:rPr lang="en-GB" sz="1600" dirty="0" err="1" smtClean="0">
                <a:sym typeface="Symbol" pitchFamily="18" charset="2"/>
              </a:rPr>
              <a:t>å</a:t>
            </a:r>
            <a:r>
              <a:rPr lang="en-GB" sz="1600" dirty="0" smtClean="0">
                <a:sym typeface="Symbol" pitchFamily="18" charset="2"/>
              </a:rPr>
              <a:t> </a:t>
            </a:r>
            <a:r>
              <a:rPr lang="en-GB" sz="1600" dirty="0" err="1" smtClean="0">
                <a:sym typeface="Symbol" pitchFamily="18" charset="2"/>
              </a:rPr>
              <a:t>gjøre</a:t>
            </a:r>
            <a:r>
              <a:rPr lang="en-GB" sz="1600" dirty="0" smtClean="0">
                <a:sym typeface="Symbol" pitchFamily="18" charset="2"/>
              </a:rPr>
              <a:t> </a:t>
            </a:r>
            <a:r>
              <a:rPr lang="en-GB" sz="1600" dirty="0" err="1" smtClean="0">
                <a:sym typeface="Symbol" pitchFamily="18" charset="2"/>
              </a:rPr>
              <a:t>reaksjonen</a:t>
            </a:r>
            <a:r>
              <a:rPr lang="en-GB" sz="1600" dirty="0" smtClean="0">
                <a:sym typeface="Symbol" pitchFamily="18" charset="2"/>
              </a:rPr>
              <a:t>.</a:t>
            </a:r>
            <a:r>
              <a:rPr lang="nb-NO" sz="1600" dirty="0" smtClean="0">
                <a:sym typeface="Symbol" pitchFamily="18" charset="2"/>
              </a:rPr>
              <a:t> </a:t>
            </a:r>
            <a:r>
              <a:rPr lang="en-GB" sz="1600" dirty="0" err="1" smtClean="0">
                <a:sym typeface="Symbol" pitchFamily="18" charset="2"/>
              </a:rPr>
              <a:t>Er</a:t>
            </a:r>
            <a:r>
              <a:rPr lang="en-GB" sz="1600" dirty="0" smtClean="0">
                <a:sym typeface="Symbol" pitchFamily="18" charset="2"/>
              </a:rPr>
              <a:t> </a:t>
            </a:r>
            <a:r>
              <a:rPr lang="en-GB" sz="1600" dirty="0" err="1" smtClean="0">
                <a:sym typeface="Symbol" pitchFamily="18" charset="2"/>
              </a:rPr>
              <a:t>dette</a:t>
            </a:r>
            <a:r>
              <a:rPr lang="en-GB" sz="1600" dirty="0" smtClean="0">
                <a:sym typeface="Symbol" pitchFamily="18" charset="2"/>
              </a:rPr>
              <a:t> </a:t>
            </a:r>
            <a:r>
              <a:rPr lang="en-GB" sz="1600" dirty="0" err="1" smtClean="0">
                <a:sym typeface="Symbol" pitchFamily="18" charset="2"/>
              </a:rPr>
              <a:t>årsaken</a:t>
            </a:r>
            <a:r>
              <a:rPr lang="en-GB" sz="1600" dirty="0" smtClean="0">
                <a:sym typeface="Symbol" pitchFamily="18" charset="2"/>
              </a:rPr>
              <a:t> </a:t>
            </a:r>
            <a:r>
              <a:rPr lang="en-GB" sz="1600" dirty="0" err="1" smtClean="0">
                <a:sym typeface="Symbol" pitchFamily="18" charset="2"/>
              </a:rPr>
              <a:t>til</a:t>
            </a:r>
            <a:r>
              <a:rPr lang="en-GB" sz="1600" dirty="0" smtClean="0">
                <a:sym typeface="Symbol" pitchFamily="18" charset="2"/>
              </a:rPr>
              <a:t> at </a:t>
            </a:r>
            <a:r>
              <a:rPr lang="en-GB" sz="1600" dirty="0" err="1" smtClean="0">
                <a:sym typeface="Symbol" pitchFamily="18" charset="2"/>
              </a:rPr>
              <a:t>reaksjonen</a:t>
            </a:r>
            <a:r>
              <a:rPr lang="en-GB" sz="1600" dirty="0" smtClean="0">
                <a:sym typeface="Symbol" pitchFamily="18" charset="2"/>
              </a:rPr>
              <a:t> </a:t>
            </a:r>
            <a:r>
              <a:rPr lang="en-GB" sz="1600" dirty="0" err="1" smtClean="0">
                <a:sym typeface="Symbol" pitchFamily="18" charset="2"/>
              </a:rPr>
              <a:t>skjer</a:t>
            </a:r>
            <a:r>
              <a:rPr lang="en-GB" sz="1600" dirty="0" smtClean="0">
                <a:sym typeface="Symbol" pitchFamily="18" charset="2"/>
              </a:rPr>
              <a:t>? </a:t>
            </a:r>
            <a:r>
              <a:rPr lang="en-GB" sz="1600" dirty="0" err="1" smtClean="0">
                <a:sym typeface="Symbol" pitchFamily="18" charset="2"/>
              </a:rPr>
              <a:t>Ja</a:t>
            </a:r>
            <a:r>
              <a:rPr lang="en-GB" sz="1600" dirty="0" smtClean="0">
                <a:sym typeface="Symbol" pitchFamily="18" charset="2"/>
              </a:rPr>
              <a:t>, </a:t>
            </a:r>
            <a:r>
              <a:rPr lang="en-GB" sz="1600" dirty="0" err="1" smtClean="0">
                <a:sym typeface="Symbol" pitchFamily="18" charset="2"/>
              </a:rPr>
              <a:t>som</a:t>
            </a:r>
            <a:r>
              <a:rPr lang="en-GB" sz="1600" dirty="0" smtClean="0">
                <a:sym typeface="Symbol" pitchFamily="18" charset="2"/>
              </a:rPr>
              <a:t> </a:t>
            </a:r>
            <a:r>
              <a:rPr lang="en-GB" sz="1600" dirty="0" err="1" smtClean="0">
                <a:sym typeface="Symbol" pitchFamily="18" charset="2"/>
              </a:rPr>
              <a:t>regel</a:t>
            </a:r>
            <a:r>
              <a:rPr lang="en-GB" sz="1600" dirty="0" smtClean="0">
                <a:sym typeface="Symbol" pitchFamily="18" charset="2"/>
              </a:rPr>
              <a:t>, men:</a:t>
            </a:r>
          </a:p>
          <a:p>
            <a:pPr eaLnBrk="1" hangingPunct="1">
              <a:lnSpc>
                <a:spcPct val="90000"/>
              </a:lnSpc>
            </a:pPr>
            <a:endParaRPr lang="nb-NO" sz="1600" dirty="0" smtClean="0">
              <a:sym typeface="Symbol" pitchFamily="18" charset="2"/>
            </a:endParaRPr>
          </a:p>
          <a:p>
            <a:pPr eaLnBrk="1" hangingPunct="1">
              <a:lnSpc>
                <a:spcPct val="90000"/>
              </a:lnSpc>
            </a:pPr>
            <a:r>
              <a:rPr lang="en-GB" sz="1600" dirty="0" err="1" smtClean="0">
                <a:sym typeface="Symbol" pitchFamily="18" charset="2"/>
              </a:rPr>
              <a:t>Det</a:t>
            </a:r>
            <a:r>
              <a:rPr lang="en-GB" sz="1600" dirty="0" smtClean="0">
                <a:sym typeface="Symbol" pitchFamily="18" charset="2"/>
              </a:rPr>
              <a:t> </a:t>
            </a:r>
            <a:r>
              <a:rPr lang="en-GB" sz="1600" dirty="0" err="1" smtClean="0">
                <a:sym typeface="Symbol" pitchFamily="18" charset="2"/>
              </a:rPr>
              <a:t>er</a:t>
            </a:r>
            <a:r>
              <a:rPr lang="en-GB" sz="1600" dirty="0" smtClean="0">
                <a:sym typeface="Symbol" pitchFamily="18" charset="2"/>
              </a:rPr>
              <a:t> mange </a:t>
            </a:r>
            <a:r>
              <a:rPr lang="en-GB" sz="1600" dirty="0" err="1" smtClean="0">
                <a:sym typeface="Symbol" pitchFamily="18" charset="2"/>
              </a:rPr>
              <a:t>eksempler</a:t>
            </a:r>
            <a:r>
              <a:rPr lang="en-GB" sz="1600" dirty="0" smtClean="0">
                <a:sym typeface="Symbol" pitchFamily="18" charset="2"/>
              </a:rPr>
              <a:t> </a:t>
            </a:r>
            <a:r>
              <a:rPr lang="en-GB" sz="1600" dirty="0" err="1" smtClean="0">
                <a:sym typeface="Symbol" pitchFamily="18" charset="2"/>
              </a:rPr>
              <a:t>på</a:t>
            </a:r>
            <a:r>
              <a:rPr lang="en-GB" sz="1600" dirty="0" smtClean="0">
                <a:sym typeface="Symbol" pitchFamily="18" charset="2"/>
              </a:rPr>
              <a:t> at </a:t>
            </a:r>
            <a:r>
              <a:rPr lang="en-GB" sz="1600" dirty="0" err="1" smtClean="0">
                <a:sym typeface="Symbol" pitchFamily="18" charset="2"/>
              </a:rPr>
              <a:t>også</a:t>
            </a:r>
            <a:r>
              <a:rPr lang="en-GB" sz="1600" dirty="0" smtClean="0">
                <a:sym typeface="Symbol" pitchFamily="18" charset="2"/>
              </a:rPr>
              <a:t> </a:t>
            </a:r>
            <a:r>
              <a:rPr lang="en-GB" sz="1600" i="1" dirty="0" err="1" smtClean="0">
                <a:solidFill>
                  <a:schemeClr val="accent2"/>
                </a:solidFill>
                <a:sym typeface="Symbol" pitchFamily="18" charset="2"/>
              </a:rPr>
              <a:t>endoterme</a:t>
            </a:r>
            <a:r>
              <a:rPr lang="en-GB" sz="1600" dirty="0" smtClean="0">
                <a:sym typeface="Symbol" pitchFamily="18" charset="2"/>
              </a:rPr>
              <a:t> </a:t>
            </a:r>
            <a:r>
              <a:rPr lang="en-GB" sz="1600" dirty="0" err="1" smtClean="0">
                <a:sym typeface="Symbol" pitchFamily="18" charset="2"/>
              </a:rPr>
              <a:t>reaksjoner</a:t>
            </a:r>
            <a:r>
              <a:rPr lang="en-GB" sz="1600" dirty="0" smtClean="0">
                <a:sym typeface="Symbol" pitchFamily="18" charset="2"/>
              </a:rPr>
              <a:t> </a:t>
            </a:r>
            <a:r>
              <a:rPr lang="en-GB" sz="1600" dirty="0" err="1" smtClean="0">
                <a:sym typeface="Symbol" pitchFamily="18" charset="2"/>
              </a:rPr>
              <a:t>kan</a:t>
            </a:r>
            <a:r>
              <a:rPr lang="en-GB" sz="1600" dirty="0" smtClean="0">
                <a:sym typeface="Symbol" pitchFamily="18" charset="2"/>
              </a:rPr>
              <a:t> </a:t>
            </a:r>
            <a:r>
              <a:rPr lang="en-GB" sz="1600" dirty="0" err="1" smtClean="0">
                <a:sym typeface="Symbol" pitchFamily="18" charset="2"/>
              </a:rPr>
              <a:t>være</a:t>
            </a:r>
            <a:r>
              <a:rPr lang="en-GB" sz="1600" dirty="0" smtClean="0">
                <a:sym typeface="Symbol" pitchFamily="18" charset="2"/>
              </a:rPr>
              <a:t> </a:t>
            </a:r>
            <a:r>
              <a:rPr lang="en-GB" sz="1600" dirty="0" err="1" smtClean="0">
                <a:sym typeface="Symbol" pitchFamily="18" charset="2"/>
              </a:rPr>
              <a:t>spontane</a:t>
            </a:r>
            <a:r>
              <a:rPr lang="en-GB" sz="1600" dirty="0" smtClean="0">
                <a:sym typeface="Symbol" pitchFamily="18" charset="2"/>
              </a:rPr>
              <a:t>.</a:t>
            </a:r>
          </a:p>
          <a:p>
            <a:pPr lvl="1" eaLnBrk="1" hangingPunct="1">
              <a:lnSpc>
                <a:spcPct val="90000"/>
              </a:lnSpc>
            </a:pPr>
            <a:r>
              <a:rPr lang="en-GB" sz="1400" dirty="0" err="1" smtClean="0">
                <a:sym typeface="Symbol" pitchFamily="18" charset="2"/>
              </a:rPr>
              <a:t>Oppløsning</a:t>
            </a:r>
            <a:r>
              <a:rPr lang="en-GB" sz="1400" dirty="0" smtClean="0">
                <a:sym typeface="Symbol" pitchFamily="18" charset="2"/>
              </a:rPr>
              <a:t> </a:t>
            </a:r>
            <a:r>
              <a:rPr lang="en-GB" sz="1400" dirty="0" err="1" smtClean="0">
                <a:sym typeface="Symbol" pitchFamily="18" charset="2"/>
              </a:rPr>
              <a:t>av</a:t>
            </a:r>
            <a:r>
              <a:rPr lang="en-GB" sz="1400" dirty="0" smtClean="0">
                <a:sym typeface="Symbol" pitchFamily="18" charset="2"/>
              </a:rPr>
              <a:t> </a:t>
            </a:r>
            <a:r>
              <a:rPr lang="en-GB" sz="1400" dirty="0" err="1" smtClean="0">
                <a:sym typeface="Symbol" pitchFamily="18" charset="2"/>
              </a:rPr>
              <a:t>salter</a:t>
            </a:r>
            <a:r>
              <a:rPr lang="en-GB" sz="1400" dirty="0" smtClean="0">
                <a:sym typeface="Symbol" pitchFamily="18" charset="2"/>
              </a:rPr>
              <a:t>, </a:t>
            </a:r>
            <a:r>
              <a:rPr lang="en-GB" sz="1400" dirty="0" err="1" smtClean="0">
                <a:sym typeface="Symbol" pitchFamily="18" charset="2"/>
              </a:rPr>
              <a:t>fordampning</a:t>
            </a:r>
            <a:r>
              <a:rPr lang="en-GB" sz="1400" dirty="0" smtClean="0">
                <a:sym typeface="Symbol" pitchFamily="18" charset="2"/>
              </a:rPr>
              <a:t>, </a:t>
            </a:r>
            <a:r>
              <a:rPr lang="en-GB" sz="1400" dirty="0" err="1" smtClean="0">
                <a:sym typeface="Symbol" pitchFamily="18" charset="2"/>
              </a:rPr>
              <a:t>kjemiske</a:t>
            </a:r>
            <a:r>
              <a:rPr lang="en-GB" sz="1400" dirty="0" smtClean="0">
                <a:sym typeface="Symbol" pitchFamily="18" charset="2"/>
              </a:rPr>
              <a:t> </a:t>
            </a:r>
            <a:r>
              <a:rPr lang="en-GB" sz="1400" dirty="0" err="1" smtClean="0">
                <a:sym typeface="Symbol" pitchFamily="18" charset="2"/>
              </a:rPr>
              <a:t>reaksjoner</a:t>
            </a:r>
            <a:r>
              <a:rPr lang="en-GB" sz="1400" dirty="0" smtClean="0">
                <a:sym typeface="Symbol" pitchFamily="18" charset="2"/>
              </a:rPr>
              <a:t>,</a:t>
            </a:r>
          </a:p>
          <a:p>
            <a:pPr lvl="2" eaLnBrk="1" hangingPunct="1">
              <a:lnSpc>
                <a:spcPct val="90000"/>
              </a:lnSpc>
            </a:pPr>
            <a:r>
              <a:rPr lang="en-GB" sz="1400" dirty="0" err="1" smtClean="0">
                <a:sym typeface="Symbol" pitchFamily="18" charset="2"/>
              </a:rPr>
              <a:t>eks</a:t>
            </a:r>
            <a:r>
              <a:rPr lang="en-GB" sz="1400" dirty="0" smtClean="0">
                <a:sym typeface="Symbol" pitchFamily="18" charset="2"/>
              </a:rPr>
              <a:t>. </a:t>
            </a:r>
            <a:r>
              <a:rPr lang="en-GB" sz="1400" dirty="0" err="1" smtClean="0">
                <a:sym typeface="Symbol" pitchFamily="18" charset="2"/>
              </a:rPr>
              <a:t>dampreformering</a:t>
            </a:r>
            <a:r>
              <a:rPr lang="en-GB" sz="1400" dirty="0" smtClean="0">
                <a:sym typeface="Symbol" pitchFamily="18" charset="2"/>
              </a:rPr>
              <a:t> </a:t>
            </a:r>
            <a:r>
              <a:rPr lang="en-GB" sz="1400" dirty="0" err="1" smtClean="0">
                <a:sym typeface="Symbol" pitchFamily="18" charset="2"/>
              </a:rPr>
              <a:t>av</a:t>
            </a:r>
            <a:r>
              <a:rPr lang="en-GB" sz="1400" dirty="0" smtClean="0">
                <a:sym typeface="Symbol" pitchFamily="18" charset="2"/>
              </a:rPr>
              <a:t> </a:t>
            </a:r>
            <a:r>
              <a:rPr lang="en-GB" sz="1400" dirty="0" err="1" smtClean="0">
                <a:sym typeface="Symbol" pitchFamily="18" charset="2"/>
              </a:rPr>
              <a:t>metan</a:t>
            </a:r>
            <a:r>
              <a:rPr lang="en-GB" sz="1400" dirty="0" smtClean="0">
                <a:sym typeface="Symbol" pitchFamily="18" charset="2"/>
              </a:rPr>
              <a:t>: CH</a:t>
            </a:r>
            <a:r>
              <a:rPr lang="en-GB" sz="1400" baseline="-25000" dirty="0" smtClean="0">
                <a:sym typeface="Symbol" pitchFamily="18" charset="2"/>
              </a:rPr>
              <a:t>4</a:t>
            </a:r>
            <a:r>
              <a:rPr lang="en-GB" sz="1400" dirty="0" smtClean="0">
                <a:sym typeface="Symbol" pitchFamily="18" charset="2"/>
              </a:rPr>
              <a:t>(g) + H</a:t>
            </a:r>
            <a:r>
              <a:rPr lang="en-GB" sz="1400" baseline="-25000" dirty="0" smtClean="0">
                <a:sym typeface="Symbol" pitchFamily="18" charset="2"/>
              </a:rPr>
              <a:t>2</a:t>
            </a:r>
            <a:r>
              <a:rPr lang="en-GB" sz="1400" dirty="0" smtClean="0">
                <a:sym typeface="Symbol" pitchFamily="18" charset="2"/>
              </a:rPr>
              <a:t>O(g) = CO(g) + 3H</a:t>
            </a:r>
            <a:r>
              <a:rPr lang="en-GB" sz="1400" baseline="-25000" dirty="0" smtClean="0">
                <a:sym typeface="Symbol" pitchFamily="18" charset="2"/>
              </a:rPr>
              <a:t>2</a:t>
            </a:r>
            <a:r>
              <a:rPr lang="en-GB" sz="1400" dirty="0" smtClean="0">
                <a:sym typeface="Symbol" pitchFamily="18" charset="2"/>
              </a:rPr>
              <a:t>(g) </a:t>
            </a:r>
          </a:p>
          <a:p>
            <a:pPr eaLnBrk="1" hangingPunct="1">
              <a:lnSpc>
                <a:spcPct val="90000"/>
              </a:lnSpc>
            </a:pPr>
            <a:endParaRPr lang="en-GB" sz="1600" dirty="0" smtClean="0">
              <a:sym typeface="Symbol" pitchFamily="18" charset="2"/>
            </a:endParaRPr>
          </a:p>
          <a:p>
            <a:pPr eaLnBrk="1" hangingPunct="1">
              <a:lnSpc>
                <a:spcPct val="90000"/>
              </a:lnSpc>
            </a:pPr>
            <a:r>
              <a:rPr lang="en-GB" sz="1600" dirty="0" err="1" smtClean="0">
                <a:sym typeface="Symbol" pitchFamily="18" charset="2"/>
              </a:rPr>
              <a:t>Det</a:t>
            </a:r>
            <a:r>
              <a:rPr lang="en-GB" sz="1600" dirty="0" smtClean="0">
                <a:sym typeface="Symbol" pitchFamily="18" charset="2"/>
              </a:rPr>
              <a:t> </a:t>
            </a:r>
            <a:r>
              <a:rPr lang="en-GB" sz="1600" dirty="0" err="1" smtClean="0">
                <a:sym typeface="Symbol" pitchFamily="18" charset="2"/>
              </a:rPr>
              <a:t>er</a:t>
            </a:r>
            <a:r>
              <a:rPr lang="en-GB" sz="1600" dirty="0" smtClean="0">
                <a:sym typeface="Symbol" pitchFamily="18" charset="2"/>
              </a:rPr>
              <a:t> </a:t>
            </a:r>
            <a:r>
              <a:rPr lang="en-GB" sz="1600" dirty="0" err="1" smtClean="0">
                <a:sym typeface="Symbol" pitchFamily="18" charset="2"/>
              </a:rPr>
              <a:t>altså</a:t>
            </a:r>
            <a:r>
              <a:rPr lang="en-GB" sz="1600" dirty="0" smtClean="0">
                <a:sym typeface="Symbol" pitchFamily="18" charset="2"/>
              </a:rPr>
              <a:t> </a:t>
            </a:r>
            <a:r>
              <a:rPr lang="en-GB" sz="1600" dirty="0" err="1" smtClean="0">
                <a:sym typeface="Symbol" pitchFamily="18" charset="2"/>
              </a:rPr>
              <a:t>ikke</a:t>
            </a:r>
            <a:r>
              <a:rPr lang="en-GB" sz="1600" dirty="0" smtClean="0">
                <a:sym typeface="Symbol" pitchFamily="18" charset="2"/>
              </a:rPr>
              <a:t> bare </a:t>
            </a:r>
            <a:r>
              <a:rPr lang="en-GB" sz="1600" dirty="0" err="1" smtClean="0">
                <a:sym typeface="Symbol" pitchFamily="18" charset="2"/>
              </a:rPr>
              <a:t>varmen</a:t>
            </a:r>
            <a:r>
              <a:rPr lang="en-GB" sz="1600" dirty="0" smtClean="0">
                <a:sym typeface="Symbol" pitchFamily="18" charset="2"/>
              </a:rPr>
              <a:t> </a:t>
            </a:r>
            <a:r>
              <a:rPr lang="en-GB" sz="1600" dirty="0" err="1" smtClean="0">
                <a:sym typeface="Symbol" pitchFamily="18" charset="2"/>
              </a:rPr>
              <a:t>det</a:t>
            </a:r>
            <a:r>
              <a:rPr lang="en-GB" sz="1600" dirty="0" smtClean="0">
                <a:sym typeface="Symbol" pitchFamily="18" charset="2"/>
              </a:rPr>
              <a:t> </a:t>
            </a:r>
            <a:r>
              <a:rPr lang="en-GB" sz="1600" dirty="0" err="1" smtClean="0">
                <a:sym typeface="Symbol" pitchFamily="18" charset="2"/>
              </a:rPr>
              <a:t>kommer</a:t>
            </a:r>
            <a:r>
              <a:rPr lang="en-GB" sz="1600" dirty="0" smtClean="0">
                <a:sym typeface="Symbol" pitchFamily="18" charset="2"/>
              </a:rPr>
              <a:t> an </a:t>
            </a:r>
            <a:r>
              <a:rPr lang="en-GB" sz="1600" dirty="0" err="1" smtClean="0">
                <a:sym typeface="Symbol" pitchFamily="18" charset="2"/>
              </a:rPr>
              <a:t>på</a:t>
            </a:r>
            <a:r>
              <a:rPr lang="en-GB" sz="1600" dirty="0" smtClean="0">
                <a:sym typeface="Symbol" pitchFamily="18" charset="2"/>
              </a:rPr>
              <a:t>!</a:t>
            </a:r>
            <a:endParaRPr lang="en-US" sz="1600" dirty="0" smtClean="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2" end="2"/>
                                            </p:txEl>
                                          </p:spTgt>
                                        </p:tgtEl>
                                        <p:attrNameLst>
                                          <p:attrName>style.visibility</p:attrName>
                                        </p:attrNameLst>
                                      </p:cBhvr>
                                      <p:to>
                                        <p:strVal val="visible"/>
                                      </p:to>
                                    </p:set>
                                    <p:animEffect transition="in" filter="dissolve">
                                      <p:cBhvr>
                                        <p:cTn id="12" dur="500"/>
                                        <p:tgtEl>
                                          <p:spTgt spid="3789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4" end="4"/>
                                            </p:txEl>
                                          </p:spTgt>
                                        </p:tgtEl>
                                        <p:attrNameLst>
                                          <p:attrName>style.visibility</p:attrName>
                                        </p:attrNameLst>
                                      </p:cBhvr>
                                      <p:to>
                                        <p:strVal val="visible"/>
                                      </p:to>
                                    </p:set>
                                    <p:animEffect transition="in" filter="dissolve">
                                      <p:cBhvr>
                                        <p:cTn id="17" dur="500"/>
                                        <p:tgtEl>
                                          <p:spTgt spid="3789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7" end="7"/>
                                            </p:txEl>
                                          </p:spTgt>
                                        </p:tgtEl>
                                        <p:attrNameLst>
                                          <p:attrName>style.visibility</p:attrName>
                                        </p:attrNameLst>
                                      </p:cBhvr>
                                      <p:to>
                                        <p:strVal val="visible"/>
                                      </p:to>
                                    </p:set>
                                    <p:animEffect transition="in" filter="dissolve">
                                      <p:cBhvr>
                                        <p:cTn id="22" dur="500"/>
                                        <p:tgtEl>
                                          <p:spTgt spid="3789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9" end="9"/>
                                            </p:txEl>
                                          </p:spTgt>
                                        </p:tgtEl>
                                        <p:attrNameLst>
                                          <p:attrName>style.visibility</p:attrName>
                                        </p:attrNameLst>
                                      </p:cBhvr>
                                      <p:to>
                                        <p:strVal val="visible"/>
                                      </p:to>
                                    </p:set>
                                    <p:animEffect transition="in" filter="dissolve">
                                      <p:cBhvr>
                                        <p:cTn id="27" dur="500"/>
                                        <p:tgtEl>
                                          <p:spTgt spid="3789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11" end="11"/>
                                            </p:txEl>
                                          </p:spTgt>
                                        </p:tgtEl>
                                        <p:attrNameLst>
                                          <p:attrName>style.visibility</p:attrName>
                                        </p:attrNameLst>
                                      </p:cBhvr>
                                      <p:to>
                                        <p:strVal val="visible"/>
                                      </p:to>
                                    </p:set>
                                    <p:animEffect transition="in" filter="dissolve">
                                      <p:cBhvr>
                                        <p:cTn id="32" dur="500"/>
                                        <p:tgtEl>
                                          <p:spTgt spid="37892">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2">
                                            <p:txEl>
                                              <p:pRg st="12" end="12"/>
                                            </p:txEl>
                                          </p:spTgt>
                                        </p:tgtEl>
                                        <p:attrNameLst>
                                          <p:attrName>style.visibility</p:attrName>
                                        </p:attrNameLst>
                                      </p:cBhvr>
                                      <p:to>
                                        <p:strVal val="visible"/>
                                      </p:to>
                                    </p:set>
                                    <p:animEffect transition="in" filter="dissolve">
                                      <p:cBhvr>
                                        <p:cTn id="37" dur="500"/>
                                        <p:tgtEl>
                                          <p:spTgt spid="3789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7892">
                                            <p:txEl>
                                              <p:pRg st="14" end="14"/>
                                            </p:txEl>
                                          </p:spTgt>
                                        </p:tgtEl>
                                        <p:attrNameLst>
                                          <p:attrName>style.visibility</p:attrName>
                                        </p:attrNameLst>
                                      </p:cBhvr>
                                      <p:to>
                                        <p:strVal val="visible"/>
                                      </p:to>
                                    </p:set>
                                    <p:animEffect transition="in" filter="dissolve">
                                      <p:cBhvr>
                                        <p:cTn id="42" dur="500"/>
                                        <p:tgtEl>
                                          <p:spTgt spid="37892">
                                            <p:txEl>
                                              <p:pRg st="14" end="14"/>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7892">
                                            <p:txEl>
                                              <p:pRg st="15" end="15"/>
                                            </p:txEl>
                                          </p:spTgt>
                                        </p:tgtEl>
                                        <p:attrNameLst>
                                          <p:attrName>style.visibility</p:attrName>
                                        </p:attrNameLst>
                                      </p:cBhvr>
                                      <p:to>
                                        <p:strVal val="visible"/>
                                      </p:to>
                                    </p:set>
                                    <p:animEffect transition="in" filter="dissolve">
                                      <p:cBhvr>
                                        <p:cTn id="45" dur="500"/>
                                        <p:tgtEl>
                                          <p:spTgt spid="37892">
                                            <p:txEl>
                                              <p:pRg st="15" end="15"/>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7892">
                                            <p:txEl>
                                              <p:pRg st="16" end="16"/>
                                            </p:txEl>
                                          </p:spTgt>
                                        </p:tgtEl>
                                        <p:attrNameLst>
                                          <p:attrName>style.visibility</p:attrName>
                                        </p:attrNameLst>
                                      </p:cBhvr>
                                      <p:to>
                                        <p:strVal val="visible"/>
                                      </p:to>
                                    </p:set>
                                    <p:animEffect transition="in" filter="dissolve">
                                      <p:cBhvr>
                                        <p:cTn id="48" dur="500"/>
                                        <p:tgtEl>
                                          <p:spTgt spid="37892">
                                            <p:txEl>
                                              <p:pRg st="16" end="1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7892">
                                            <p:txEl>
                                              <p:pRg st="18" end="18"/>
                                            </p:txEl>
                                          </p:spTgt>
                                        </p:tgtEl>
                                        <p:attrNameLst>
                                          <p:attrName>style.visibility</p:attrName>
                                        </p:attrNameLst>
                                      </p:cBhvr>
                                      <p:to>
                                        <p:strVal val="visible"/>
                                      </p:to>
                                    </p:set>
                                    <p:animEffect transition="in" filter="dissolve">
                                      <p:cBhvr>
                                        <p:cTn id="53" dur="500"/>
                                        <p:tgtEl>
                                          <p:spTgt spid="3789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3558" name="Rectangle 2"/>
          <p:cNvSpPr>
            <a:spLocks noGrp="1" noChangeArrowheads="1"/>
          </p:cNvSpPr>
          <p:nvPr>
            <p:ph type="title"/>
          </p:nvPr>
        </p:nvSpPr>
        <p:spPr>
          <a:xfrm>
            <a:off x="381000" y="38100"/>
            <a:ext cx="7543800" cy="1104900"/>
          </a:xfrm>
        </p:spPr>
        <p:txBody>
          <a:bodyPr/>
          <a:lstStyle/>
          <a:p>
            <a:pPr eaLnBrk="1" hangingPunct="1"/>
            <a:r>
              <a:rPr lang="en-GB" smtClean="0"/>
              <a:t>Gibbs energi for dannelse av vanndamp</a:t>
            </a:r>
          </a:p>
        </p:txBody>
      </p:sp>
      <p:sp>
        <p:nvSpPr>
          <p:cNvPr id="23559" name="Rectangle 3"/>
          <p:cNvSpPr>
            <a:spLocks noGrp="1" noChangeArrowheads="1"/>
          </p:cNvSpPr>
          <p:nvPr>
            <p:ph type="body" idx="1"/>
          </p:nvPr>
        </p:nvSpPr>
        <p:spPr>
          <a:xfrm>
            <a:off x="457200" y="1143000"/>
            <a:ext cx="8153400" cy="4419600"/>
          </a:xfrm>
        </p:spPr>
        <p:txBody>
          <a:bodyPr/>
          <a:lstStyle/>
          <a:p>
            <a:pPr eaLnBrk="1" hangingPunct="1">
              <a:buFontTx/>
              <a:buNone/>
            </a:pPr>
            <a:r>
              <a:rPr lang="en-GB" smtClean="0"/>
              <a:t>H</a:t>
            </a:r>
            <a:r>
              <a:rPr lang="en-GB" baseline="-25000" smtClean="0"/>
              <a:t>2</a:t>
            </a:r>
            <a:r>
              <a:rPr lang="en-GB" smtClean="0"/>
              <a:t>(g, 1 bar) + 1/2 O</a:t>
            </a:r>
            <a:r>
              <a:rPr lang="en-GB" baseline="-25000" smtClean="0"/>
              <a:t>2</a:t>
            </a:r>
            <a:r>
              <a:rPr lang="en-GB" smtClean="0"/>
              <a:t>(g, 1 bar) = H</a:t>
            </a:r>
            <a:r>
              <a:rPr lang="en-GB" baseline="-25000" smtClean="0"/>
              <a:t>2</a:t>
            </a:r>
            <a:r>
              <a:rPr lang="en-GB" smtClean="0"/>
              <a:t>O(g, 1 bar)</a:t>
            </a:r>
          </a:p>
          <a:p>
            <a:pPr eaLnBrk="1" hangingPunct="1">
              <a:buFontTx/>
              <a:buNone/>
            </a:pPr>
            <a:endParaRPr lang="en-GB" smtClean="0"/>
          </a:p>
          <a:p>
            <a:pPr eaLnBrk="1" hangingPunct="1">
              <a:buFontTx/>
              <a:buNone/>
            </a:pPr>
            <a:endParaRPr lang="en-GB" smtClean="0"/>
          </a:p>
          <a:p>
            <a:pPr eaLnBrk="1" hangingPunct="1">
              <a:buFontTx/>
              <a:buNone/>
            </a:pPr>
            <a:endParaRPr lang="en-GB" smtClean="0"/>
          </a:p>
          <a:p>
            <a:pPr eaLnBrk="1" hangingPunct="1">
              <a:buFontTx/>
              <a:buNone/>
            </a:pPr>
            <a:endParaRPr lang="en-GB" smtClean="0"/>
          </a:p>
          <a:p>
            <a:pPr eaLnBrk="1" hangingPunct="1">
              <a:buFontTx/>
              <a:buNone/>
            </a:pPr>
            <a:endParaRPr lang="en-GB" sz="1800" smtClean="0"/>
          </a:p>
          <a:p>
            <a:pPr eaLnBrk="1" hangingPunct="1">
              <a:buFontTx/>
              <a:buNone/>
            </a:pPr>
            <a:endParaRPr lang="en-GB" sz="1800" smtClean="0"/>
          </a:p>
          <a:p>
            <a:pPr eaLnBrk="1" hangingPunct="1">
              <a:buFontTx/>
              <a:buNone/>
            </a:pPr>
            <a:r>
              <a:rPr lang="en-GB" sz="1800" smtClean="0"/>
              <a:t>Ved konvensjon: Entalpien av elementene  ved 1 bar og 298 K er definert = 0 :</a:t>
            </a:r>
            <a:endParaRPr lang="en-GB" smtClean="0"/>
          </a:p>
        </p:txBody>
      </p:sp>
      <p:graphicFrame>
        <p:nvGraphicFramePr>
          <p:cNvPr id="23554" name="Object 4"/>
          <p:cNvGraphicFramePr>
            <a:graphicFrameLocks noChangeAspect="1"/>
          </p:cNvGraphicFramePr>
          <p:nvPr/>
        </p:nvGraphicFramePr>
        <p:xfrm>
          <a:off x="685800" y="1803400"/>
          <a:ext cx="3124200" cy="523875"/>
        </p:xfrm>
        <a:graphic>
          <a:graphicData uri="http://schemas.openxmlformats.org/presentationml/2006/ole">
            <p:oleObj spid="_x0000_s23554" name="Equation" r:id="rId4" imgW="1511280" imgH="253800" progId="Equation.3">
              <p:embed/>
            </p:oleObj>
          </a:graphicData>
        </a:graphic>
      </p:graphicFrame>
      <p:graphicFrame>
        <p:nvGraphicFramePr>
          <p:cNvPr id="23555" name="Object 5"/>
          <p:cNvGraphicFramePr>
            <a:graphicFrameLocks noChangeAspect="1"/>
          </p:cNvGraphicFramePr>
          <p:nvPr/>
        </p:nvGraphicFramePr>
        <p:xfrm>
          <a:off x="1104900" y="2438400"/>
          <a:ext cx="6173788" cy="971550"/>
        </p:xfrm>
        <a:graphic>
          <a:graphicData uri="http://schemas.openxmlformats.org/presentationml/2006/ole">
            <p:oleObj spid="_x0000_s23555" name="Equation" r:id="rId5" imgW="3225600" imgH="507960" progId="Equation.3">
              <p:embed/>
            </p:oleObj>
          </a:graphicData>
        </a:graphic>
      </p:graphicFrame>
      <p:graphicFrame>
        <p:nvGraphicFramePr>
          <p:cNvPr id="23556" name="Object 6"/>
          <p:cNvGraphicFramePr>
            <a:graphicFrameLocks noChangeAspect="1"/>
          </p:cNvGraphicFramePr>
          <p:nvPr/>
        </p:nvGraphicFramePr>
        <p:xfrm>
          <a:off x="1308100" y="4624388"/>
          <a:ext cx="5384800" cy="1004887"/>
        </p:xfrm>
        <a:graphic>
          <a:graphicData uri="http://schemas.openxmlformats.org/presentationml/2006/ole">
            <p:oleObj spid="_x0000_s23556" name="Equation" r:id="rId6" imgW="2730240" imgH="507960" progId="Equation.3">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4580" name="Rectangle 2"/>
          <p:cNvSpPr>
            <a:spLocks noGrp="1" noChangeArrowheads="1"/>
          </p:cNvSpPr>
          <p:nvPr>
            <p:ph type="title"/>
          </p:nvPr>
        </p:nvSpPr>
        <p:spPr>
          <a:xfrm>
            <a:off x="381000" y="38100"/>
            <a:ext cx="7543800" cy="1104900"/>
          </a:xfrm>
        </p:spPr>
        <p:txBody>
          <a:bodyPr/>
          <a:lstStyle/>
          <a:p>
            <a:pPr eaLnBrk="1" hangingPunct="1"/>
            <a:r>
              <a:rPr lang="en-GB" smtClean="0"/>
              <a:t>Termokjemiske tabeller</a:t>
            </a:r>
          </a:p>
        </p:txBody>
      </p:sp>
      <p:sp>
        <p:nvSpPr>
          <p:cNvPr id="24581" name="Rectangle 3"/>
          <p:cNvSpPr>
            <a:spLocks noGrp="1" noChangeArrowheads="1"/>
          </p:cNvSpPr>
          <p:nvPr>
            <p:ph type="body" idx="1"/>
          </p:nvPr>
        </p:nvSpPr>
        <p:spPr>
          <a:xfrm>
            <a:off x="457200" y="1371600"/>
            <a:ext cx="7727950" cy="4876800"/>
          </a:xfrm>
        </p:spPr>
        <p:txBody>
          <a:bodyPr/>
          <a:lstStyle/>
          <a:p>
            <a:pPr lvl="1" eaLnBrk="1" hangingPunct="1"/>
            <a:r>
              <a:rPr lang="en-GB" smtClean="0"/>
              <a:t>Standard dannelses Gibbs energi for et grunnstoff i dets mest stabile form er definert (ved definisjonen selv) = 0.</a:t>
            </a:r>
          </a:p>
          <a:p>
            <a:pPr eaLnBrk="1" hangingPunct="1"/>
            <a:r>
              <a:rPr lang="en-GB" smtClean="0"/>
              <a:t>Fra tidligere:</a:t>
            </a:r>
          </a:p>
          <a:p>
            <a:pPr lvl="1" eaLnBrk="1" hangingPunct="1"/>
            <a:r>
              <a:rPr lang="en-GB" smtClean="0"/>
              <a:t>Standard entalpi for grunnstoffer i deres mest stabile form er (ved konvensjon) = 0. </a:t>
            </a:r>
          </a:p>
          <a:p>
            <a:pPr lvl="1" eaLnBrk="1" hangingPunct="1"/>
            <a:r>
              <a:rPr lang="en-GB" smtClean="0"/>
              <a:t>(Standard dannelses entalpi for et grunnstoff i dets mest stabile form er også nødvendigvis 0).</a:t>
            </a:r>
          </a:p>
          <a:p>
            <a:pPr lvl="1" eaLnBrk="1" hangingPunct="1"/>
            <a:r>
              <a:rPr lang="en-GB" smtClean="0"/>
              <a:t>Entropien for grunnstoffer i standard-tilstander er </a:t>
            </a:r>
            <a:r>
              <a:rPr lang="en-GB" i="1" smtClean="0"/>
              <a:t>ikke</a:t>
            </a:r>
            <a:r>
              <a:rPr lang="en-GB" smtClean="0"/>
              <a:t> 0.</a:t>
            </a:r>
          </a:p>
          <a:p>
            <a:pPr lvl="1" eaLnBrk="1" hangingPunct="1"/>
            <a:endParaRPr lang="en-GB" smtClean="0"/>
          </a:p>
          <a:p>
            <a:pPr eaLnBrk="1" hangingPunct="1"/>
            <a:r>
              <a:rPr lang="en-GB" smtClean="0"/>
              <a:t>Termokjemiske tabeller for forbindelser og grunnstoffer:</a:t>
            </a:r>
          </a:p>
          <a:p>
            <a:pPr lvl="1" eaLnBrk="1" hangingPunct="1"/>
            <a:r>
              <a:rPr lang="en-GB" smtClean="0"/>
              <a:t>standard dannelses entalpi (lik 0 for stabil form av grunnstoffene), </a:t>
            </a:r>
          </a:p>
          <a:p>
            <a:pPr lvl="1" eaLnBrk="1" hangingPunct="1"/>
            <a:r>
              <a:rPr lang="en-GB" smtClean="0"/>
              <a:t>standard entropi (ikke lik 0 for grunnstoffer)</a:t>
            </a:r>
          </a:p>
          <a:p>
            <a:pPr lvl="2" eaLnBrk="1" hangingPunct="1">
              <a:buFontTx/>
              <a:buNone/>
            </a:pPr>
            <a:r>
              <a:rPr lang="en-GB" smtClean="0"/>
              <a:t>(dannelses entropi er </a:t>
            </a:r>
            <a:r>
              <a:rPr lang="en-GB" i="1" smtClean="0"/>
              <a:t>ikke</a:t>
            </a:r>
            <a:r>
              <a:rPr lang="en-GB" smtClean="0"/>
              <a:t> listet – må beregnes!)</a:t>
            </a:r>
          </a:p>
          <a:p>
            <a:pPr lvl="1" eaLnBrk="1" hangingPunct="1"/>
            <a:r>
              <a:rPr lang="en-GB" smtClean="0"/>
              <a:t>standard dannelses Gibbs energi </a:t>
            </a:r>
            <a:r>
              <a:rPr lang="en-GB" i="1" smtClean="0"/>
              <a:t>kan</a:t>
            </a:r>
            <a:r>
              <a:rPr lang="en-GB" smtClean="0"/>
              <a:t> være listet (lik 0 for stabil form av grunnstoffene).</a:t>
            </a:r>
          </a:p>
        </p:txBody>
      </p:sp>
      <p:graphicFrame>
        <p:nvGraphicFramePr>
          <p:cNvPr id="24578" name="Object 4"/>
          <p:cNvGraphicFramePr>
            <a:graphicFrameLocks noChangeAspect="1"/>
          </p:cNvGraphicFramePr>
          <p:nvPr/>
        </p:nvGraphicFramePr>
        <p:xfrm>
          <a:off x="6477000" y="228600"/>
          <a:ext cx="1371600" cy="822325"/>
        </p:xfrm>
        <a:graphic>
          <a:graphicData uri="http://schemas.openxmlformats.org/presentationml/2006/ole">
            <p:oleObj spid="_x0000_s24578" name="Clip" r:id="rId4" imgW="3497040" imgH="2095200" progId="">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1"/>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72707" name="Picture 2" descr="Termodynamisk-tabell-Kuba"/>
          <p:cNvPicPr>
            <a:picLocks noChangeAspect="1" noChangeArrowheads="1"/>
          </p:cNvPicPr>
          <p:nvPr/>
        </p:nvPicPr>
        <p:blipFill>
          <a:blip r:embed="rId2" cstate="print"/>
          <a:srcRect/>
          <a:stretch>
            <a:fillRect/>
          </a:stretch>
        </p:blipFill>
        <p:spPr bwMode="auto">
          <a:xfrm>
            <a:off x="304800" y="806450"/>
            <a:ext cx="8153400" cy="5011738"/>
          </a:xfrm>
          <a:prstGeom prst="rect">
            <a:avLst/>
          </a:prstGeom>
          <a:noFill/>
          <a:ln w="9525">
            <a:noFill/>
            <a:miter lim="800000"/>
            <a:headEnd/>
            <a:tailEnd/>
          </a:ln>
        </p:spPr>
      </p:pic>
      <p:sp>
        <p:nvSpPr>
          <p:cNvPr id="72708" name="Text Box 3"/>
          <p:cNvSpPr txBox="1">
            <a:spLocks noChangeArrowheads="1"/>
          </p:cNvSpPr>
          <p:nvPr/>
        </p:nvSpPr>
        <p:spPr bwMode="auto">
          <a:xfrm>
            <a:off x="2209800" y="5943600"/>
            <a:ext cx="5257800" cy="274638"/>
          </a:xfrm>
          <a:prstGeom prst="rect">
            <a:avLst/>
          </a:prstGeom>
          <a:noFill/>
          <a:ln w="9525">
            <a:noFill/>
            <a:miter lim="800000"/>
            <a:headEnd/>
            <a:tailEnd/>
          </a:ln>
        </p:spPr>
        <p:txBody>
          <a:bodyPr>
            <a:spAutoFit/>
          </a:bodyPr>
          <a:lstStyle/>
          <a:p>
            <a:pPr>
              <a:spcBef>
                <a:spcPct val="50000"/>
              </a:spcBef>
            </a:pPr>
            <a:r>
              <a:rPr lang="nb-NO" sz="1200"/>
              <a:t>Fra Kubaschewski, Alcock, Spencer: Materials Thermochemistry </a:t>
            </a:r>
            <a:endParaRPr lang="en-US" sz="1200"/>
          </a:p>
        </p:txBody>
      </p:sp>
      <p:sp>
        <p:nvSpPr>
          <p:cNvPr id="72709" name="Rectangle 4"/>
          <p:cNvSpPr>
            <a:spLocks noChangeArrowheads="1"/>
          </p:cNvSpPr>
          <p:nvPr/>
        </p:nvSpPr>
        <p:spPr bwMode="auto">
          <a:xfrm>
            <a:off x="381000" y="-152400"/>
            <a:ext cx="7543800" cy="1104900"/>
          </a:xfrm>
          <a:prstGeom prst="rect">
            <a:avLst/>
          </a:prstGeom>
          <a:noFill/>
          <a:ln w="9525">
            <a:noFill/>
            <a:miter lim="800000"/>
            <a:headEnd/>
            <a:tailEnd/>
          </a:ln>
        </p:spPr>
        <p:txBody>
          <a:bodyPr anchor="ctr"/>
          <a:lstStyle/>
          <a:p>
            <a:pPr algn="ctr"/>
            <a:r>
              <a:rPr lang="en-GB">
                <a:solidFill>
                  <a:schemeClr val="tx2"/>
                </a:solidFill>
                <a:latin typeface="Arial" charset="0"/>
              </a:rPr>
              <a:t>Termokjemisk tabell (utdrag)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1"/>
          <p:cNvSpPr>
            <a:spLocks noGrp="1"/>
          </p:cNvSpPr>
          <p:nvPr>
            <p:ph type="ftr" sz="quarter" idx="10"/>
          </p:nvPr>
        </p:nvSpPr>
        <p:spPr>
          <a:noFill/>
        </p:spPr>
        <p:txBody>
          <a:bodyPr/>
          <a:lstStyle/>
          <a:p>
            <a:r>
              <a:rPr lang="nb-NO" smtClean="0"/>
              <a:t>MENA 1000 – Materialer, energi og nanoteknologi</a:t>
            </a:r>
            <a:endParaRPr lang="en-US" smtClean="0"/>
          </a:p>
        </p:txBody>
      </p:sp>
      <p:sp>
        <p:nvSpPr>
          <p:cNvPr id="73731" name="Text Box 3"/>
          <p:cNvSpPr txBox="1">
            <a:spLocks noChangeArrowheads="1"/>
          </p:cNvSpPr>
          <p:nvPr/>
        </p:nvSpPr>
        <p:spPr bwMode="auto">
          <a:xfrm>
            <a:off x="2819400" y="5943600"/>
            <a:ext cx="3276600" cy="274638"/>
          </a:xfrm>
          <a:prstGeom prst="rect">
            <a:avLst/>
          </a:prstGeom>
          <a:noFill/>
          <a:ln w="9525">
            <a:noFill/>
            <a:miter lim="800000"/>
            <a:headEnd/>
            <a:tailEnd/>
          </a:ln>
        </p:spPr>
        <p:txBody>
          <a:bodyPr>
            <a:spAutoFit/>
          </a:bodyPr>
          <a:lstStyle/>
          <a:p>
            <a:pPr>
              <a:spcBef>
                <a:spcPct val="50000"/>
              </a:spcBef>
            </a:pPr>
            <a:r>
              <a:rPr lang="nb-NO" sz="1200"/>
              <a:t>Fra CRC Handbook of Chemistry and Physics</a:t>
            </a:r>
            <a:endParaRPr lang="en-US" sz="1200"/>
          </a:p>
        </p:txBody>
      </p:sp>
      <p:sp>
        <p:nvSpPr>
          <p:cNvPr id="73732" name="Rectangle 4"/>
          <p:cNvSpPr>
            <a:spLocks noChangeArrowheads="1"/>
          </p:cNvSpPr>
          <p:nvPr/>
        </p:nvSpPr>
        <p:spPr bwMode="auto">
          <a:xfrm>
            <a:off x="381000" y="-152400"/>
            <a:ext cx="7543800" cy="1104900"/>
          </a:xfrm>
          <a:prstGeom prst="rect">
            <a:avLst/>
          </a:prstGeom>
          <a:noFill/>
          <a:ln w="9525">
            <a:noFill/>
            <a:miter lim="800000"/>
            <a:headEnd/>
            <a:tailEnd/>
          </a:ln>
        </p:spPr>
        <p:txBody>
          <a:bodyPr anchor="ctr"/>
          <a:lstStyle/>
          <a:p>
            <a:pPr algn="ctr"/>
            <a:r>
              <a:rPr lang="en-GB">
                <a:solidFill>
                  <a:schemeClr val="tx2"/>
                </a:solidFill>
                <a:latin typeface="Arial" charset="0"/>
              </a:rPr>
              <a:t>Termokjemisk tabell (utdrag)</a:t>
            </a:r>
          </a:p>
        </p:txBody>
      </p:sp>
      <p:pic>
        <p:nvPicPr>
          <p:cNvPr id="73733" name="Picture 5" descr="Termodynamisk-tabell-Hand"/>
          <p:cNvPicPr>
            <a:picLocks noChangeAspect="1" noChangeArrowheads="1"/>
          </p:cNvPicPr>
          <p:nvPr/>
        </p:nvPicPr>
        <p:blipFill>
          <a:blip r:embed="rId2" cstate="print"/>
          <a:srcRect/>
          <a:stretch>
            <a:fillRect/>
          </a:stretch>
        </p:blipFill>
        <p:spPr bwMode="auto">
          <a:xfrm>
            <a:off x="914400" y="909638"/>
            <a:ext cx="7239000" cy="498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5607" name="Rectangle 2"/>
          <p:cNvSpPr>
            <a:spLocks noGrp="1" noChangeArrowheads="1"/>
          </p:cNvSpPr>
          <p:nvPr>
            <p:ph type="title"/>
          </p:nvPr>
        </p:nvSpPr>
        <p:spPr>
          <a:xfrm>
            <a:off x="381000" y="0"/>
            <a:ext cx="7543800" cy="1104900"/>
          </a:xfrm>
        </p:spPr>
        <p:txBody>
          <a:bodyPr/>
          <a:lstStyle/>
          <a:p>
            <a:pPr eaLnBrk="1" hangingPunct="1"/>
            <a:r>
              <a:rPr lang="en-GB" smtClean="0"/>
              <a:t>Gibbs energi og aktivitet</a:t>
            </a:r>
          </a:p>
        </p:txBody>
      </p:sp>
      <p:sp>
        <p:nvSpPr>
          <p:cNvPr id="25608" name="Rectangle 3"/>
          <p:cNvSpPr>
            <a:spLocks noGrp="1" noChangeArrowheads="1"/>
          </p:cNvSpPr>
          <p:nvPr>
            <p:ph type="body" idx="1"/>
          </p:nvPr>
        </p:nvSpPr>
        <p:spPr>
          <a:xfrm>
            <a:off x="685800" y="1728788"/>
            <a:ext cx="8134350" cy="4724400"/>
          </a:xfrm>
        </p:spPr>
        <p:txBody>
          <a:bodyPr/>
          <a:lstStyle/>
          <a:p>
            <a:pPr eaLnBrk="1" hangingPunct="1">
              <a:lnSpc>
                <a:spcPct val="90000"/>
              </a:lnSpc>
            </a:pPr>
            <a:r>
              <a:rPr lang="en-GB" dirty="0" smtClean="0"/>
              <a:t>Gibbs </a:t>
            </a:r>
            <a:r>
              <a:rPr lang="en-GB" dirty="0" err="1" smtClean="0"/>
              <a:t>energi</a:t>
            </a:r>
            <a:r>
              <a:rPr lang="en-GB" dirty="0" smtClean="0"/>
              <a:t> for en </a:t>
            </a:r>
            <a:r>
              <a:rPr lang="en-GB" dirty="0" err="1" smtClean="0"/>
              <a:t>stoffmengde</a:t>
            </a:r>
            <a:r>
              <a:rPr lang="en-GB" dirty="0" smtClean="0"/>
              <a:t> </a:t>
            </a:r>
            <a:r>
              <a:rPr lang="en-GB" dirty="0" err="1" smtClean="0"/>
              <a:t>øker</a:t>
            </a:r>
            <a:r>
              <a:rPr lang="en-GB" dirty="0" smtClean="0"/>
              <a:t> med </a:t>
            </a:r>
            <a:r>
              <a:rPr lang="en-GB" dirty="0" err="1" smtClean="0"/>
              <a:t>økende</a:t>
            </a:r>
            <a:r>
              <a:rPr lang="en-GB" dirty="0" smtClean="0"/>
              <a:t> </a:t>
            </a:r>
            <a:r>
              <a:rPr lang="en-GB" dirty="0" err="1" smtClean="0"/>
              <a:t>aktivitet</a:t>
            </a:r>
            <a:r>
              <a:rPr lang="en-GB" dirty="0" smtClean="0"/>
              <a:t> </a:t>
            </a:r>
            <a:r>
              <a:rPr lang="en-GB" dirty="0" err="1" smtClean="0"/>
              <a:t>av</a:t>
            </a:r>
            <a:r>
              <a:rPr lang="en-GB" dirty="0" smtClean="0"/>
              <a:t> </a:t>
            </a:r>
            <a:r>
              <a:rPr lang="en-GB" dirty="0" err="1" smtClean="0"/>
              <a:t>stoffet</a:t>
            </a:r>
            <a:r>
              <a:rPr lang="en-GB" dirty="0" smtClean="0"/>
              <a:t>:</a:t>
            </a:r>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r>
              <a:rPr lang="en-GB" dirty="0" smtClean="0"/>
              <a:t>For </a:t>
            </a:r>
            <a:r>
              <a:rPr lang="en-GB" dirty="0" err="1" smtClean="0"/>
              <a:t>ideelle</a:t>
            </a:r>
            <a:r>
              <a:rPr lang="en-GB" dirty="0" smtClean="0"/>
              <a:t> gasser:</a:t>
            </a:r>
          </a:p>
          <a:p>
            <a:pPr eaLnBrk="1" hangingPunct="1">
              <a:lnSpc>
                <a:spcPct val="90000"/>
              </a:lnSpc>
            </a:pPr>
            <a:endParaRPr lang="en-GB" i="1" dirty="0" smtClean="0"/>
          </a:p>
          <a:p>
            <a:pPr eaLnBrk="1" hangingPunct="1">
              <a:lnSpc>
                <a:spcPct val="90000"/>
              </a:lnSpc>
            </a:pPr>
            <a:endParaRPr lang="en-GB" sz="1800" baseline="30000" dirty="0" smtClean="0"/>
          </a:p>
          <a:p>
            <a:pPr eaLnBrk="1" hangingPunct="1">
              <a:lnSpc>
                <a:spcPct val="90000"/>
              </a:lnSpc>
            </a:pPr>
            <a:endParaRPr lang="en-GB" sz="1800" baseline="30000" dirty="0" smtClean="0"/>
          </a:p>
          <a:p>
            <a:pPr eaLnBrk="1" hangingPunct="1">
              <a:lnSpc>
                <a:spcPct val="90000"/>
              </a:lnSpc>
            </a:pPr>
            <a:endParaRPr lang="en-GB" sz="1800" baseline="30000" dirty="0" smtClean="0"/>
          </a:p>
          <a:p>
            <a:pPr eaLnBrk="1" hangingPunct="1">
              <a:lnSpc>
                <a:spcPct val="90000"/>
              </a:lnSpc>
            </a:pPr>
            <a:endParaRPr lang="en-GB" sz="1800" baseline="30000" dirty="0" smtClean="0"/>
          </a:p>
          <a:p>
            <a:pPr eaLnBrk="1" hangingPunct="1">
              <a:lnSpc>
                <a:spcPct val="90000"/>
              </a:lnSpc>
            </a:pPr>
            <a:endParaRPr lang="en-GB" dirty="0" smtClean="0"/>
          </a:p>
          <a:p>
            <a:pPr eaLnBrk="1" hangingPunct="1">
              <a:lnSpc>
                <a:spcPct val="90000"/>
              </a:lnSpc>
            </a:pPr>
            <a:r>
              <a:rPr lang="en-GB" dirty="0" err="1" smtClean="0"/>
              <a:t>Normalt</a:t>
            </a:r>
            <a:r>
              <a:rPr lang="en-GB" dirty="0" smtClean="0"/>
              <a:t> </a:t>
            </a:r>
            <a:r>
              <a:rPr lang="en-GB" dirty="0" err="1" smtClean="0"/>
              <a:t>er</a:t>
            </a:r>
            <a:r>
              <a:rPr lang="en-GB" dirty="0" smtClean="0"/>
              <a:t> </a:t>
            </a:r>
            <a:r>
              <a:rPr lang="en-GB" i="1" dirty="0" smtClean="0"/>
              <a:t>p</a:t>
            </a:r>
            <a:r>
              <a:rPr lang="en-GB" i="1" baseline="30000" dirty="0" smtClean="0"/>
              <a:t>0</a:t>
            </a:r>
            <a:r>
              <a:rPr lang="en-GB" dirty="0" smtClean="0"/>
              <a:t> = 1 bar, </a:t>
            </a:r>
            <a:r>
              <a:rPr lang="en-GB" dirty="0" err="1" smtClean="0"/>
              <a:t>og</a:t>
            </a:r>
            <a:r>
              <a:rPr lang="en-GB" dirty="0" smtClean="0"/>
              <a:t> man </a:t>
            </a:r>
            <a:r>
              <a:rPr lang="en-GB" dirty="0" err="1" smtClean="0"/>
              <a:t>kan</a:t>
            </a:r>
            <a:r>
              <a:rPr lang="en-GB" dirty="0" smtClean="0"/>
              <a:t> for </a:t>
            </a:r>
            <a:r>
              <a:rPr lang="en-GB" dirty="0" err="1" smtClean="0"/>
              <a:t>enkelhetsskyld</a:t>
            </a:r>
            <a:r>
              <a:rPr lang="en-GB" dirty="0" smtClean="0"/>
              <a:t> </a:t>
            </a:r>
            <a:r>
              <a:rPr lang="en-GB" dirty="0" err="1" smtClean="0"/>
              <a:t>fristes</a:t>
            </a:r>
            <a:r>
              <a:rPr lang="en-GB" dirty="0" smtClean="0"/>
              <a:t> </a:t>
            </a:r>
            <a:r>
              <a:rPr lang="en-GB" dirty="0" err="1" smtClean="0"/>
              <a:t>til</a:t>
            </a:r>
            <a:r>
              <a:rPr lang="en-GB" dirty="0" smtClean="0"/>
              <a:t> </a:t>
            </a:r>
            <a:r>
              <a:rPr lang="en-GB" dirty="0" err="1" smtClean="0"/>
              <a:t>å</a:t>
            </a:r>
            <a:r>
              <a:rPr lang="en-GB" dirty="0" smtClean="0"/>
              <a:t> la </a:t>
            </a:r>
            <a:r>
              <a:rPr lang="en-GB" i="1" dirty="0" smtClean="0"/>
              <a:t>a </a:t>
            </a:r>
            <a:r>
              <a:rPr lang="en-GB" dirty="0" smtClean="0"/>
              <a:t>= </a:t>
            </a:r>
            <a:r>
              <a:rPr lang="en-GB" i="1" dirty="0" smtClean="0"/>
              <a:t>P</a:t>
            </a:r>
            <a:r>
              <a:rPr lang="en-GB" dirty="0" smtClean="0"/>
              <a:t>. </a:t>
            </a:r>
          </a:p>
          <a:p>
            <a:pPr eaLnBrk="1" hangingPunct="1">
              <a:lnSpc>
                <a:spcPct val="90000"/>
              </a:lnSpc>
            </a:pPr>
            <a:r>
              <a:rPr lang="en-GB" dirty="0" smtClean="0"/>
              <a:t>Men </a:t>
            </a:r>
            <a:r>
              <a:rPr lang="en-GB" dirty="0" err="1" smtClean="0"/>
              <a:t>alltid</a:t>
            </a:r>
            <a:r>
              <a:rPr lang="en-GB" dirty="0" smtClean="0"/>
              <a:t> </a:t>
            </a:r>
            <a:r>
              <a:rPr lang="en-GB" dirty="0" err="1" smtClean="0"/>
              <a:t>i</a:t>
            </a:r>
            <a:r>
              <a:rPr lang="en-GB" dirty="0" smtClean="0"/>
              <a:t> </a:t>
            </a:r>
            <a:r>
              <a:rPr lang="en-GB" dirty="0" err="1" smtClean="0"/>
              <a:t>forståelse</a:t>
            </a:r>
            <a:r>
              <a:rPr lang="en-GB" dirty="0" smtClean="0"/>
              <a:t> med at </a:t>
            </a:r>
            <a:r>
              <a:rPr lang="en-GB" i="1" dirty="0" smtClean="0"/>
              <a:t>a</a:t>
            </a:r>
            <a:r>
              <a:rPr lang="en-GB" dirty="0" smtClean="0"/>
              <a:t> </a:t>
            </a:r>
            <a:r>
              <a:rPr lang="en-GB" dirty="0" err="1" smtClean="0"/>
              <a:t>egentlig</a:t>
            </a:r>
            <a:r>
              <a:rPr lang="en-GB" dirty="0" smtClean="0"/>
              <a:t> </a:t>
            </a:r>
            <a:r>
              <a:rPr lang="en-GB" dirty="0" err="1" smtClean="0"/>
              <a:t>er</a:t>
            </a:r>
            <a:r>
              <a:rPr lang="en-GB" dirty="0" smtClean="0"/>
              <a:t> </a:t>
            </a:r>
            <a:r>
              <a:rPr lang="en-GB" i="1" dirty="0" smtClean="0"/>
              <a:t>P/P</a:t>
            </a:r>
            <a:r>
              <a:rPr lang="en-GB" i="1" baseline="30000" dirty="0" smtClean="0"/>
              <a:t>0</a:t>
            </a:r>
            <a:r>
              <a:rPr lang="en-GB" dirty="0" smtClean="0"/>
              <a:t>, </a:t>
            </a:r>
            <a:r>
              <a:rPr lang="en-GB" dirty="0" err="1" smtClean="0"/>
              <a:t>og</a:t>
            </a:r>
            <a:r>
              <a:rPr lang="en-GB" dirty="0" smtClean="0"/>
              <a:t> at </a:t>
            </a:r>
            <a:r>
              <a:rPr lang="en-GB" i="1" dirty="0" smtClean="0"/>
              <a:t>a</a:t>
            </a:r>
            <a:r>
              <a:rPr lang="en-GB" dirty="0" smtClean="0"/>
              <a:t> </a:t>
            </a:r>
            <a:r>
              <a:rPr lang="en-GB" dirty="0" err="1" smtClean="0"/>
              <a:t>derfor</a:t>
            </a:r>
            <a:r>
              <a:rPr lang="en-GB" dirty="0" smtClean="0"/>
              <a:t> </a:t>
            </a:r>
            <a:r>
              <a:rPr lang="en-GB" dirty="0" err="1" smtClean="0"/>
              <a:t>ikke</a:t>
            </a:r>
            <a:r>
              <a:rPr lang="en-GB" dirty="0" smtClean="0"/>
              <a:t> </a:t>
            </a:r>
            <a:r>
              <a:rPr lang="en-GB" dirty="0" err="1" smtClean="0"/>
              <a:t>har</a:t>
            </a:r>
            <a:r>
              <a:rPr lang="en-GB" dirty="0" smtClean="0"/>
              <a:t> </a:t>
            </a:r>
            <a:r>
              <a:rPr lang="en-GB" dirty="0" err="1" smtClean="0"/>
              <a:t>noen</a:t>
            </a:r>
            <a:r>
              <a:rPr lang="en-GB" dirty="0" smtClean="0"/>
              <a:t> </a:t>
            </a:r>
            <a:r>
              <a:rPr lang="en-GB" dirty="0" err="1" smtClean="0"/>
              <a:t>enhet</a:t>
            </a:r>
            <a:r>
              <a:rPr lang="en-GB" dirty="0" smtClean="0"/>
              <a:t>.</a:t>
            </a:r>
          </a:p>
        </p:txBody>
      </p:sp>
      <p:graphicFrame>
        <p:nvGraphicFramePr>
          <p:cNvPr id="25602" name="Object 4"/>
          <p:cNvGraphicFramePr>
            <a:graphicFrameLocks noChangeAspect="1"/>
          </p:cNvGraphicFramePr>
          <p:nvPr/>
        </p:nvGraphicFramePr>
        <p:xfrm>
          <a:off x="1835150" y="2636838"/>
          <a:ext cx="2438400" cy="428625"/>
        </p:xfrm>
        <a:graphic>
          <a:graphicData uri="http://schemas.openxmlformats.org/presentationml/2006/ole">
            <p:oleObj spid="_x0000_s25602" name="Equation" r:id="rId4" imgW="1434960" imgH="253800" progId="Equation.3">
              <p:embed/>
            </p:oleObj>
          </a:graphicData>
        </a:graphic>
      </p:graphicFrame>
      <p:graphicFrame>
        <p:nvGraphicFramePr>
          <p:cNvPr id="25603" name="Object 5"/>
          <p:cNvGraphicFramePr>
            <a:graphicFrameLocks noChangeAspect="1"/>
          </p:cNvGraphicFramePr>
          <p:nvPr/>
        </p:nvGraphicFramePr>
        <p:xfrm>
          <a:off x="323850" y="260350"/>
          <a:ext cx="815975" cy="679450"/>
        </p:xfrm>
        <a:graphic>
          <a:graphicData uri="http://schemas.openxmlformats.org/presentationml/2006/ole">
            <p:oleObj spid="_x0000_s25603" name="Equation" r:id="rId5" imgW="469800" imgH="393480" progId="Equation.3">
              <p:embed/>
            </p:oleObj>
          </a:graphicData>
        </a:graphic>
      </p:graphicFrame>
      <p:graphicFrame>
        <p:nvGraphicFramePr>
          <p:cNvPr id="25604" name="Object 6"/>
          <p:cNvGraphicFramePr>
            <a:graphicFrameLocks noChangeAspect="1"/>
          </p:cNvGraphicFramePr>
          <p:nvPr/>
        </p:nvGraphicFramePr>
        <p:xfrm>
          <a:off x="1763713" y="4149725"/>
          <a:ext cx="2568575" cy="728663"/>
        </p:xfrm>
        <a:graphic>
          <a:graphicData uri="http://schemas.openxmlformats.org/presentationml/2006/ole">
            <p:oleObj spid="_x0000_s25604" name="Equation" r:id="rId6" imgW="1511280" imgH="431640" progId="Equation.3">
              <p:embed/>
            </p:oleObj>
          </a:graphicData>
        </a:graphic>
      </p:graphicFrame>
      <p:sp>
        <p:nvSpPr>
          <p:cNvPr id="25609" name="Rectangle 1029"/>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GB"/>
          </a:p>
        </p:txBody>
      </p:sp>
      <p:graphicFrame>
        <p:nvGraphicFramePr>
          <p:cNvPr id="25605" name="Object 1028"/>
          <p:cNvGraphicFramePr>
            <a:graphicFrameLocks noChangeAspect="1"/>
          </p:cNvGraphicFramePr>
          <p:nvPr/>
        </p:nvGraphicFramePr>
        <p:xfrm>
          <a:off x="1908175" y="1052513"/>
          <a:ext cx="4895850" cy="396875"/>
        </p:xfrm>
        <a:graphic>
          <a:graphicData uri="http://schemas.openxmlformats.org/presentationml/2006/ole">
            <p:oleObj spid="_x0000_s25605" name="Equation" r:id="rId7" imgW="2933700" imgH="241300" progId="Equation.3">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6632" name="Rectangle 2"/>
          <p:cNvSpPr>
            <a:spLocks noGrp="1" noChangeArrowheads="1"/>
          </p:cNvSpPr>
          <p:nvPr>
            <p:ph type="title"/>
          </p:nvPr>
        </p:nvSpPr>
        <p:spPr>
          <a:xfrm>
            <a:off x="152400" y="0"/>
            <a:ext cx="8001000" cy="1104900"/>
          </a:xfrm>
        </p:spPr>
        <p:txBody>
          <a:bodyPr/>
          <a:lstStyle/>
          <a:p>
            <a:pPr eaLnBrk="1" hangingPunct="1"/>
            <a:r>
              <a:rPr lang="en-GB" smtClean="0"/>
              <a:t>Effekt av trykket på endringer av </a:t>
            </a:r>
            <a:r>
              <a:rPr lang="en-GB" smtClean="0">
                <a:sym typeface="Symbol" pitchFamily="18" charset="2"/>
              </a:rPr>
              <a:t>G i kjemiske reaksjoner</a:t>
            </a:r>
            <a:endParaRPr lang="en-GB" smtClean="0"/>
          </a:p>
        </p:txBody>
      </p:sp>
      <p:sp>
        <p:nvSpPr>
          <p:cNvPr id="26633" name="Rectangle 3"/>
          <p:cNvSpPr>
            <a:spLocks noGrp="1" noChangeArrowheads="1"/>
          </p:cNvSpPr>
          <p:nvPr>
            <p:ph type="body" idx="1"/>
          </p:nvPr>
        </p:nvSpPr>
        <p:spPr>
          <a:xfrm>
            <a:off x="533400" y="1295400"/>
            <a:ext cx="7727950" cy="4419600"/>
          </a:xfrm>
        </p:spPr>
        <p:txBody>
          <a:bodyPr/>
          <a:lstStyle/>
          <a:p>
            <a:pPr eaLnBrk="1" hangingPunct="1">
              <a:buFontTx/>
              <a:buNone/>
            </a:pPr>
            <a:r>
              <a:rPr lang="en-GB" sz="1800" smtClean="0"/>
              <a:t>H</a:t>
            </a:r>
            <a:r>
              <a:rPr lang="en-GB" sz="1800" baseline="-25000" smtClean="0"/>
              <a:t>2</a:t>
            </a:r>
            <a:r>
              <a:rPr lang="en-GB" sz="1800" smtClean="0"/>
              <a:t>(g, P</a:t>
            </a:r>
            <a:r>
              <a:rPr lang="en-GB" sz="1800" baseline="-25000" smtClean="0"/>
              <a:t>H2</a:t>
            </a:r>
            <a:r>
              <a:rPr lang="en-GB" sz="1800" smtClean="0"/>
              <a:t>) + 1/2 O</a:t>
            </a:r>
            <a:r>
              <a:rPr lang="en-GB" sz="1800" baseline="-25000" smtClean="0"/>
              <a:t>2</a:t>
            </a:r>
            <a:r>
              <a:rPr lang="en-GB" sz="1800" smtClean="0"/>
              <a:t>(g, P</a:t>
            </a:r>
            <a:r>
              <a:rPr lang="en-GB" sz="1800" baseline="-25000" smtClean="0"/>
              <a:t>O2</a:t>
            </a:r>
            <a:r>
              <a:rPr lang="en-GB" sz="1800" smtClean="0"/>
              <a:t>) = H</a:t>
            </a:r>
            <a:r>
              <a:rPr lang="en-GB" sz="1800" baseline="-25000" smtClean="0"/>
              <a:t>2</a:t>
            </a:r>
            <a:r>
              <a:rPr lang="en-GB" sz="1800" smtClean="0"/>
              <a:t>O(g, P</a:t>
            </a:r>
            <a:r>
              <a:rPr lang="en-GB" sz="1800" baseline="-25000" smtClean="0"/>
              <a:t>H2O</a:t>
            </a:r>
            <a:r>
              <a:rPr lang="en-GB" sz="1800" smtClean="0"/>
              <a:t>)</a:t>
            </a:r>
          </a:p>
          <a:p>
            <a:pPr eaLnBrk="1" hangingPunct="1">
              <a:buFontTx/>
              <a:buNone/>
            </a:pPr>
            <a:endParaRPr lang="en-GB" sz="1800" smtClean="0"/>
          </a:p>
          <a:p>
            <a:pPr eaLnBrk="1" hangingPunct="1">
              <a:buFontTx/>
              <a:buNone/>
            </a:pPr>
            <a:endParaRPr lang="en-GB" sz="1800" smtClean="0"/>
          </a:p>
          <a:p>
            <a:pPr eaLnBrk="1" hangingPunct="1">
              <a:buFontTx/>
              <a:buNone/>
            </a:pPr>
            <a:endParaRPr lang="en-GB" sz="1800" smtClean="0"/>
          </a:p>
          <a:p>
            <a:pPr eaLnBrk="1" hangingPunct="1">
              <a:buFontTx/>
              <a:buNone/>
            </a:pPr>
            <a:endParaRPr lang="en-GB" sz="1800" smtClean="0"/>
          </a:p>
          <a:p>
            <a:pPr eaLnBrk="1" hangingPunct="1">
              <a:buFontTx/>
              <a:buNone/>
            </a:pPr>
            <a:endParaRPr lang="en-GB" sz="1800" smtClean="0"/>
          </a:p>
          <a:p>
            <a:pPr eaLnBrk="1" hangingPunct="1">
              <a:buFontTx/>
              <a:buNone/>
            </a:pPr>
            <a:endParaRPr lang="en-GB" sz="1800" smtClean="0"/>
          </a:p>
          <a:p>
            <a:pPr eaLnBrk="1" hangingPunct="1">
              <a:buFontTx/>
              <a:buNone/>
            </a:pPr>
            <a:endParaRPr lang="en-GB" sz="1800" smtClean="0"/>
          </a:p>
          <a:p>
            <a:pPr eaLnBrk="1" hangingPunct="1">
              <a:buFontTx/>
              <a:buNone/>
            </a:pPr>
            <a:r>
              <a:rPr lang="en-GB" sz="1800" smtClean="0"/>
              <a:t>og hvis </a:t>
            </a:r>
            <a:r>
              <a:rPr lang="en-GB" sz="1800" i="1" smtClean="0"/>
              <a:t>P</a:t>
            </a:r>
            <a:r>
              <a:rPr lang="en-GB" sz="1800" i="1" baseline="30000" smtClean="0"/>
              <a:t>0</a:t>
            </a:r>
            <a:r>
              <a:rPr lang="en-GB" sz="1800" smtClean="0"/>
              <a:t> = 1 (bar):</a:t>
            </a:r>
          </a:p>
          <a:p>
            <a:pPr eaLnBrk="1" hangingPunct="1"/>
            <a:endParaRPr lang="en-GB" sz="1800" smtClean="0"/>
          </a:p>
        </p:txBody>
      </p:sp>
      <p:graphicFrame>
        <p:nvGraphicFramePr>
          <p:cNvPr id="26626" name="Object 5"/>
          <p:cNvGraphicFramePr>
            <a:graphicFrameLocks noChangeAspect="1"/>
          </p:cNvGraphicFramePr>
          <p:nvPr/>
        </p:nvGraphicFramePr>
        <p:xfrm>
          <a:off x="685800" y="2590800"/>
          <a:ext cx="2286000" cy="614363"/>
        </p:xfrm>
        <a:graphic>
          <a:graphicData uri="http://schemas.openxmlformats.org/presentationml/2006/ole">
            <p:oleObj spid="_x0000_s26626" name="Equation" r:id="rId4" imgW="1460160" imgH="393480" progId="Equation.3">
              <p:embed/>
            </p:oleObj>
          </a:graphicData>
        </a:graphic>
      </p:graphicFrame>
      <p:graphicFrame>
        <p:nvGraphicFramePr>
          <p:cNvPr id="26627" name="Object 6"/>
          <p:cNvGraphicFramePr>
            <a:graphicFrameLocks noChangeAspect="1"/>
          </p:cNvGraphicFramePr>
          <p:nvPr/>
        </p:nvGraphicFramePr>
        <p:xfrm>
          <a:off x="569913" y="3200400"/>
          <a:ext cx="7396162" cy="669925"/>
        </p:xfrm>
        <a:graphic>
          <a:graphicData uri="http://schemas.openxmlformats.org/presentationml/2006/ole">
            <p:oleObj spid="_x0000_s26627" name="Equation" r:id="rId5" imgW="4635360" imgH="419040" progId="Equation.3">
              <p:embed/>
            </p:oleObj>
          </a:graphicData>
        </a:graphic>
      </p:graphicFrame>
      <p:graphicFrame>
        <p:nvGraphicFramePr>
          <p:cNvPr id="26628" name="Object 7"/>
          <p:cNvGraphicFramePr>
            <a:graphicFrameLocks noChangeAspect="1"/>
          </p:cNvGraphicFramePr>
          <p:nvPr/>
        </p:nvGraphicFramePr>
        <p:xfrm>
          <a:off x="657225" y="4495800"/>
          <a:ext cx="4706938" cy="728663"/>
        </p:xfrm>
        <a:graphic>
          <a:graphicData uri="http://schemas.openxmlformats.org/presentationml/2006/ole">
            <p:oleObj spid="_x0000_s26628" name="Equation" r:id="rId6" imgW="3111480" imgH="482400" progId="Equation.3">
              <p:embed/>
            </p:oleObj>
          </a:graphicData>
        </a:graphic>
      </p:graphicFrame>
      <p:graphicFrame>
        <p:nvGraphicFramePr>
          <p:cNvPr id="26629" name="Object 8"/>
          <p:cNvGraphicFramePr>
            <a:graphicFrameLocks noChangeAspect="1"/>
          </p:cNvGraphicFramePr>
          <p:nvPr/>
        </p:nvGraphicFramePr>
        <p:xfrm>
          <a:off x="625648" y="5392738"/>
          <a:ext cx="5170488" cy="779462"/>
        </p:xfrm>
        <a:graphic>
          <a:graphicData uri="http://schemas.openxmlformats.org/presentationml/2006/ole">
            <p:oleObj spid="_x0000_s26629" name="Equation" r:id="rId7" imgW="3200400" imgH="482400" progId="Equation.3">
              <p:embed/>
            </p:oleObj>
          </a:graphicData>
        </a:graphic>
      </p:graphicFrame>
      <p:sp>
        <p:nvSpPr>
          <p:cNvPr id="26634" name="Rectangle 10"/>
          <p:cNvSpPr>
            <a:spLocks noChangeArrowheads="1"/>
          </p:cNvSpPr>
          <p:nvPr/>
        </p:nvSpPr>
        <p:spPr bwMode="auto">
          <a:xfrm>
            <a:off x="3856038" y="3257550"/>
            <a:ext cx="9144000" cy="0"/>
          </a:xfrm>
          <a:prstGeom prst="rect">
            <a:avLst/>
          </a:prstGeom>
          <a:noFill/>
          <a:ln w="9525">
            <a:noFill/>
            <a:miter lim="800000"/>
            <a:headEnd/>
            <a:tailEnd/>
          </a:ln>
        </p:spPr>
        <p:txBody>
          <a:bodyPr>
            <a:spAutoFit/>
          </a:bodyPr>
          <a:lstStyle/>
          <a:p>
            <a:endParaRPr lang="en-GB"/>
          </a:p>
        </p:txBody>
      </p:sp>
      <p:graphicFrame>
        <p:nvGraphicFramePr>
          <p:cNvPr id="26630" name="Object 9"/>
          <p:cNvGraphicFramePr>
            <a:graphicFrameLocks noChangeAspect="1"/>
          </p:cNvGraphicFramePr>
          <p:nvPr/>
        </p:nvGraphicFramePr>
        <p:xfrm>
          <a:off x="657225" y="1905000"/>
          <a:ext cx="2771775" cy="547688"/>
        </p:xfrm>
        <a:graphic>
          <a:graphicData uri="http://schemas.openxmlformats.org/presentationml/2006/ole">
            <p:oleObj spid="_x0000_s26630" name="Equation" r:id="rId8" imgW="1739880" imgH="342720" progId="Equation.3">
              <p:embed/>
            </p:oleObj>
          </a:graphicData>
        </a:graphic>
      </p:graphicFrame>
      <p:sp>
        <p:nvSpPr>
          <p:cNvPr id="11" name="TextBox 10"/>
          <p:cNvSpPr txBox="1"/>
          <p:nvPr/>
        </p:nvSpPr>
        <p:spPr>
          <a:xfrm>
            <a:off x="6588224" y="5445224"/>
            <a:ext cx="2376263" cy="707886"/>
          </a:xfrm>
          <a:prstGeom prst="rect">
            <a:avLst/>
          </a:prstGeom>
          <a:noFill/>
        </p:spPr>
        <p:txBody>
          <a:bodyPr wrap="square" rtlCol="0">
            <a:spAutoFit/>
          </a:bodyPr>
          <a:lstStyle/>
          <a:p>
            <a:r>
              <a:rPr lang="en-GB" sz="2000" i="1" dirty="0" smtClean="0"/>
              <a:t>Q</a:t>
            </a:r>
            <a:r>
              <a:rPr lang="en-GB" sz="2000" dirty="0" smtClean="0"/>
              <a:t>  </a:t>
            </a:r>
            <a:r>
              <a:rPr lang="en-GB" sz="2000" dirty="0" err="1" smtClean="0"/>
              <a:t>kalles</a:t>
            </a:r>
            <a:r>
              <a:rPr lang="en-GB" sz="2000" dirty="0" smtClean="0"/>
              <a:t> </a:t>
            </a:r>
            <a:r>
              <a:rPr lang="en-GB" sz="2000" dirty="0" err="1" smtClean="0"/>
              <a:t>reaksjonskvotienten</a:t>
            </a:r>
            <a:endParaRPr lang="en-GB"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7652" name="Rectangle 1026"/>
          <p:cNvSpPr>
            <a:spLocks noGrp="1" noChangeArrowheads="1"/>
          </p:cNvSpPr>
          <p:nvPr>
            <p:ph type="title"/>
          </p:nvPr>
        </p:nvSpPr>
        <p:spPr/>
        <p:txBody>
          <a:bodyPr/>
          <a:lstStyle/>
          <a:p>
            <a:pPr eaLnBrk="1" hangingPunct="1"/>
            <a:r>
              <a:rPr lang="nb-NO" smtClean="0"/>
              <a:t>Reaksjonskvotient</a:t>
            </a:r>
            <a:endParaRPr lang="en-GB" smtClean="0"/>
          </a:p>
        </p:txBody>
      </p:sp>
      <p:sp>
        <p:nvSpPr>
          <p:cNvPr id="27653" name="Rectangle 1027"/>
          <p:cNvSpPr>
            <a:spLocks noGrp="1" noChangeArrowheads="1"/>
          </p:cNvSpPr>
          <p:nvPr>
            <p:ph type="body" idx="1"/>
          </p:nvPr>
        </p:nvSpPr>
        <p:spPr>
          <a:xfrm>
            <a:off x="468313" y="1657350"/>
            <a:ext cx="5038725" cy="4724400"/>
          </a:xfrm>
        </p:spPr>
        <p:txBody>
          <a:bodyPr/>
          <a:lstStyle/>
          <a:p>
            <a:pPr eaLnBrk="1" hangingPunct="1"/>
            <a:r>
              <a:rPr lang="en-GB" sz="1800" dirty="0" smtClean="0"/>
              <a:t>For den </a:t>
            </a:r>
            <a:r>
              <a:rPr lang="en-GB" sz="1800" dirty="0" err="1" smtClean="0"/>
              <a:t>generelle</a:t>
            </a:r>
            <a:r>
              <a:rPr lang="en-GB" sz="1800" dirty="0" smtClean="0"/>
              <a:t> </a:t>
            </a:r>
            <a:r>
              <a:rPr lang="en-GB" sz="1800" dirty="0" err="1" smtClean="0"/>
              <a:t>reaksjonen</a:t>
            </a:r>
            <a:endParaRPr lang="en-GB" sz="1800" dirty="0" smtClean="0"/>
          </a:p>
          <a:p>
            <a:pPr eaLnBrk="1" hangingPunct="1"/>
            <a:endParaRPr lang="en-GB" sz="1800" dirty="0" smtClean="0"/>
          </a:p>
          <a:p>
            <a:pPr lvl="1" eaLnBrk="1" hangingPunct="1">
              <a:buFontTx/>
              <a:buNone/>
            </a:pPr>
            <a:r>
              <a:rPr lang="en-GB" sz="1600" dirty="0" err="1" smtClean="0"/>
              <a:t>aA</a:t>
            </a:r>
            <a:r>
              <a:rPr lang="en-GB" sz="1600" dirty="0" smtClean="0"/>
              <a:t> + </a:t>
            </a:r>
            <a:r>
              <a:rPr lang="en-GB" sz="1600" dirty="0" err="1" smtClean="0"/>
              <a:t>bB</a:t>
            </a:r>
            <a:r>
              <a:rPr lang="en-GB" sz="1600" dirty="0" smtClean="0"/>
              <a:t> = </a:t>
            </a:r>
            <a:r>
              <a:rPr lang="en-GB" sz="1600" dirty="0" err="1" smtClean="0"/>
              <a:t>cC</a:t>
            </a:r>
            <a:r>
              <a:rPr lang="en-GB" sz="1600" dirty="0" smtClean="0"/>
              <a:t> + </a:t>
            </a:r>
            <a:r>
              <a:rPr lang="en-GB" sz="1600" dirty="0" err="1" smtClean="0"/>
              <a:t>dD</a:t>
            </a:r>
            <a:endParaRPr lang="en-GB" sz="1600" dirty="0" smtClean="0"/>
          </a:p>
          <a:p>
            <a:pPr eaLnBrk="1" hangingPunct="1"/>
            <a:endParaRPr lang="en-GB" sz="1800" dirty="0" smtClean="0"/>
          </a:p>
          <a:p>
            <a:pPr eaLnBrk="1" hangingPunct="1"/>
            <a:r>
              <a:rPr lang="en-GB" sz="1800" dirty="0" err="1" smtClean="0"/>
              <a:t>ved</a:t>
            </a:r>
            <a:r>
              <a:rPr lang="en-GB" sz="1800" dirty="0" smtClean="0"/>
              <a:t> </a:t>
            </a:r>
            <a:r>
              <a:rPr lang="en-GB" sz="1800" dirty="0" err="1" smtClean="0"/>
              <a:t>enhver</a:t>
            </a:r>
            <a:r>
              <a:rPr lang="en-GB" sz="1800" dirty="0" smtClean="0"/>
              <a:t> </a:t>
            </a:r>
            <a:r>
              <a:rPr lang="en-GB" sz="1800" dirty="0" err="1" smtClean="0"/>
              <a:t>konstant</a:t>
            </a:r>
            <a:r>
              <a:rPr lang="en-GB" sz="1800" dirty="0" smtClean="0"/>
              <a:t> </a:t>
            </a:r>
            <a:r>
              <a:rPr lang="en-GB" sz="1800" dirty="0" err="1" smtClean="0"/>
              <a:t>temperatur</a:t>
            </a:r>
            <a:r>
              <a:rPr lang="en-GB" sz="1800" dirty="0" smtClean="0"/>
              <a:t>, </a:t>
            </a:r>
            <a:r>
              <a:rPr lang="en-GB" sz="1800" dirty="0" err="1" smtClean="0"/>
              <a:t>har</a:t>
            </a:r>
            <a:r>
              <a:rPr lang="en-GB" sz="1800" dirty="0" smtClean="0"/>
              <a:t> vi</a:t>
            </a:r>
          </a:p>
          <a:p>
            <a:pPr eaLnBrk="1" hangingPunct="1"/>
            <a:endParaRPr lang="en-GB" sz="1800" dirty="0" smtClean="0"/>
          </a:p>
          <a:p>
            <a:pPr eaLnBrk="1" hangingPunct="1"/>
            <a:endParaRPr lang="en-GB" sz="1800" dirty="0" smtClean="0"/>
          </a:p>
          <a:p>
            <a:pPr eaLnBrk="1" hangingPunct="1"/>
            <a:endParaRPr lang="en-GB" sz="1800" dirty="0" smtClean="0"/>
          </a:p>
          <a:p>
            <a:pPr eaLnBrk="1" hangingPunct="1"/>
            <a:endParaRPr lang="en-GB" sz="1800" dirty="0" smtClean="0"/>
          </a:p>
          <a:p>
            <a:pPr eaLnBrk="1" hangingPunct="1"/>
            <a:r>
              <a:rPr lang="en-GB" sz="1800" i="1" dirty="0" smtClean="0"/>
              <a:t>Q</a:t>
            </a:r>
            <a:r>
              <a:rPr lang="en-GB" sz="1800" dirty="0" smtClean="0"/>
              <a:t> </a:t>
            </a:r>
            <a:r>
              <a:rPr lang="en-GB" sz="1800" dirty="0" err="1" smtClean="0"/>
              <a:t>kalles</a:t>
            </a:r>
            <a:r>
              <a:rPr lang="en-GB" sz="1800" dirty="0" smtClean="0"/>
              <a:t> </a:t>
            </a:r>
            <a:r>
              <a:rPr lang="en-GB" sz="1800" dirty="0" err="1" smtClean="0"/>
              <a:t>reaksjonskvotienten</a:t>
            </a:r>
            <a:endParaRPr lang="en-GB" sz="1800" dirty="0" smtClean="0"/>
          </a:p>
          <a:p>
            <a:pPr eaLnBrk="1" hangingPunct="1"/>
            <a:endParaRPr lang="en-GB" sz="1800" dirty="0" smtClean="0"/>
          </a:p>
          <a:p>
            <a:pPr eaLnBrk="1" hangingPunct="1"/>
            <a:endParaRPr lang="en-GB" sz="1800" dirty="0" smtClean="0"/>
          </a:p>
          <a:p>
            <a:pPr eaLnBrk="1" hangingPunct="1"/>
            <a:endParaRPr lang="en-GB" sz="1800" dirty="0" smtClean="0"/>
          </a:p>
        </p:txBody>
      </p:sp>
      <p:graphicFrame>
        <p:nvGraphicFramePr>
          <p:cNvPr id="27650" name="Object 1028"/>
          <p:cNvGraphicFramePr>
            <a:graphicFrameLocks noChangeAspect="1"/>
          </p:cNvGraphicFramePr>
          <p:nvPr/>
        </p:nvGraphicFramePr>
        <p:xfrm>
          <a:off x="781050" y="3524250"/>
          <a:ext cx="5065713" cy="841375"/>
        </p:xfrm>
        <a:graphic>
          <a:graphicData uri="http://schemas.openxmlformats.org/presentationml/2006/ole">
            <p:oleObj spid="_x0000_s27650" name="Equation" r:id="rId3" imgW="2755800" imgH="457200" progId="Equation.3">
              <p:embed/>
            </p:oleObj>
          </a:graphicData>
        </a:graphic>
      </p:graphicFrame>
      <p:pic>
        <p:nvPicPr>
          <p:cNvPr id="27654" name="Picture 2060"/>
          <p:cNvPicPr>
            <a:picLocks noChangeAspect="1" noChangeArrowheads="1"/>
          </p:cNvPicPr>
          <p:nvPr/>
        </p:nvPicPr>
        <p:blipFill>
          <a:blip r:embed="rId4" cstate="print"/>
          <a:srcRect/>
          <a:stretch>
            <a:fillRect/>
          </a:stretch>
        </p:blipFill>
        <p:spPr bwMode="auto">
          <a:xfrm>
            <a:off x="5938838" y="866775"/>
            <a:ext cx="3025775" cy="292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8677" name="Rectangle 2050"/>
          <p:cNvSpPr>
            <a:spLocks noGrp="1" noChangeArrowheads="1"/>
          </p:cNvSpPr>
          <p:nvPr>
            <p:ph type="title"/>
          </p:nvPr>
        </p:nvSpPr>
        <p:spPr/>
        <p:txBody>
          <a:bodyPr/>
          <a:lstStyle/>
          <a:p>
            <a:pPr eaLnBrk="1" hangingPunct="1"/>
            <a:r>
              <a:rPr lang="en-GB" smtClean="0"/>
              <a:t>Eksempel</a:t>
            </a:r>
          </a:p>
        </p:txBody>
      </p:sp>
      <p:sp>
        <p:nvSpPr>
          <p:cNvPr id="28678" name="Rectangle 2051"/>
          <p:cNvSpPr>
            <a:spLocks noGrp="1" noChangeArrowheads="1"/>
          </p:cNvSpPr>
          <p:nvPr>
            <p:ph type="body" idx="1"/>
          </p:nvPr>
        </p:nvSpPr>
        <p:spPr>
          <a:xfrm>
            <a:off x="685800" y="1371600"/>
            <a:ext cx="7772400" cy="4953000"/>
          </a:xfrm>
        </p:spPr>
        <p:txBody>
          <a:bodyPr/>
          <a:lstStyle/>
          <a:p>
            <a:pPr eaLnBrk="1" hangingPunct="1">
              <a:lnSpc>
                <a:spcPct val="90000"/>
              </a:lnSpc>
            </a:pPr>
            <a:r>
              <a:rPr lang="en-GB" sz="1800" smtClean="0"/>
              <a:t>H</a:t>
            </a:r>
            <a:r>
              <a:rPr lang="en-GB" sz="1800" baseline="-25000" smtClean="0"/>
              <a:t>2</a:t>
            </a:r>
            <a:r>
              <a:rPr lang="en-GB" sz="1800" smtClean="0"/>
              <a:t>(g, P</a:t>
            </a:r>
            <a:r>
              <a:rPr lang="en-GB" sz="1800" baseline="-25000" smtClean="0"/>
              <a:t>H2</a:t>
            </a:r>
            <a:r>
              <a:rPr lang="en-GB" sz="1800" smtClean="0"/>
              <a:t>) + 1/2 O</a:t>
            </a:r>
            <a:r>
              <a:rPr lang="en-GB" sz="1800" baseline="-25000" smtClean="0"/>
              <a:t>2</a:t>
            </a:r>
            <a:r>
              <a:rPr lang="en-GB" sz="1800" smtClean="0"/>
              <a:t>(g, P</a:t>
            </a:r>
            <a:r>
              <a:rPr lang="en-GB" sz="1800" baseline="-25000" smtClean="0"/>
              <a:t>O2</a:t>
            </a:r>
            <a:r>
              <a:rPr lang="en-GB" sz="1800" smtClean="0"/>
              <a:t>) = H</a:t>
            </a:r>
            <a:r>
              <a:rPr lang="en-GB" sz="1800" baseline="-25000" smtClean="0"/>
              <a:t>2</a:t>
            </a:r>
            <a:r>
              <a:rPr lang="en-GB" sz="1800" smtClean="0"/>
              <a:t>O(g, P</a:t>
            </a:r>
            <a:r>
              <a:rPr lang="en-GB" sz="1800" baseline="-25000" smtClean="0"/>
              <a:t>H2O</a:t>
            </a:r>
            <a:r>
              <a:rPr lang="en-GB" sz="1800" smtClean="0"/>
              <a:t>)</a:t>
            </a:r>
          </a:p>
          <a:p>
            <a:pPr eaLnBrk="1" hangingPunct="1">
              <a:lnSpc>
                <a:spcPct val="90000"/>
              </a:lnSpc>
            </a:pPr>
            <a:endParaRPr lang="en-GB" sz="1800" smtClean="0"/>
          </a:p>
          <a:p>
            <a:pPr eaLnBrk="1" hangingPunct="1">
              <a:lnSpc>
                <a:spcPct val="90000"/>
              </a:lnSpc>
            </a:pPr>
            <a:r>
              <a:rPr lang="en-GB" sz="1800" smtClean="0"/>
              <a:t>Hvis alle gassene er tilstede ved 1 bars partialtrykk:</a:t>
            </a:r>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r>
              <a:rPr lang="en-GB" sz="1800" smtClean="0"/>
              <a:t>Reaksjonen går mot høyre!</a:t>
            </a:r>
          </a:p>
          <a:p>
            <a:pPr eaLnBrk="1" hangingPunct="1">
              <a:lnSpc>
                <a:spcPct val="90000"/>
              </a:lnSpc>
            </a:pPr>
            <a:endParaRPr lang="en-GB" sz="1800" smtClean="0"/>
          </a:p>
          <a:p>
            <a:pPr eaLnBrk="1" hangingPunct="1">
              <a:lnSpc>
                <a:spcPct val="90000"/>
              </a:lnSpc>
            </a:pPr>
            <a:r>
              <a:rPr lang="en-GB" sz="1800" smtClean="0"/>
              <a:t>Hvis alle gassene er tilstede ved 0.01 bars partialtrykk:</a:t>
            </a:r>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endParaRPr lang="en-GB" sz="1800" smtClean="0"/>
          </a:p>
          <a:p>
            <a:pPr eaLnBrk="1" hangingPunct="1">
              <a:lnSpc>
                <a:spcPct val="90000"/>
              </a:lnSpc>
            </a:pPr>
            <a:r>
              <a:rPr lang="en-GB" sz="1800" smtClean="0"/>
              <a:t>Gibbs energi-forandring er i siste tilfelle mindre negativ og tendensen for reaksjonen til å skje er derfor blitt mindre.</a:t>
            </a:r>
          </a:p>
        </p:txBody>
      </p:sp>
      <p:graphicFrame>
        <p:nvGraphicFramePr>
          <p:cNvPr id="28674" name="Object 2052"/>
          <p:cNvGraphicFramePr>
            <a:graphicFrameLocks noChangeAspect="1"/>
          </p:cNvGraphicFramePr>
          <p:nvPr/>
        </p:nvGraphicFramePr>
        <p:xfrm>
          <a:off x="1350963" y="2536825"/>
          <a:ext cx="3516312" cy="434975"/>
        </p:xfrm>
        <a:graphic>
          <a:graphicData uri="http://schemas.openxmlformats.org/presentationml/2006/ole">
            <p:oleObj spid="_x0000_s28674" name="Equation" r:id="rId3" imgW="2044440" imgH="253800" progId="Equation.3">
              <p:embed/>
            </p:oleObj>
          </a:graphicData>
        </a:graphic>
      </p:graphicFrame>
      <p:graphicFrame>
        <p:nvGraphicFramePr>
          <p:cNvPr id="28675" name="Object 2053"/>
          <p:cNvGraphicFramePr>
            <a:graphicFrameLocks noChangeAspect="1"/>
          </p:cNvGraphicFramePr>
          <p:nvPr/>
        </p:nvGraphicFramePr>
        <p:xfrm>
          <a:off x="1350963" y="4270375"/>
          <a:ext cx="6729412" cy="1139825"/>
        </p:xfrm>
        <a:graphic>
          <a:graphicData uri="http://schemas.openxmlformats.org/presentationml/2006/ole">
            <p:oleObj spid="_x0000_s28675" name="Equation" r:id="rId4" imgW="3911400" imgH="660240" progId="Equation.3">
              <p:embed/>
            </p:oleObj>
          </a:graphicData>
        </a:graphic>
      </p:graphicFrame>
      <p:sp>
        <p:nvSpPr>
          <p:cNvPr id="189446" name="WordArt 2054"/>
          <p:cNvSpPr>
            <a:spLocks noChangeArrowheads="1" noChangeShapeType="1" noTextEdit="1"/>
          </p:cNvSpPr>
          <p:nvPr/>
        </p:nvSpPr>
        <p:spPr bwMode="auto">
          <a:xfrm>
            <a:off x="6019800" y="2362200"/>
            <a:ext cx="2819400" cy="838200"/>
          </a:xfrm>
          <a:prstGeom prst="rect">
            <a:avLst/>
          </a:prstGeom>
        </p:spPr>
        <p:txBody>
          <a:bodyPr wrap="none" fromWordArt="1">
            <a:prstTxWarp prst="textSlantUp">
              <a:avLst>
                <a:gd name="adj" fmla="val 55556"/>
              </a:avLst>
            </a:prstTxWarp>
          </a:bodyPr>
          <a:lstStyle/>
          <a:p>
            <a:pPr algn="ctr"/>
            <a:r>
              <a:rPr lang="nb-NO" sz="3600" kern="10">
                <a:ln w="9525">
                  <a:solidFill>
                    <a:srgbClr val="000000"/>
                  </a:solidFill>
                  <a:round/>
                  <a:headEnd/>
                  <a:tailEnd/>
                </a:ln>
                <a:solidFill>
                  <a:srgbClr val="000000"/>
                </a:solidFill>
                <a:latin typeface="Arial Black"/>
              </a:rPr>
              <a:t>NB: Disse er ikke ved likevekt!</a:t>
            </a:r>
            <a:endParaRPr lang="en-GB" sz="3600" kern="10">
              <a:ln w="9525">
                <a:solidFill>
                  <a:srgbClr val="000000"/>
                </a:solidFill>
                <a:round/>
                <a:headEnd/>
                <a:tailEnd/>
              </a:ln>
              <a:solidFill>
                <a:srgbClr val="000000"/>
              </a:solidFill>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9446"/>
                                        </p:tgtEl>
                                        <p:attrNameLst>
                                          <p:attrName>style.visibility</p:attrName>
                                        </p:attrNameLst>
                                      </p:cBhvr>
                                      <p:to>
                                        <p:strVal val="visible"/>
                                      </p:to>
                                    </p:set>
                                    <p:anim calcmode="lin" valueType="num">
                                      <p:cBhvr>
                                        <p:cTn id="7" dur="500" fill="hold"/>
                                        <p:tgtEl>
                                          <p:spTgt spid="189446"/>
                                        </p:tgtEl>
                                        <p:attrNameLst>
                                          <p:attrName>ppt_w</p:attrName>
                                        </p:attrNameLst>
                                      </p:cBhvr>
                                      <p:tavLst>
                                        <p:tav tm="0">
                                          <p:val>
                                            <p:fltVal val="0"/>
                                          </p:val>
                                        </p:tav>
                                        <p:tav tm="100000">
                                          <p:val>
                                            <p:strVal val="#ppt_w"/>
                                          </p:val>
                                        </p:tav>
                                      </p:tavLst>
                                    </p:anim>
                                    <p:anim calcmode="lin" valueType="num">
                                      <p:cBhvr>
                                        <p:cTn id="8" dur="500" fill="hold"/>
                                        <p:tgtEl>
                                          <p:spTgt spid="1894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74755" name="Rectangle 2"/>
          <p:cNvSpPr>
            <a:spLocks noGrp="1" noChangeArrowheads="1"/>
          </p:cNvSpPr>
          <p:nvPr>
            <p:ph type="title"/>
          </p:nvPr>
        </p:nvSpPr>
        <p:spPr/>
        <p:txBody>
          <a:bodyPr/>
          <a:lstStyle/>
          <a:p>
            <a:pPr eaLnBrk="1" hangingPunct="1"/>
            <a:r>
              <a:rPr lang="en-GB" dirty="0" err="1" smtClean="0"/>
              <a:t>Aktiviteter</a:t>
            </a:r>
            <a:r>
              <a:rPr lang="en-GB" dirty="0" smtClean="0"/>
              <a:t> </a:t>
            </a:r>
            <a:r>
              <a:rPr lang="en-GB" dirty="0" err="1" smtClean="0"/>
              <a:t>og</a:t>
            </a:r>
            <a:r>
              <a:rPr lang="en-GB" dirty="0" smtClean="0"/>
              <a:t> </a:t>
            </a:r>
            <a:r>
              <a:rPr lang="en-GB" dirty="0" err="1" smtClean="0"/>
              <a:t>standardtilstand</a:t>
            </a:r>
            <a:r>
              <a:rPr lang="en-GB" dirty="0" smtClean="0"/>
              <a:t> for gasser </a:t>
            </a:r>
            <a:r>
              <a:rPr lang="en-GB" dirty="0" err="1" smtClean="0"/>
              <a:t>og</a:t>
            </a:r>
            <a:r>
              <a:rPr lang="en-GB" dirty="0" smtClean="0"/>
              <a:t> </a:t>
            </a:r>
            <a:r>
              <a:rPr lang="en-GB" dirty="0" err="1" smtClean="0"/>
              <a:t>kondenserte</a:t>
            </a:r>
            <a:r>
              <a:rPr lang="en-GB" dirty="0" smtClean="0"/>
              <a:t> </a:t>
            </a:r>
            <a:r>
              <a:rPr lang="en-GB" dirty="0" err="1" smtClean="0"/>
              <a:t>faser</a:t>
            </a:r>
            <a:r>
              <a:rPr lang="en-GB" dirty="0" smtClean="0"/>
              <a:t> (</a:t>
            </a:r>
            <a:r>
              <a:rPr lang="en-GB" dirty="0" err="1" smtClean="0"/>
              <a:t>væsker</a:t>
            </a:r>
            <a:r>
              <a:rPr lang="en-GB" dirty="0" smtClean="0"/>
              <a:t> </a:t>
            </a:r>
            <a:r>
              <a:rPr lang="en-GB" dirty="0" err="1" smtClean="0"/>
              <a:t>og</a:t>
            </a:r>
            <a:r>
              <a:rPr lang="en-GB" dirty="0" smtClean="0"/>
              <a:t> </a:t>
            </a:r>
            <a:r>
              <a:rPr lang="en-GB" dirty="0" err="1" smtClean="0"/>
              <a:t>faste</a:t>
            </a:r>
            <a:r>
              <a:rPr lang="en-GB" dirty="0" smtClean="0"/>
              <a:t> </a:t>
            </a:r>
            <a:r>
              <a:rPr lang="en-GB" dirty="0" err="1" smtClean="0"/>
              <a:t>stoffer</a:t>
            </a:r>
            <a:r>
              <a:rPr lang="en-GB" dirty="0" smtClean="0"/>
              <a:t>)</a:t>
            </a:r>
          </a:p>
        </p:txBody>
      </p:sp>
      <p:sp>
        <p:nvSpPr>
          <p:cNvPr id="74756" name="Rectangle 3"/>
          <p:cNvSpPr>
            <a:spLocks noGrp="1" noChangeArrowheads="1"/>
          </p:cNvSpPr>
          <p:nvPr>
            <p:ph type="body" idx="1"/>
          </p:nvPr>
        </p:nvSpPr>
        <p:spPr>
          <a:xfrm>
            <a:off x="685800" y="1447800"/>
            <a:ext cx="5974432" cy="5149552"/>
          </a:xfrm>
        </p:spPr>
        <p:txBody>
          <a:bodyPr/>
          <a:lstStyle/>
          <a:p>
            <a:pPr eaLnBrk="1" hangingPunct="1"/>
            <a:r>
              <a:rPr lang="en-GB" sz="2400" dirty="0" smtClean="0"/>
              <a:t>For gasser: </a:t>
            </a:r>
          </a:p>
          <a:p>
            <a:pPr lvl="1" eaLnBrk="1" hangingPunct="1"/>
            <a:r>
              <a:rPr lang="en-GB" sz="2000" i="1" dirty="0" smtClean="0"/>
              <a:t>P</a:t>
            </a:r>
            <a:r>
              <a:rPr lang="en-GB" sz="2000" i="1" baseline="30000" dirty="0" smtClean="0"/>
              <a:t>0</a:t>
            </a:r>
            <a:r>
              <a:rPr lang="en-GB" sz="2000" dirty="0" smtClean="0"/>
              <a:t> </a:t>
            </a:r>
            <a:r>
              <a:rPr lang="en-GB" sz="2000" dirty="0" smtClean="0"/>
              <a:t>=1 bar;</a:t>
            </a:r>
          </a:p>
          <a:p>
            <a:pPr lvl="1" eaLnBrk="1" hangingPunct="1"/>
            <a:endParaRPr lang="en-GB" sz="2000" dirty="0" smtClean="0"/>
          </a:p>
          <a:p>
            <a:pPr lvl="1" eaLnBrk="1" hangingPunct="1"/>
            <a:r>
              <a:rPr lang="en-GB" sz="2000" i="1" dirty="0" smtClean="0"/>
              <a:t>P</a:t>
            </a:r>
            <a:r>
              <a:rPr lang="en-GB" sz="2000" dirty="0" smtClean="0"/>
              <a:t> </a:t>
            </a:r>
            <a:r>
              <a:rPr lang="en-GB" sz="2000" dirty="0" smtClean="0"/>
              <a:t>= 1 bar </a:t>
            </a:r>
            <a:r>
              <a:rPr lang="en-GB" sz="2000" dirty="0" err="1" smtClean="0"/>
              <a:t>gir</a:t>
            </a:r>
            <a:r>
              <a:rPr lang="en-GB" sz="2000" dirty="0" smtClean="0"/>
              <a:t> </a:t>
            </a:r>
            <a:r>
              <a:rPr lang="en-GB" sz="2000" dirty="0" err="1" smtClean="0"/>
              <a:t>aktivitet</a:t>
            </a:r>
            <a:r>
              <a:rPr lang="en-GB" sz="2000" dirty="0" smtClean="0"/>
              <a:t> </a:t>
            </a:r>
            <a:r>
              <a:rPr lang="en-GB" sz="2000" i="1" dirty="0" smtClean="0"/>
              <a:t>a</a:t>
            </a:r>
            <a:r>
              <a:rPr lang="en-GB" sz="2000" dirty="0" smtClean="0"/>
              <a:t> = 1. </a:t>
            </a:r>
          </a:p>
          <a:p>
            <a:pPr lvl="1" eaLnBrk="1" hangingPunct="1"/>
            <a:endParaRPr lang="en-GB" sz="2000" dirty="0" smtClean="0"/>
          </a:p>
          <a:p>
            <a:pPr lvl="1" eaLnBrk="1" hangingPunct="1"/>
            <a:r>
              <a:rPr lang="en-GB" sz="2000" i="1" dirty="0" smtClean="0"/>
              <a:t>G</a:t>
            </a:r>
            <a:r>
              <a:rPr lang="en-GB" sz="2000" dirty="0" smtClean="0"/>
              <a:t> </a:t>
            </a:r>
            <a:r>
              <a:rPr lang="en-GB" sz="2000" dirty="0" err="1" smtClean="0"/>
              <a:t>er</a:t>
            </a:r>
            <a:r>
              <a:rPr lang="en-GB" sz="2000" dirty="0" smtClean="0"/>
              <a:t> </a:t>
            </a:r>
            <a:r>
              <a:rPr lang="en-GB" sz="2000" dirty="0" err="1" smtClean="0"/>
              <a:t>avhengig</a:t>
            </a:r>
            <a:r>
              <a:rPr lang="en-GB" sz="2000" dirty="0" smtClean="0"/>
              <a:t> </a:t>
            </a:r>
            <a:r>
              <a:rPr lang="en-GB" sz="2000" dirty="0" err="1" smtClean="0"/>
              <a:t>av</a:t>
            </a:r>
            <a:r>
              <a:rPr lang="en-GB" sz="2000" dirty="0" smtClean="0"/>
              <a:t> </a:t>
            </a:r>
            <a:r>
              <a:rPr lang="en-GB" sz="2000" i="1" dirty="0" smtClean="0"/>
              <a:t>P</a:t>
            </a:r>
            <a:r>
              <a:rPr lang="en-GB" sz="2000" dirty="0" smtClean="0"/>
              <a:t>.</a:t>
            </a:r>
          </a:p>
          <a:p>
            <a:pPr eaLnBrk="1" hangingPunct="1"/>
            <a:endParaRPr lang="en-GB" sz="2400" dirty="0" smtClean="0"/>
          </a:p>
          <a:p>
            <a:pPr eaLnBrk="1" hangingPunct="1"/>
            <a:r>
              <a:rPr lang="en-GB" sz="2400" dirty="0" smtClean="0"/>
              <a:t>For </a:t>
            </a:r>
            <a:r>
              <a:rPr lang="en-GB" sz="2400" dirty="0" err="1" smtClean="0"/>
              <a:t>væske</a:t>
            </a:r>
            <a:r>
              <a:rPr lang="en-GB" sz="2400" dirty="0" smtClean="0"/>
              <a:t> </a:t>
            </a:r>
            <a:r>
              <a:rPr lang="en-GB" sz="2400" dirty="0" err="1" smtClean="0"/>
              <a:t>og</a:t>
            </a:r>
            <a:r>
              <a:rPr lang="en-GB" sz="2400" dirty="0" smtClean="0"/>
              <a:t> </a:t>
            </a:r>
            <a:r>
              <a:rPr lang="en-GB" sz="2400" dirty="0" err="1" smtClean="0"/>
              <a:t>faste</a:t>
            </a:r>
            <a:r>
              <a:rPr lang="en-GB" sz="2400" dirty="0" smtClean="0"/>
              <a:t> </a:t>
            </a:r>
            <a:r>
              <a:rPr lang="en-GB" sz="2400" dirty="0" err="1" smtClean="0"/>
              <a:t>stoffer</a:t>
            </a:r>
            <a:r>
              <a:rPr lang="en-GB" sz="2400" dirty="0" smtClean="0"/>
              <a:t>: </a:t>
            </a:r>
          </a:p>
          <a:p>
            <a:pPr lvl="1" eaLnBrk="1" hangingPunct="1"/>
            <a:endParaRPr lang="en-GB" sz="2000" dirty="0" smtClean="0"/>
          </a:p>
          <a:p>
            <a:pPr lvl="1" eaLnBrk="1" hangingPunct="1"/>
            <a:r>
              <a:rPr lang="en-GB" sz="2000" dirty="0" err="1" smtClean="0"/>
              <a:t>Det</a:t>
            </a:r>
            <a:r>
              <a:rPr lang="en-GB" sz="2000" dirty="0" smtClean="0"/>
              <a:t> </a:t>
            </a:r>
            <a:r>
              <a:rPr lang="en-GB" sz="2000" dirty="0" err="1" smtClean="0"/>
              <a:t>rene</a:t>
            </a:r>
            <a:r>
              <a:rPr lang="en-GB" sz="2000" dirty="0" smtClean="0"/>
              <a:t> </a:t>
            </a:r>
            <a:r>
              <a:rPr lang="en-GB" sz="2000" dirty="0" err="1" smtClean="0"/>
              <a:t>stoffet</a:t>
            </a:r>
            <a:r>
              <a:rPr lang="en-GB" sz="2000" dirty="0" smtClean="0"/>
              <a:t> </a:t>
            </a:r>
            <a:r>
              <a:rPr lang="en-GB" sz="2000" dirty="0" err="1" smtClean="0"/>
              <a:t>ved</a:t>
            </a:r>
            <a:r>
              <a:rPr lang="en-GB" sz="2000" dirty="0" smtClean="0"/>
              <a:t> 1 bar </a:t>
            </a:r>
            <a:r>
              <a:rPr lang="en-GB" sz="2000" dirty="0" err="1" smtClean="0"/>
              <a:t>er</a:t>
            </a:r>
            <a:r>
              <a:rPr lang="en-GB" sz="2000" dirty="0" smtClean="0"/>
              <a:t> </a:t>
            </a:r>
            <a:r>
              <a:rPr lang="en-GB" sz="2000" dirty="0" err="1" smtClean="0"/>
              <a:t>referanse-tilstanden</a:t>
            </a:r>
            <a:r>
              <a:rPr lang="en-GB" sz="2000" dirty="0" smtClean="0"/>
              <a:t> </a:t>
            </a:r>
            <a:r>
              <a:rPr lang="en-GB" sz="2000" dirty="0" err="1" smtClean="0"/>
              <a:t>og</a:t>
            </a:r>
            <a:r>
              <a:rPr lang="en-GB" sz="2000" dirty="0" smtClean="0"/>
              <a:t> </a:t>
            </a:r>
            <a:r>
              <a:rPr lang="en-GB" sz="2000" dirty="0" err="1" smtClean="0"/>
              <a:t>har</a:t>
            </a:r>
            <a:r>
              <a:rPr lang="en-GB" sz="2000" dirty="0" smtClean="0"/>
              <a:t> </a:t>
            </a:r>
            <a:r>
              <a:rPr lang="en-GB" sz="2000" dirty="0" err="1" smtClean="0"/>
              <a:t>derfor</a:t>
            </a:r>
            <a:r>
              <a:rPr lang="en-GB" sz="2000" dirty="0" smtClean="0"/>
              <a:t> en </a:t>
            </a:r>
            <a:r>
              <a:rPr lang="en-GB" sz="2000" dirty="0" err="1" smtClean="0"/>
              <a:t>aktivitet</a:t>
            </a:r>
            <a:r>
              <a:rPr lang="en-GB" sz="2000" dirty="0" smtClean="0"/>
              <a:t> </a:t>
            </a:r>
            <a:r>
              <a:rPr lang="en-GB" sz="2000" i="1" dirty="0" smtClean="0"/>
              <a:t>a</a:t>
            </a:r>
            <a:r>
              <a:rPr lang="en-GB" sz="2000" dirty="0" smtClean="0"/>
              <a:t> = 1.</a:t>
            </a:r>
          </a:p>
          <a:p>
            <a:pPr lvl="1" eaLnBrk="1" hangingPunct="1"/>
            <a:endParaRPr lang="en-GB" sz="2000" dirty="0" smtClean="0"/>
          </a:p>
          <a:p>
            <a:pPr lvl="1" eaLnBrk="1" hangingPunct="1"/>
            <a:r>
              <a:rPr lang="en-GB" sz="2000" i="1" dirty="0" smtClean="0"/>
              <a:t>G</a:t>
            </a:r>
            <a:r>
              <a:rPr lang="en-GB" sz="2000" dirty="0" smtClean="0"/>
              <a:t> </a:t>
            </a:r>
            <a:r>
              <a:rPr lang="en-GB" sz="2000" dirty="0" err="1" smtClean="0"/>
              <a:t>kan</a:t>
            </a:r>
            <a:r>
              <a:rPr lang="en-GB" sz="2000" dirty="0" smtClean="0"/>
              <a:t> </a:t>
            </a:r>
            <a:r>
              <a:rPr lang="en-GB" sz="2000" dirty="0" err="1" smtClean="0"/>
              <a:t>tilnærmet</a:t>
            </a:r>
            <a:r>
              <a:rPr lang="en-GB" sz="2000" dirty="0" smtClean="0"/>
              <a:t> </a:t>
            </a:r>
            <a:r>
              <a:rPr lang="en-GB" sz="2000" dirty="0" err="1" smtClean="0"/>
              <a:t>regnes</a:t>
            </a:r>
            <a:r>
              <a:rPr lang="en-GB" sz="2000" dirty="0" smtClean="0"/>
              <a:t> </a:t>
            </a:r>
            <a:r>
              <a:rPr lang="en-GB" sz="2000" dirty="0" err="1" smtClean="0"/>
              <a:t>som</a:t>
            </a:r>
            <a:r>
              <a:rPr lang="en-GB" sz="2000" dirty="0" smtClean="0"/>
              <a:t> </a:t>
            </a:r>
            <a:r>
              <a:rPr lang="en-GB" sz="2000" dirty="0" err="1" smtClean="0"/>
              <a:t>uavhengig</a:t>
            </a:r>
            <a:r>
              <a:rPr lang="en-GB" sz="2000" dirty="0" smtClean="0"/>
              <a:t> </a:t>
            </a:r>
            <a:r>
              <a:rPr lang="en-GB" sz="2000" dirty="0" err="1" smtClean="0"/>
              <a:t>av</a:t>
            </a:r>
            <a:r>
              <a:rPr lang="en-GB" sz="2000" dirty="0" smtClean="0"/>
              <a:t> </a:t>
            </a:r>
            <a:r>
              <a:rPr lang="en-GB" sz="2000" i="1" dirty="0" smtClean="0"/>
              <a:t>P</a:t>
            </a:r>
          </a:p>
          <a:p>
            <a:pPr eaLnBrk="1" hangingPunct="1"/>
            <a:endParaRPr lang="en-GB"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56">
                                            <p:txEl>
                                              <p:pRg st="0" end="0"/>
                                            </p:txEl>
                                          </p:spTgt>
                                        </p:tgtEl>
                                        <p:attrNameLst>
                                          <p:attrName>style.visibility</p:attrName>
                                        </p:attrNameLst>
                                      </p:cBhvr>
                                      <p:to>
                                        <p:strVal val="visible"/>
                                      </p:to>
                                    </p:set>
                                    <p:animEffect transition="in" filter="dissolve">
                                      <p:cBhvr>
                                        <p:cTn id="7" dur="500"/>
                                        <p:tgtEl>
                                          <p:spTgt spid="7475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4756">
                                            <p:txEl>
                                              <p:pRg st="1" end="1"/>
                                            </p:txEl>
                                          </p:spTgt>
                                        </p:tgtEl>
                                        <p:attrNameLst>
                                          <p:attrName>style.visibility</p:attrName>
                                        </p:attrNameLst>
                                      </p:cBhvr>
                                      <p:to>
                                        <p:strVal val="visible"/>
                                      </p:to>
                                    </p:set>
                                    <p:animEffect transition="in" filter="dissolve">
                                      <p:cBhvr>
                                        <p:cTn id="10" dur="500"/>
                                        <p:tgtEl>
                                          <p:spTgt spid="74756">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4756">
                                            <p:txEl>
                                              <p:pRg st="3" end="3"/>
                                            </p:txEl>
                                          </p:spTgt>
                                        </p:tgtEl>
                                        <p:attrNameLst>
                                          <p:attrName>style.visibility</p:attrName>
                                        </p:attrNameLst>
                                      </p:cBhvr>
                                      <p:to>
                                        <p:strVal val="visible"/>
                                      </p:to>
                                    </p:set>
                                    <p:animEffect transition="in" filter="dissolve">
                                      <p:cBhvr>
                                        <p:cTn id="13" dur="500"/>
                                        <p:tgtEl>
                                          <p:spTgt spid="74756">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4756">
                                            <p:txEl>
                                              <p:pRg st="5" end="5"/>
                                            </p:txEl>
                                          </p:spTgt>
                                        </p:tgtEl>
                                        <p:attrNameLst>
                                          <p:attrName>style.visibility</p:attrName>
                                        </p:attrNameLst>
                                      </p:cBhvr>
                                      <p:to>
                                        <p:strVal val="visible"/>
                                      </p:to>
                                    </p:set>
                                    <p:animEffect transition="in" filter="dissolve">
                                      <p:cBhvr>
                                        <p:cTn id="16" dur="500"/>
                                        <p:tgtEl>
                                          <p:spTgt spid="74756">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4756">
                                            <p:txEl>
                                              <p:pRg st="7" end="7"/>
                                            </p:txEl>
                                          </p:spTgt>
                                        </p:tgtEl>
                                        <p:attrNameLst>
                                          <p:attrName>style.visibility</p:attrName>
                                        </p:attrNameLst>
                                      </p:cBhvr>
                                      <p:to>
                                        <p:strVal val="visible"/>
                                      </p:to>
                                    </p:set>
                                    <p:animEffect transition="in" filter="dissolve">
                                      <p:cBhvr>
                                        <p:cTn id="21" dur="500"/>
                                        <p:tgtEl>
                                          <p:spTgt spid="74756">
                                            <p:txEl>
                                              <p:pRg st="7" end="7"/>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4756">
                                            <p:txEl>
                                              <p:pRg st="9" end="9"/>
                                            </p:txEl>
                                          </p:spTgt>
                                        </p:tgtEl>
                                        <p:attrNameLst>
                                          <p:attrName>style.visibility</p:attrName>
                                        </p:attrNameLst>
                                      </p:cBhvr>
                                      <p:to>
                                        <p:strVal val="visible"/>
                                      </p:to>
                                    </p:set>
                                    <p:animEffect transition="in" filter="dissolve">
                                      <p:cBhvr>
                                        <p:cTn id="24" dur="500"/>
                                        <p:tgtEl>
                                          <p:spTgt spid="74756">
                                            <p:txEl>
                                              <p:pRg st="9" end="9"/>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4756">
                                            <p:txEl>
                                              <p:pRg st="11" end="11"/>
                                            </p:txEl>
                                          </p:spTgt>
                                        </p:tgtEl>
                                        <p:attrNameLst>
                                          <p:attrName>style.visibility</p:attrName>
                                        </p:attrNameLst>
                                      </p:cBhvr>
                                      <p:to>
                                        <p:strVal val="visible"/>
                                      </p:to>
                                    </p:set>
                                    <p:animEffect transition="in" filter="dissolve">
                                      <p:cBhvr>
                                        <p:cTn id="27" dur="500"/>
                                        <p:tgtEl>
                                          <p:spTgt spid="7475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75779" name="Rectangle 2"/>
          <p:cNvSpPr>
            <a:spLocks noGrp="1" noChangeArrowheads="1"/>
          </p:cNvSpPr>
          <p:nvPr>
            <p:ph type="title"/>
          </p:nvPr>
        </p:nvSpPr>
        <p:spPr>
          <a:xfrm>
            <a:off x="381000" y="38100"/>
            <a:ext cx="7543800" cy="1104900"/>
          </a:xfrm>
        </p:spPr>
        <p:txBody>
          <a:bodyPr/>
          <a:lstStyle/>
          <a:p>
            <a:pPr eaLnBrk="1" hangingPunct="1"/>
            <a:r>
              <a:rPr lang="en-GB" smtClean="0"/>
              <a:t>Standardtilstander for løsninger</a:t>
            </a:r>
          </a:p>
        </p:txBody>
      </p:sp>
      <p:sp>
        <p:nvSpPr>
          <p:cNvPr id="75780" name="Rectangle 3"/>
          <p:cNvSpPr>
            <a:spLocks noGrp="1" noChangeArrowheads="1"/>
          </p:cNvSpPr>
          <p:nvPr>
            <p:ph type="body" idx="1"/>
          </p:nvPr>
        </p:nvSpPr>
        <p:spPr>
          <a:xfrm>
            <a:off x="457200" y="1066800"/>
            <a:ext cx="8075240" cy="4419600"/>
          </a:xfrm>
        </p:spPr>
        <p:txBody>
          <a:bodyPr/>
          <a:lstStyle/>
          <a:p>
            <a:pPr eaLnBrk="1" hangingPunct="1">
              <a:lnSpc>
                <a:spcPct val="90000"/>
              </a:lnSpc>
            </a:pPr>
            <a:r>
              <a:rPr lang="en-GB" sz="1600" dirty="0" smtClean="0"/>
              <a:t>En </a:t>
            </a:r>
            <a:r>
              <a:rPr lang="en-GB" sz="1600" dirty="0" err="1" smtClean="0"/>
              <a:t>binær</a:t>
            </a:r>
            <a:r>
              <a:rPr lang="en-GB" sz="1600" dirty="0" smtClean="0"/>
              <a:t> </a:t>
            </a:r>
            <a:r>
              <a:rPr lang="en-GB" sz="1600" dirty="0" err="1" smtClean="0"/>
              <a:t>løsning</a:t>
            </a:r>
            <a:r>
              <a:rPr lang="en-GB" sz="1600" dirty="0" smtClean="0"/>
              <a:t> </a:t>
            </a:r>
            <a:r>
              <a:rPr lang="en-GB" sz="1600" dirty="0" err="1" smtClean="0"/>
              <a:t>består</a:t>
            </a:r>
            <a:r>
              <a:rPr lang="en-GB" sz="1600" dirty="0" smtClean="0"/>
              <a:t> </a:t>
            </a:r>
            <a:r>
              <a:rPr lang="en-GB" sz="1600" dirty="0" err="1" smtClean="0"/>
              <a:t>av</a:t>
            </a:r>
            <a:r>
              <a:rPr lang="en-GB" sz="1600" dirty="0" smtClean="0"/>
              <a:t> et </a:t>
            </a:r>
            <a:r>
              <a:rPr lang="en-GB" sz="1600" dirty="0" err="1" smtClean="0"/>
              <a:t>løsningsmiddel</a:t>
            </a:r>
            <a:r>
              <a:rPr lang="en-GB" sz="1600" dirty="0" smtClean="0"/>
              <a:t> (solvent, medium) </a:t>
            </a:r>
            <a:r>
              <a:rPr lang="en-GB" sz="1600" dirty="0" err="1" smtClean="0"/>
              <a:t>og</a:t>
            </a:r>
            <a:r>
              <a:rPr lang="en-GB" sz="1600" dirty="0" smtClean="0"/>
              <a:t> en </a:t>
            </a:r>
            <a:r>
              <a:rPr lang="en-GB" sz="1600" dirty="0" err="1" smtClean="0"/>
              <a:t>oppløst</a:t>
            </a:r>
            <a:r>
              <a:rPr lang="en-GB" sz="1600" dirty="0" smtClean="0"/>
              <a:t> </a:t>
            </a:r>
            <a:r>
              <a:rPr lang="en-GB" sz="1600" dirty="0" err="1" smtClean="0"/>
              <a:t>substans</a:t>
            </a:r>
            <a:r>
              <a:rPr lang="en-GB" sz="1600" dirty="0" smtClean="0"/>
              <a:t> (solute, dissolved).</a:t>
            </a:r>
          </a:p>
          <a:p>
            <a:pPr eaLnBrk="1" hangingPunct="1">
              <a:lnSpc>
                <a:spcPct val="90000"/>
              </a:lnSpc>
            </a:pPr>
            <a:endParaRPr lang="en-GB" sz="1600" dirty="0" smtClean="0">
              <a:sym typeface="Symbol" pitchFamily="18" charset="2"/>
            </a:endParaRPr>
          </a:p>
          <a:p>
            <a:pPr eaLnBrk="1" hangingPunct="1">
              <a:lnSpc>
                <a:spcPct val="90000"/>
              </a:lnSpc>
            </a:pPr>
            <a:r>
              <a:rPr lang="en-GB" sz="1600" dirty="0" smtClean="0">
                <a:sym typeface="Symbol" pitchFamily="18" charset="2"/>
              </a:rPr>
              <a:t>For </a:t>
            </a:r>
            <a:r>
              <a:rPr lang="en-GB" sz="1600" dirty="0" err="1" smtClean="0">
                <a:sym typeface="Symbol" pitchFamily="18" charset="2"/>
              </a:rPr>
              <a:t>løsningsmiddelet</a:t>
            </a:r>
            <a:r>
              <a:rPr lang="en-GB" sz="1600" dirty="0" smtClean="0">
                <a:sym typeface="Symbol" pitchFamily="18" charset="2"/>
              </a:rPr>
              <a:t> </a:t>
            </a:r>
            <a:r>
              <a:rPr lang="en-GB" sz="1600" dirty="0" err="1" smtClean="0">
                <a:sym typeface="Symbol" pitchFamily="18" charset="2"/>
              </a:rPr>
              <a:t>er</a:t>
            </a:r>
            <a:r>
              <a:rPr lang="en-GB" sz="1600" dirty="0" smtClean="0">
                <a:sym typeface="Symbol" pitchFamily="18" charset="2"/>
              </a:rPr>
              <a:t> den </a:t>
            </a:r>
            <a:r>
              <a:rPr lang="en-GB" sz="1600" dirty="0" err="1" smtClean="0">
                <a:sym typeface="Symbol" pitchFamily="18" charset="2"/>
              </a:rPr>
              <a:t>rene</a:t>
            </a:r>
            <a:r>
              <a:rPr lang="en-GB" sz="1600" dirty="0" smtClean="0">
                <a:sym typeface="Symbol" pitchFamily="18" charset="2"/>
              </a:rPr>
              <a:t> </a:t>
            </a:r>
            <a:r>
              <a:rPr lang="en-GB" sz="1600" dirty="0" err="1" smtClean="0">
                <a:sym typeface="Symbol" pitchFamily="18" charset="2"/>
              </a:rPr>
              <a:t>substansen</a:t>
            </a:r>
            <a:r>
              <a:rPr lang="en-GB" sz="1600" dirty="0" smtClean="0">
                <a:sym typeface="Symbol" pitchFamily="18" charset="2"/>
              </a:rPr>
              <a:t> </a:t>
            </a:r>
            <a:r>
              <a:rPr lang="en-GB" sz="1600" dirty="0" err="1" smtClean="0">
                <a:sym typeface="Symbol" pitchFamily="18" charset="2"/>
              </a:rPr>
              <a:t>standardtilstanden</a:t>
            </a:r>
            <a:r>
              <a:rPr lang="en-GB" sz="1600" dirty="0" smtClean="0">
                <a:sym typeface="Symbol" pitchFamily="18" charset="2"/>
              </a:rPr>
              <a:t> </a:t>
            </a:r>
            <a:r>
              <a:rPr lang="en-GB" sz="1600" dirty="0" err="1" smtClean="0">
                <a:sym typeface="Symbol" pitchFamily="18" charset="2"/>
              </a:rPr>
              <a:t>som</a:t>
            </a:r>
            <a:r>
              <a:rPr lang="en-GB" sz="1600" dirty="0" smtClean="0">
                <a:sym typeface="Symbol" pitchFamily="18" charset="2"/>
              </a:rPr>
              <a:t> </a:t>
            </a:r>
            <a:r>
              <a:rPr lang="en-GB" sz="1600" dirty="0" err="1" smtClean="0">
                <a:sym typeface="Symbol" pitchFamily="18" charset="2"/>
              </a:rPr>
              <a:t>gir</a:t>
            </a:r>
            <a:r>
              <a:rPr lang="en-GB" sz="1600" dirty="0" smtClean="0">
                <a:sym typeface="Symbol" pitchFamily="18" charset="2"/>
              </a:rPr>
              <a:t> </a:t>
            </a:r>
            <a:r>
              <a:rPr lang="en-GB" sz="1600" i="1" dirty="0" smtClean="0">
                <a:sym typeface="Symbol" pitchFamily="18" charset="2"/>
              </a:rPr>
              <a:t>a</a:t>
            </a:r>
            <a:r>
              <a:rPr lang="en-GB" sz="1600" dirty="0" smtClean="0">
                <a:sym typeface="Symbol" pitchFamily="18" charset="2"/>
              </a:rPr>
              <a:t> = 1.</a:t>
            </a:r>
          </a:p>
          <a:p>
            <a:pPr eaLnBrk="1" hangingPunct="1">
              <a:lnSpc>
                <a:spcPct val="90000"/>
              </a:lnSpc>
            </a:pPr>
            <a:endParaRPr lang="en-GB" sz="1600" dirty="0" smtClean="0">
              <a:sym typeface="Symbol" pitchFamily="18" charset="2"/>
            </a:endParaRPr>
          </a:p>
          <a:p>
            <a:pPr eaLnBrk="1" hangingPunct="1">
              <a:lnSpc>
                <a:spcPct val="90000"/>
              </a:lnSpc>
            </a:pPr>
            <a:r>
              <a:rPr lang="en-GB" sz="1600" dirty="0" smtClean="0">
                <a:sym typeface="Symbol" pitchFamily="18" charset="2"/>
              </a:rPr>
              <a:t>For den </a:t>
            </a:r>
            <a:r>
              <a:rPr lang="en-GB" sz="1600" dirty="0" err="1" smtClean="0">
                <a:sym typeface="Symbol" pitchFamily="18" charset="2"/>
              </a:rPr>
              <a:t>oppløste</a:t>
            </a:r>
            <a:r>
              <a:rPr lang="en-GB" sz="1600" dirty="0" smtClean="0">
                <a:sym typeface="Symbol" pitchFamily="18" charset="2"/>
              </a:rPr>
              <a:t> </a:t>
            </a:r>
            <a:r>
              <a:rPr lang="en-GB" sz="1600" dirty="0" err="1" smtClean="0">
                <a:sym typeface="Symbol" pitchFamily="18" charset="2"/>
              </a:rPr>
              <a:t>substansen</a:t>
            </a:r>
            <a:r>
              <a:rPr lang="en-GB" sz="1600" dirty="0" smtClean="0">
                <a:sym typeface="Symbol" pitchFamily="18" charset="2"/>
              </a:rPr>
              <a:t> </a:t>
            </a:r>
            <a:r>
              <a:rPr lang="en-GB" sz="1600" dirty="0" err="1" smtClean="0">
                <a:sym typeface="Symbol" pitchFamily="18" charset="2"/>
              </a:rPr>
              <a:t>er</a:t>
            </a:r>
            <a:r>
              <a:rPr lang="en-GB" sz="1600" dirty="0" smtClean="0">
                <a:sym typeface="Symbol" pitchFamily="18" charset="2"/>
              </a:rPr>
              <a:t> </a:t>
            </a:r>
            <a:r>
              <a:rPr lang="en-GB" sz="1600" dirty="0" err="1" smtClean="0">
                <a:sym typeface="Symbol" pitchFamily="18" charset="2"/>
              </a:rPr>
              <a:t>det</a:t>
            </a:r>
            <a:r>
              <a:rPr lang="en-GB" sz="1600" dirty="0" smtClean="0">
                <a:sym typeface="Symbol" pitchFamily="18" charset="2"/>
              </a:rPr>
              <a:t> </a:t>
            </a:r>
            <a:r>
              <a:rPr lang="en-GB" sz="1600" dirty="0" err="1" smtClean="0">
                <a:sym typeface="Symbol" pitchFamily="18" charset="2"/>
              </a:rPr>
              <a:t>oftest</a:t>
            </a:r>
            <a:r>
              <a:rPr lang="en-GB" sz="1600" dirty="0" smtClean="0">
                <a:sym typeface="Symbol" pitchFamily="18" charset="2"/>
              </a:rPr>
              <a:t> </a:t>
            </a:r>
            <a:r>
              <a:rPr lang="en-GB" sz="1600" dirty="0" err="1" smtClean="0">
                <a:sym typeface="Symbol" pitchFamily="18" charset="2"/>
              </a:rPr>
              <a:t>upraktisk</a:t>
            </a:r>
            <a:r>
              <a:rPr lang="en-GB" sz="1600" dirty="0" smtClean="0">
                <a:sym typeface="Symbol" pitchFamily="18" charset="2"/>
              </a:rPr>
              <a:t> </a:t>
            </a:r>
            <a:r>
              <a:rPr lang="en-GB" sz="1600" dirty="0" err="1" smtClean="0">
                <a:sym typeface="Symbol" pitchFamily="18" charset="2"/>
              </a:rPr>
              <a:t>eller</a:t>
            </a:r>
            <a:r>
              <a:rPr lang="en-GB" sz="1600" dirty="0" smtClean="0">
                <a:sym typeface="Symbol" pitchFamily="18" charset="2"/>
              </a:rPr>
              <a:t> </a:t>
            </a:r>
            <a:r>
              <a:rPr lang="en-GB" sz="1600" dirty="0" err="1" smtClean="0">
                <a:sym typeface="Symbol" pitchFamily="18" charset="2"/>
              </a:rPr>
              <a:t>umulig</a:t>
            </a:r>
            <a:r>
              <a:rPr lang="en-GB" sz="1600" dirty="0" smtClean="0">
                <a:sym typeface="Symbol" pitchFamily="18" charset="2"/>
              </a:rPr>
              <a:t> </a:t>
            </a:r>
            <a:r>
              <a:rPr lang="en-GB" sz="1600" dirty="0" err="1" smtClean="0">
                <a:sym typeface="Symbol" pitchFamily="18" charset="2"/>
              </a:rPr>
              <a:t>å</a:t>
            </a:r>
            <a:r>
              <a:rPr lang="en-GB" sz="1600" dirty="0" smtClean="0">
                <a:sym typeface="Symbol" pitchFamily="18" charset="2"/>
              </a:rPr>
              <a:t> </a:t>
            </a:r>
            <a:r>
              <a:rPr lang="en-GB" sz="1600" dirty="0" err="1" smtClean="0">
                <a:sym typeface="Symbol" pitchFamily="18" charset="2"/>
              </a:rPr>
              <a:t>definere</a:t>
            </a:r>
            <a:r>
              <a:rPr lang="en-GB" sz="1600" dirty="0" smtClean="0">
                <a:sym typeface="Symbol" pitchFamily="18" charset="2"/>
              </a:rPr>
              <a:t> en </a:t>
            </a:r>
            <a:r>
              <a:rPr lang="en-GB" sz="1600" dirty="0" err="1" smtClean="0">
                <a:sym typeface="Symbol" pitchFamily="18" charset="2"/>
              </a:rPr>
              <a:t>tilsvarende</a:t>
            </a:r>
            <a:r>
              <a:rPr lang="en-GB" sz="1600" dirty="0" smtClean="0">
                <a:sym typeface="Symbol" pitchFamily="18" charset="2"/>
              </a:rPr>
              <a:t> </a:t>
            </a:r>
            <a:r>
              <a:rPr lang="en-GB" sz="1600" dirty="0" err="1" smtClean="0">
                <a:sym typeface="Symbol" pitchFamily="18" charset="2"/>
              </a:rPr>
              <a:t>standardtilstand</a:t>
            </a:r>
            <a:r>
              <a:rPr lang="en-GB" sz="1600" dirty="0" smtClean="0">
                <a:sym typeface="Symbol" pitchFamily="18" charset="2"/>
              </a:rPr>
              <a:t>. </a:t>
            </a:r>
            <a:r>
              <a:rPr lang="en-GB" sz="1600" dirty="0" err="1" smtClean="0">
                <a:sym typeface="Symbol" pitchFamily="18" charset="2"/>
              </a:rPr>
              <a:t>Istedet</a:t>
            </a:r>
            <a:r>
              <a:rPr lang="en-GB" sz="1600" dirty="0" smtClean="0">
                <a:sym typeface="Symbol" pitchFamily="18" charset="2"/>
              </a:rPr>
              <a:t> </a:t>
            </a:r>
            <a:r>
              <a:rPr lang="en-GB" sz="1600" dirty="0" err="1" smtClean="0">
                <a:sym typeface="Symbol" pitchFamily="18" charset="2"/>
              </a:rPr>
              <a:t>har</a:t>
            </a:r>
            <a:r>
              <a:rPr lang="en-GB" sz="1600" dirty="0" smtClean="0">
                <a:sym typeface="Symbol" pitchFamily="18" charset="2"/>
              </a:rPr>
              <a:t> man </a:t>
            </a:r>
            <a:r>
              <a:rPr lang="en-GB" sz="1600" dirty="0" err="1" smtClean="0">
                <a:sym typeface="Symbol" pitchFamily="18" charset="2"/>
              </a:rPr>
              <a:t>valgt</a:t>
            </a:r>
            <a:r>
              <a:rPr lang="en-GB" sz="1600" dirty="0" smtClean="0">
                <a:sym typeface="Symbol" pitchFamily="18" charset="2"/>
              </a:rPr>
              <a:t> 1 m (</a:t>
            </a:r>
            <a:r>
              <a:rPr lang="en-GB" sz="1600" dirty="0" err="1" smtClean="0">
                <a:sym typeface="Symbol" pitchFamily="18" charset="2"/>
              </a:rPr>
              <a:t>molal</a:t>
            </a:r>
            <a:r>
              <a:rPr lang="en-GB" sz="1600" dirty="0" smtClean="0">
                <a:sym typeface="Symbol" pitchFamily="18" charset="2"/>
              </a:rPr>
              <a:t> = mol/kg </a:t>
            </a:r>
            <a:r>
              <a:rPr lang="en-GB" sz="1600" dirty="0" err="1" smtClean="0">
                <a:sym typeface="Symbol" pitchFamily="18" charset="2"/>
              </a:rPr>
              <a:t>løsningsmiddel</a:t>
            </a:r>
            <a:r>
              <a:rPr lang="en-GB" sz="1600" dirty="0" smtClean="0">
                <a:sym typeface="Symbol" pitchFamily="18" charset="2"/>
              </a:rPr>
              <a:t>) </a:t>
            </a:r>
            <a:r>
              <a:rPr lang="en-GB" sz="1600" dirty="0" err="1" smtClean="0">
                <a:sym typeface="Symbol" pitchFamily="18" charset="2"/>
              </a:rPr>
              <a:t>som</a:t>
            </a:r>
            <a:r>
              <a:rPr lang="en-GB" sz="1600" dirty="0" smtClean="0">
                <a:sym typeface="Symbol" pitchFamily="18" charset="2"/>
              </a:rPr>
              <a:t> </a:t>
            </a:r>
            <a:r>
              <a:rPr lang="en-GB" sz="1600" dirty="0" err="1" smtClean="0">
                <a:sym typeface="Symbol" pitchFamily="18" charset="2"/>
              </a:rPr>
              <a:t>referansetilstand</a:t>
            </a:r>
            <a:r>
              <a:rPr lang="en-GB" sz="1600" dirty="0" smtClean="0">
                <a:sym typeface="Symbol" pitchFamily="18" charset="2"/>
              </a:rPr>
              <a:t>.</a:t>
            </a:r>
          </a:p>
          <a:p>
            <a:pPr eaLnBrk="1" hangingPunct="1">
              <a:lnSpc>
                <a:spcPct val="90000"/>
              </a:lnSpc>
            </a:pPr>
            <a:endParaRPr lang="en-GB" sz="1600" dirty="0" smtClean="0">
              <a:sym typeface="Symbol" pitchFamily="18" charset="2"/>
            </a:endParaRPr>
          </a:p>
          <a:p>
            <a:pPr eaLnBrk="1" hangingPunct="1">
              <a:lnSpc>
                <a:spcPct val="90000"/>
              </a:lnSpc>
            </a:pPr>
            <a:r>
              <a:rPr lang="en-GB" sz="1600" dirty="0" smtClean="0">
                <a:sym typeface="Symbol" pitchFamily="18" charset="2"/>
              </a:rPr>
              <a:t>For </a:t>
            </a:r>
            <a:r>
              <a:rPr lang="en-GB" sz="1600" dirty="0" err="1" smtClean="0">
                <a:sym typeface="Symbol" pitchFamily="18" charset="2"/>
              </a:rPr>
              <a:t>tynne</a:t>
            </a:r>
            <a:r>
              <a:rPr lang="en-GB" sz="1600" dirty="0" smtClean="0">
                <a:sym typeface="Symbol" pitchFamily="18" charset="2"/>
              </a:rPr>
              <a:t> </a:t>
            </a:r>
            <a:r>
              <a:rPr lang="en-GB" sz="1600" dirty="0" err="1" smtClean="0">
                <a:sym typeface="Symbol" pitchFamily="18" charset="2"/>
              </a:rPr>
              <a:t>vandige</a:t>
            </a:r>
            <a:r>
              <a:rPr lang="en-GB" sz="1600" dirty="0" smtClean="0">
                <a:sym typeface="Symbol" pitchFamily="18" charset="2"/>
              </a:rPr>
              <a:t> </a:t>
            </a:r>
            <a:r>
              <a:rPr lang="en-GB" sz="1600" dirty="0" err="1" smtClean="0">
                <a:sym typeface="Symbol" pitchFamily="18" charset="2"/>
              </a:rPr>
              <a:t>løsninger</a:t>
            </a:r>
            <a:r>
              <a:rPr lang="en-GB" sz="1600" dirty="0" smtClean="0">
                <a:sym typeface="Symbol" pitchFamily="18" charset="2"/>
              </a:rPr>
              <a:t> </a:t>
            </a:r>
            <a:r>
              <a:rPr lang="en-GB" sz="1600" dirty="0" err="1" smtClean="0">
                <a:sym typeface="Symbol" pitchFamily="18" charset="2"/>
              </a:rPr>
              <a:t>er</a:t>
            </a:r>
            <a:r>
              <a:rPr lang="en-GB" sz="1600" dirty="0" smtClean="0">
                <a:sym typeface="Symbol" pitchFamily="18" charset="2"/>
              </a:rPr>
              <a:t> </a:t>
            </a:r>
            <a:r>
              <a:rPr lang="en-GB" sz="1600" dirty="0" err="1" smtClean="0">
                <a:sym typeface="Symbol" pitchFamily="18" charset="2"/>
              </a:rPr>
              <a:t>molarity</a:t>
            </a:r>
            <a:r>
              <a:rPr lang="en-GB" sz="1600" dirty="0" smtClean="0">
                <a:sym typeface="Symbol" pitchFamily="18" charset="2"/>
              </a:rPr>
              <a:t> (M = mol/L) </a:t>
            </a:r>
            <a:r>
              <a:rPr lang="en-GB" sz="1600" dirty="0" err="1" smtClean="0">
                <a:sym typeface="Symbol" pitchFamily="18" charset="2"/>
              </a:rPr>
              <a:t>lik</a:t>
            </a:r>
            <a:r>
              <a:rPr lang="en-GB" sz="1600" dirty="0" smtClean="0">
                <a:sym typeface="Symbol" pitchFamily="18" charset="2"/>
              </a:rPr>
              <a:t> </a:t>
            </a:r>
            <a:r>
              <a:rPr lang="en-GB" sz="1600" dirty="0" err="1" smtClean="0">
                <a:sym typeface="Symbol" pitchFamily="18" charset="2"/>
              </a:rPr>
              <a:t>molalitet</a:t>
            </a:r>
            <a:r>
              <a:rPr lang="en-GB" sz="1600" dirty="0" smtClean="0">
                <a:sym typeface="Symbol" pitchFamily="18" charset="2"/>
              </a:rPr>
              <a:t> </a:t>
            </a:r>
            <a:r>
              <a:rPr lang="en-GB" sz="1600" dirty="0" err="1" smtClean="0">
                <a:sym typeface="Symbol" pitchFamily="18" charset="2"/>
              </a:rPr>
              <a:t>og</a:t>
            </a:r>
            <a:r>
              <a:rPr lang="en-GB" sz="1600" dirty="0" smtClean="0">
                <a:sym typeface="Symbol" pitchFamily="18" charset="2"/>
              </a:rPr>
              <a:t> 1 M </a:t>
            </a:r>
            <a:r>
              <a:rPr lang="en-GB" sz="1600" dirty="0" err="1" smtClean="0">
                <a:sym typeface="Symbol" pitchFamily="18" charset="2"/>
              </a:rPr>
              <a:t>er</a:t>
            </a:r>
            <a:r>
              <a:rPr lang="en-GB" sz="1600" dirty="0" smtClean="0">
                <a:sym typeface="Symbol" pitchFamily="18" charset="2"/>
              </a:rPr>
              <a:t> </a:t>
            </a:r>
            <a:r>
              <a:rPr lang="en-GB" sz="1600" dirty="0" err="1" smtClean="0">
                <a:sym typeface="Symbol" pitchFamily="18" charset="2"/>
              </a:rPr>
              <a:t>derfor</a:t>
            </a:r>
            <a:r>
              <a:rPr lang="en-GB" sz="1600" dirty="0" smtClean="0">
                <a:sym typeface="Symbol" pitchFamily="18" charset="2"/>
              </a:rPr>
              <a:t> </a:t>
            </a:r>
            <a:r>
              <a:rPr lang="en-GB" sz="1600" dirty="0" err="1" smtClean="0">
                <a:sym typeface="Symbol" pitchFamily="18" charset="2"/>
              </a:rPr>
              <a:t>brukt</a:t>
            </a:r>
            <a:r>
              <a:rPr lang="en-GB" sz="1600" dirty="0" smtClean="0">
                <a:sym typeface="Symbol" pitchFamily="18" charset="2"/>
              </a:rPr>
              <a:t> </a:t>
            </a:r>
            <a:r>
              <a:rPr lang="en-GB" sz="1600" dirty="0" err="1" smtClean="0">
                <a:sym typeface="Symbol" pitchFamily="18" charset="2"/>
              </a:rPr>
              <a:t>som</a:t>
            </a:r>
            <a:r>
              <a:rPr lang="en-GB" sz="1600" dirty="0" smtClean="0">
                <a:sym typeface="Symbol" pitchFamily="18" charset="2"/>
              </a:rPr>
              <a:t> </a:t>
            </a:r>
            <a:r>
              <a:rPr lang="en-GB" sz="1600" dirty="0" err="1" smtClean="0">
                <a:sym typeface="Symbol" pitchFamily="18" charset="2"/>
              </a:rPr>
              <a:t>referansetilstand</a:t>
            </a:r>
            <a:r>
              <a:rPr lang="en-GB" sz="1600" dirty="0" smtClean="0">
                <a:sym typeface="Symbol" pitchFamily="18" charset="2"/>
              </a:rPr>
              <a:t> </a:t>
            </a:r>
            <a:r>
              <a:rPr lang="en-GB" sz="1600" dirty="0" err="1" smtClean="0">
                <a:sym typeface="Symbol" pitchFamily="18" charset="2"/>
              </a:rPr>
              <a:t>i</a:t>
            </a:r>
            <a:r>
              <a:rPr lang="en-GB" sz="1600" dirty="0" smtClean="0">
                <a:sym typeface="Symbol" pitchFamily="18" charset="2"/>
              </a:rPr>
              <a:t> </a:t>
            </a:r>
            <a:r>
              <a:rPr lang="en-GB" sz="1600" dirty="0" err="1" smtClean="0">
                <a:sym typeface="Symbol" pitchFamily="18" charset="2"/>
              </a:rPr>
              <a:t>praksis</a:t>
            </a:r>
            <a:r>
              <a:rPr lang="en-GB" sz="1600" dirty="0" smtClean="0">
                <a:sym typeface="Symbol" pitchFamily="18" charset="2"/>
              </a:rPr>
              <a:t>. </a:t>
            </a:r>
          </a:p>
          <a:p>
            <a:pPr eaLnBrk="1" hangingPunct="1">
              <a:lnSpc>
                <a:spcPct val="90000"/>
              </a:lnSpc>
            </a:pPr>
            <a:endParaRPr lang="en-GB" sz="1600" dirty="0" smtClean="0">
              <a:sym typeface="Symbol" pitchFamily="18" charset="2"/>
            </a:endParaRPr>
          </a:p>
          <a:p>
            <a:pPr eaLnBrk="1" hangingPunct="1">
              <a:lnSpc>
                <a:spcPct val="90000"/>
              </a:lnSpc>
            </a:pPr>
            <a:r>
              <a:rPr lang="en-GB" sz="1600" dirty="0" err="1" smtClean="0">
                <a:sym typeface="Symbol" pitchFamily="18" charset="2"/>
              </a:rPr>
              <a:t>Ideelle</a:t>
            </a:r>
            <a:r>
              <a:rPr lang="en-GB" sz="1600" dirty="0" smtClean="0">
                <a:sym typeface="Symbol" pitchFamily="18" charset="2"/>
              </a:rPr>
              <a:t> </a:t>
            </a:r>
            <a:r>
              <a:rPr lang="en-GB" sz="1600" dirty="0" err="1" smtClean="0">
                <a:sym typeface="Symbol" pitchFamily="18" charset="2"/>
              </a:rPr>
              <a:t>løsninger</a:t>
            </a:r>
            <a:r>
              <a:rPr lang="en-GB" sz="1600" dirty="0" smtClean="0">
                <a:sym typeface="Symbol" pitchFamily="18" charset="2"/>
              </a:rPr>
              <a:t>: </a:t>
            </a:r>
            <a:r>
              <a:rPr lang="en-GB" sz="1600" i="1" dirty="0" smtClean="0">
                <a:sym typeface="Symbol" pitchFamily="18" charset="2"/>
              </a:rPr>
              <a:t>a</a:t>
            </a:r>
            <a:r>
              <a:rPr lang="en-GB" sz="1600" dirty="0" smtClean="0">
                <a:sym typeface="Symbol" pitchFamily="18" charset="2"/>
              </a:rPr>
              <a:t> = </a:t>
            </a:r>
            <a:r>
              <a:rPr lang="en-GB" sz="1600" i="1" dirty="0" smtClean="0">
                <a:sym typeface="Symbol" pitchFamily="18" charset="2"/>
              </a:rPr>
              <a:t>c / c</a:t>
            </a:r>
            <a:r>
              <a:rPr lang="en-GB" sz="1600" i="1" baseline="30000" dirty="0" smtClean="0">
                <a:sym typeface="Symbol" pitchFamily="18" charset="2"/>
              </a:rPr>
              <a:t>0</a:t>
            </a:r>
            <a:r>
              <a:rPr lang="en-GB" sz="1600" dirty="0" smtClean="0">
                <a:sym typeface="Symbol" pitchFamily="18" charset="2"/>
              </a:rPr>
              <a:t> = </a:t>
            </a:r>
            <a:r>
              <a:rPr lang="en-GB" sz="1600" i="1" dirty="0" smtClean="0">
                <a:sym typeface="Symbol" pitchFamily="18" charset="2"/>
              </a:rPr>
              <a:t>c </a:t>
            </a:r>
            <a:r>
              <a:rPr lang="en-GB" sz="1600" dirty="0" smtClean="0">
                <a:sym typeface="Symbol" pitchFamily="18" charset="2"/>
              </a:rPr>
              <a:t>/</a:t>
            </a:r>
            <a:r>
              <a:rPr lang="en-GB" sz="1600" dirty="0" smtClean="0">
                <a:sym typeface="Symbol" pitchFamily="18" charset="2"/>
              </a:rPr>
              <a:t>1 M = </a:t>
            </a:r>
            <a:r>
              <a:rPr lang="en-GB" sz="1600" i="1" dirty="0" smtClean="0">
                <a:sym typeface="Symbol" pitchFamily="18" charset="2"/>
              </a:rPr>
              <a:t>c</a:t>
            </a:r>
            <a:r>
              <a:rPr lang="en-GB" sz="1600" dirty="0" smtClean="0">
                <a:sym typeface="Symbol" pitchFamily="18" charset="2"/>
              </a:rPr>
              <a:t> </a:t>
            </a:r>
          </a:p>
          <a:p>
            <a:pPr eaLnBrk="1" hangingPunct="1">
              <a:lnSpc>
                <a:spcPct val="90000"/>
              </a:lnSpc>
            </a:pPr>
            <a:endParaRPr lang="en-GB" sz="1600" dirty="0" smtClean="0">
              <a:sym typeface="Symbol" pitchFamily="18" charset="2"/>
            </a:endParaRPr>
          </a:p>
          <a:p>
            <a:pPr eaLnBrk="1" hangingPunct="1">
              <a:lnSpc>
                <a:spcPct val="90000"/>
              </a:lnSpc>
            </a:pPr>
            <a:r>
              <a:rPr lang="en-GB" sz="1600" dirty="0" smtClean="0">
                <a:sym typeface="Symbol" pitchFamily="18" charset="2"/>
              </a:rPr>
              <a:t>I </a:t>
            </a:r>
            <a:r>
              <a:rPr lang="en-GB" sz="1600" dirty="0" err="1" smtClean="0">
                <a:sym typeface="Symbol" pitchFamily="18" charset="2"/>
              </a:rPr>
              <a:t>faste</a:t>
            </a:r>
            <a:r>
              <a:rPr lang="en-GB" sz="1600" dirty="0" smtClean="0">
                <a:sym typeface="Symbol" pitchFamily="18" charset="2"/>
              </a:rPr>
              <a:t> </a:t>
            </a:r>
            <a:r>
              <a:rPr lang="en-GB" sz="1600" dirty="0" err="1" smtClean="0">
                <a:sym typeface="Symbol" pitchFamily="18" charset="2"/>
              </a:rPr>
              <a:t>løsninger</a:t>
            </a:r>
            <a:r>
              <a:rPr lang="en-GB" sz="1600" dirty="0" smtClean="0">
                <a:sym typeface="Symbol" pitchFamily="18" charset="2"/>
              </a:rPr>
              <a:t> </a:t>
            </a:r>
            <a:r>
              <a:rPr lang="en-GB" sz="1600" dirty="0" err="1" smtClean="0">
                <a:sym typeface="Symbol" pitchFamily="18" charset="2"/>
              </a:rPr>
              <a:t>brukes</a:t>
            </a:r>
            <a:r>
              <a:rPr lang="en-GB" sz="1600" dirty="0" smtClean="0">
                <a:sym typeface="Symbol" pitchFamily="18" charset="2"/>
              </a:rPr>
              <a:t> </a:t>
            </a:r>
            <a:r>
              <a:rPr lang="en-GB" sz="1600" dirty="0" err="1" smtClean="0">
                <a:sym typeface="Symbol" pitchFamily="18" charset="2"/>
              </a:rPr>
              <a:t>oftest</a:t>
            </a:r>
            <a:r>
              <a:rPr lang="en-GB" sz="1600" dirty="0" smtClean="0">
                <a:sym typeface="Symbol" pitchFamily="18" charset="2"/>
              </a:rPr>
              <a:t> </a:t>
            </a:r>
            <a:r>
              <a:rPr lang="en-GB" sz="1600" dirty="0" err="1" smtClean="0">
                <a:sym typeface="Symbol" pitchFamily="18" charset="2"/>
              </a:rPr>
              <a:t>atomfraksjoner</a:t>
            </a:r>
            <a:r>
              <a:rPr lang="en-GB" sz="1600" dirty="0" smtClean="0">
                <a:sym typeface="Symbol" pitchFamily="18" charset="2"/>
              </a:rPr>
              <a:t> </a:t>
            </a:r>
            <a:r>
              <a:rPr lang="en-GB" sz="1600" dirty="0" err="1" smtClean="0">
                <a:sym typeface="Symbol" pitchFamily="18" charset="2"/>
              </a:rPr>
              <a:t>eller</a:t>
            </a:r>
            <a:r>
              <a:rPr lang="en-GB" sz="1600" dirty="0" smtClean="0">
                <a:sym typeface="Symbol" pitchFamily="18" charset="2"/>
              </a:rPr>
              <a:t> </a:t>
            </a:r>
            <a:r>
              <a:rPr lang="en-GB" sz="1600" dirty="0" err="1" smtClean="0">
                <a:sym typeface="Symbol" pitchFamily="18" charset="2"/>
              </a:rPr>
              <a:t>plassfraksjoner</a:t>
            </a:r>
            <a:r>
              <a:rPr lang="en-GB" sz="1600" dirty="0" smtClean="0">
                <a:sym typeface="Symbol" pitchFamily="18" charset="2"/>
              </a:rPr>
              <a:t> </a:t>
            </a:r>
            <a:r>
              <a:rPr lang="en-GB" sz="1600" dirty="0" err="1" smtClean="0">
                <a:sym typeface="Symbol" pitchFamily="18" charset="2"/>
              </a:rPr>
              <a:t>som</a:t>
            </a:r>
            <a:r>
              <a:rPr lang="en-GB" sz="1600" dirty="0" smtClean="0">
                <a:sym typeface="Symbol" pitchFamily="18" charset="2"/>
              </a:rPr>
              <a:t> </a:t>
            </a:r>
            <a:r>
              <a:rPr lang="en-GB" sz="1600" dirty="0" err="1" smtClean="0">
                <a:sym typeface="Symbol" pitchFamily="18" charset="2"/>
              </a:rPr>
              <a:t>mål</a:t>
            </a:r>
            <a:r>
              <a:rPr lang="en-GB" sz="1600" dirty="0" smtClean="0">
                <a:sym typeface="Symbol" pitchFamily="18" charset="2"/>
              </a:rPr>
              <a:t> for </a:t>
            </a:r>
            <a:r>
              <a:rPr lang="en-GB" sz="1600" dirty="0" err="1" smtClean="0">
                <a:sym typeface="Symbol" pitchFamily="18" charset="2"/>
              </a:rPr>
              <a:t>aktivitet</a:t>
            </a:r>
            <a:r>
              <a:rPr lang="en-GB" sz="1600" dirty="0" smtClean="0">
                <a:sym typeface="Symbol" pitchFamily="18" charset="2"/>
              </a:rPr>
              <a:t> – </a:t>
            </a:r>
            <a:r>
              <a:rPr lang="en-GB" sz="1600" dirty="0" err="1" smtClean="0">
                <a:sym typeface="Symbol" pitchFamily="18" charset="2"/>
              </a:rPr>
              <a:t>standardtilstanden</a:t>
            </a:r>
            <a:r>
              <a:rPr lang="en-GB" sz="1600" dirty="0" smtClean="0">
                <a:sym typeface="Symbol" pitchFamily="18" charset="2"/>
              </a:rPr>
              <a:t> </a:t>
            </a:r>
            <a:r>
              <a:rPr lang="en-GB" sz="1600" dirty="0" err="1" smtClean="0">
                <a:sym typeface="Symbol" pitchFamily="18" charset="2"/>
              </a:rPr>
              <a:t>er</a:t>
            </a:r>
            <a:r>
              <a:rPr lang="en-GB" sz="1600" dirty="0" smtClean="0">
                <a:sym typeface="Symbol" pitchFamily="18" charset="2"/>
              </a:rPr>
              <a:t> </a:t>
            </a:r>
            <a:r>
              <a:rPr lang="en-GB" sz="1600" dirty="0" err="1" smtClean="0">
                <a:sym typeface="Symbol" pitchFamily="18" charset="2"/>
              </a:rPr>
              <a:t>da</a:t>
            </a:r>
            <a:r>
              <a:rPr lang="en-GB" sz="1600" dirty="0" smtClean="0">
                <a:sym typeface="Symbol" pitchFamily="18" charset="2"/>
              </a:rPr>
              <a:t> 100% </a:t>
            </a:r>
            <a:r>
              <a:rPr lang="en-GB" sz="1600" dirty="0" err="1" smtClean="0">
                <a:sym typeface="Symbol" pitchFamily="18" charset="2"/>
              </a:rPr>
              <a:t>substitusjon</a:t>
            </a:r>
            <a:r>
              <a:rPr lang="en-GB" sz="1600" dirty="0" smtClean="0">
                <a:sym typeface="Symbol" pitchFamily="18" charset="2"/>
              </a:rPr>
              <a:t> </a:t>
            </a:r>
            <a:r>
              <a:rPr lang="en-GB" sz="1600" dirty="0" err="1" smtClean="0">
                <a:sym typeface="Symbol" pitchFamily="18" charset="2"/>
              </a:rPr>
              <a:t>eller</a:t>
            </a:r>
            <a:r>
              <a:rPr lang="en-GB" sz="1600" dirty="0" smtClean="0">
                <a:sym typeface="Symbol" pitchFamily="18" charset="2"/>
              </a:rPr>
              <a:t> </a:t>
            </a:r>
            <a:r>
              <a:rPr lang="en-GB" sz="1600" dirty="0" err="1" smtClean="0">
                <a:sym typeface="Symbol" pitchFamily="18" charset="2"/>
              </a:rPr>
              <a:t>okkupans</a:t>
            </a:r>
            <a:r>
              <a:rPr lang="en-GB" sz="1600" dirty="0" smtClean="0">
                <a:sym typeface="Symbol" pitchFamily="18" charset="2"/>
              </a:rPr>
              <a:t> </a:t>
            </a:r>
            <a:r>
              <a:rPr lang="en-GB" sz="1600" dirty="0" err="1" smtClean="0">
                <a:sym typeface="Symbol" pitchFamily="18" charset="2"/>
              </a:rPr>
              <a:t>av</a:t>
            </a:r>
            <a:r>
              <a:rPr lang="en-GB" sz="1600" dirty="0" smtClean="0">
                <a:sym typeface="Symbol" pitchFamily="18" charset="2"/>
              </a:rPr>
              <a:t> </a:t>
            </a:r>
            <a:r>
              <a:rPr lang="en-GB" sz="1600" dirty="0" err="1" smtClean="0">
                <a:sym typeface="Symbol" pitchFamily="18" charset="2"/>
              </a:rPr>
              <a:t>det</a:t>
            </a:r>
            <a:r>
              <a:rPr lang="en-GB" sz="1600" dirty="0" smtClean="0">
                <a:sym typeface="Symbol" pitchFamily="18" charset="2"/>
              </a:rPr>
              <a:t> </a:t>
            </a:r>
            <a:r>
              <a:rPr lang="en-GB" sz="1600" dirty="0" err="1" smtClean="0">
                <a:sym typeface="Symbol" pitchFamily="18" charset="2"/>
              </a:rPr>
              <a:t>løste</a:t>
            </a:r>
            <a:r>
              <a:rPr lang="en-GB" sz="1600" dirty="0" smtClean="0">
                <a:sym typeface="Symbol" pitchFamily="18" charset="2"/>
              </a:rPr>
              <a:t> </a:t>
            </a:r>
            <a:r>
              <a:rPr lang="en-GB" sz="1600" dirty="0" err="1" smtClean="0">
                <a:sym typeface="Symbol" pitchFamily="18" charset="2"/>
              </a:rPr>
              <a:t>speciet</a:t>
            </a:r>
            <a:r>
              <a:rPr lang="en-GB" sz="1600" dirty="0" smtClean="0">
                <a:sym typeface="Symbol" pitchFamily="18" charset="2"/>
              </a:rPr>
              <a:t> – en </a:t>
            </a:r>
            <a:r>
              <a:rPr lang="en-GB" sz="1600" dirty="0" err="1" smtClean="0">
                <a:sym typeface="Symbol" pitchFamily="18" charset="2"/>
              </a:rPr>
              <a:t>tilstand</a:t>
            </a:r>
            <a:r>
              <a:rPr lang="en-GB" sz="1600" dirty="0" smtClean="0">
                <a:sym typeface="Symbol" pitchFamily="18" charset="2"/>
              </a:rPr>
              <a:t> </a:t>
            </a:r>
            <a:r>
              <a:rPr lang="en-GB" sz="1600" dirty="0" err="1" smtClean="0">
                <a:sym typeface="Symbol" pitchFamily="18" charset="2"/>
              </a:rPr>
              <a:t>som</a:t>
            </a:r>
            <a:r>
              <a:rPr lang="en-GB" sz="1600" dirty="0" smtClean="0">
                <a:sym typeface="Symbol" pitchFamily="18" charset="2"/>
              </a:rPr>
              <a:t> </a:t>
            </a:r>
            <a:r>
              <a:rPr lang="en-GB" sz="1600" dirty="0" err="1" smtClean="0">
                <a:sym typeface="Symbol" pitchFamily="18" charset="2"/>
              </a:rPr>
              <a:t>kan</a:t>
            </a:r>
            <a:r>
              <a:rPr lang="en-GB" sz="1600" dirty="0" smtClean="0">
                <a:sym typeface="Symbol" pitchFamily="18" charset="2"/>
              </a:rPr>
              <a:t> </a:t>
            </a:r>
            <a:r>
              <a:rPr lang="en-GB" sz="1600" dirty="0" err="1" smtClean="0">
                <a:sym typeface="Symbol" pitchFamily="18" charset="2"/>
              </a:rPr>
              <a:t>være</a:t>
            </a:r>
            <a:r>
              <a:rPr lang="en-GB" sz="1600" dirty="0" smtClean="0">
                <a:sym typeface="Symbol" pitchFamily="18" charset="2"/>
              </a:rPr>
              <a:t> </a:t>
            </a:r>
            <a:r>
              <a:rPr lang="en-GB" sz="1600" dirty="0" err="1" smtClean="0">
                <a:sym typeface="Symbol" pitchFamily="18" charset="2"/>
              </a:rPr>
              <a:t>vanskelig</a:t>
            </a:r>
            <a:r>
              <a:rPr lang="en-GB" sz="1600" dirty="0" smtClean="0">
                <a:sym typeface="Symbol" pitchFamily="18" charset="2"/>
              </a:rPr>
              <a:t> </a:t>
            </a:r>
            <a:r>
              <a:rPr lang="en-GB" sz="1600" dirty="0" err="1" smtClean="0">
                <a:sym typeface="Symbol" pitchFamily="18" charset="2"/>
              </a:rPr>
              <a:t>å</a:t>
            </a:r>
            <a:r>
              <a:rPr lang="en-GB" sz="1600" dirty="0" smtClean="0">
                <a:sym typeface="Symbol" pitchFamily="18" charset="2"/>
              </a:rPr>
              <a:t> </a:t>
            </a:r>
            <a:r>
              <a:rPr lang="en-GB" sz="1600" dirty="0" err="1" smtClean="0">
                <a:sym typeface="Symbol" pitchFamily="18" charset="2"/>
              </a:rPr>
              <a:t>realisere</a:t>
            </a:r>
            <a:r>
              <a:rPr lang="en-GB" sz="1600" dirty="0" smtClean="0">
                <a:sym typeface="Symbol" pitchFamily="18" charset="2"/>
              </a:rPr>
              <a:t>. (</a:t>
            </a:r>
            <a:r>
              <a:rPr lang="en-GB" sz="1600" dirty="0" err="1" smtClean="0">
                <a:sym typeface="Symbol" pitchFamily="18" charset="2"/>
              </a:rPr>
              <a:t>Mer</a:t>
            </a:r>
            <a:r>
              <a:rPr lang="en-GB" sz="1600" dirty="0" smtClean="0">
                <a:sym typeface="Symbol" pitchFamily="18" charset="2"/>
              </a:rPr>
              <a:t> </a:t>
            </a:r>
            <a:r>
              <a:rPr lang="en-GB" sz="1600" dirty="0" err="1" smtClean="0">
                <a:sym typeface="Symbol" pitchFamily="18" charset="2"/>
              </a:rPr>
              <a:t>om</a:t>
            </a:r>
            <a:r>
              <a:rPr lang="en-GB" sz="1600" dirty="0" smtClean="0">
                <a:sym typeface="Symbol" pitchFamily="18" charset="2"/>
              </a:rPr>
              <a:t> </a:t>
            </a:r>
            <a:r>
              <a:rPr lang="en-GB" sz="1600" dirty="0" err="1" smtClean="0">
                <a:sym typeface="Symbol" pitchFamily="18" charset="2"/>
              </a:rPr>
              <a:t>dette</a:t>
            </a:r>
            <a:r>
              <a:rPr lang="en-GB" sz="1600" dirty="0" smtClean="0">
                <a:sym typeface="Symbol" pitchFamily="18" charset="2"/>
              </a:rPr>
              <a:t> </a:t>
            </a:r>
            <a:r>
              <a:rPr lang="en-GB" sz="1600" dirty="0" err="1" smtClean="0">
                <a:sym typeface="Symbol" pitchFamily="18" charset="2"/>
              </a:rPr>
              <a:t>senere</a:t>
            </a:r>
            <a:r>
              <a:rPr lang="en-GB" sz="1600" dirty="0" smtClean="0">
                <a:sym typeface="Symbol" pitchFamily="18" charset="2"/>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8915" name="Rectangle 2"/>
          <p:cNvSpPr>
            <a:spLocks noGrp="1" noChangeArrowheads="1"/>
          </p:cNvSpPr>
          <p:nvPr>
            <p:ph type="title"/>
          </p:nvPr>
        </p:nvSpPr>
        <p:spPr>
          <a:xfrm>
            <a:off x="381000" y="190500"/>
            <a:ext cx="7543800" cy="1104900"/>
          </a:xfrm>
        </p:spPr>
        <p:txBody>
          <a:bodyPr/>
          <a:lstStyle/>
          <a:p>
            <a:pPr eaLnBrk="1" hangingPunct="1"/>
            <a:r>
              <a:rPr lang="en-GB" smtClean="0"/>
              <a:t>Termodynamikkens 1. lov</a:t>
            </a:r>
            <a:r>
              <a:rPr lang="nb-NO" smtClean="0"/>
              <a:t>:</a:t>
            </a:r>
            <a:r>
              <a:rPr lang="en-GB" smtClean="0"/>
              <a:t> </a:t>
            </a:r>
            <a:r>
              <a:rPr lang="nb-NO" smtClean="0"/>
              <a:t/>
            </a:r>
            <a:br>
              <a:rPr lang="nb-NO" smtClean="0"/>
            </a:br>
            <a:r>
              <a:rPr lang="nb-NO" smtClean="0"/>
              <a:t>Den totale</a:t>
            </a:r>
            <a:r>
              <a:rPr lang="en-GB" smtClean="0"/>
              <a:t> energien</a:t>
            </a:r>
            <a:r>
              <a:rPr lang="nb-NO" smtClean="0"/>
              <a:t> er konstant</a:t>
            </a:r>
            <a:endParaRPr lang="en-GB" smtClean="0"/>
          </a:p>
        </p:txBody>
      </p:sp>
      <p:sp>
        <p:nvSpPr>
          <p:cNvPr id="38916" name="Rectangle 3"/>
          <p:cNvSpPr>
            <a:spLocks noGrp="1" noChangeArrowheads="1"/>
          </p:cNvSpPr>
          <p:nvPr>
            <p:ph type="body" sz="half" idx="1"/>
          </p:nvPr>
        </p:nvSpPr>
        <p:spPr>
          <a:xfrm>
            <a:off x="4648200" y="1600200"/>
            <a:ext cx="3787775" cy="4114800"/>
          </a:xfrm>
        </p:spPr>
        <p:txBody>
          <a:bodyPr/>
          <a:lstStyle/>
          <a:p>
            <a:pPr lvl="1" eaLnBrk="1" hangingPunct="1"/>
            <a:endParaRPr lang="en-GB" sz="1600" smtClean="0"/>
          </a:p>
          <a:p>
            <a:pPr lvl="1" eaLnBrk="1" hangingPunct="1"/>
            <a:endParaRPr lang="en-GB" sz="1600" smtClean="0"/>
          </a:p>
          <a:p>
            <a:pPr lvl="1" eaLnBrk="1" hangingPunct="1"/>
            <a:endParaRPr lang="en-GB" sz="1600" smtClean="0"/>
          </a:p>
        </p:txBody>
      </p:sp>
      <p:sp>
        <p:nvSpPr>
          <p:cNvPr id="38917" name="Rectangle 4"/>
          <p:cNvSpPr>
            <a:spLocks noGrp="1" noChangeArrowheads="1"/>
          </p:cNvSpPr>
          <p:nvPr>
            <p:ph type="body" sz="half" idx="2"/>
          </p:nvPr>
        </p:nvSpPr>
        <p:spPr>
          <a:xfrm>
            <a:off x="228600" y="1371600"/>
            <a:ext cx="8686800" cy="4648200"/>
          </a:xfrm>
        </p:spPr>
        <p:txBody>
          <a:bodyPr/>
          <a:lstStyle/>
          <a:p>
            <a:pPr lvl="3" eaLnBrk="1" hangingPunct="1">
              <a:buFontTx/>
              <a:buNone/>
            </a:pPr>
            <a:endParaRPr lang="en-GB" sz="1600" dirty="0" smtClean="0"/>
          </a:p>
          <a:p>
            <a:pPr lvl="1" eaLnBrk="1" hangingPunct="1">
              <a:buFontTx/>
              <a:buNone/>
            </a:pPr>
            <a:r>
              <a:rPr lang="en-GB" sz="2000" dirty="0" err="1" smtClean="0"/>
              <a:t>Energi</a:t>
            </a:r>
            <a:r>
              <a:rPr lang="en-GB" sz="2000" dirty="0" smtClean="0"/>
              <a:t> </a:t>
            </a:r>
            <a:r>
              <a:rPr lang="en-GB" sz="2000" dirty="0" err="1" smtClean="0"/>
              <a:t>kan</a:t>
            </a:r>
            <a:r>
              <a:rPr lang="en-GB" sz="2000" dirty="0" smtClean="0"/>
              <a:t> </a:t>
            </a:r>
            <a:r>
              <a:rPr lang="en-GB" sz="2000" dirty="0" err="1" smtClean="0"/>
              <a:t>ikke</a:t>
            </a:r>
            <a:r>
              <a:rPr lang="en-GB" sz="2000" dirty="0" smtClean="0"/>
              <a:t> </a:t>
            </a:r>
            <a:r>
              <a:rPr lang="en-GB" sz="2000" dirty="0" err="1" smtClean="0"/>
              <a:t>ødelegges</a:t>
            </a:r>
            <a:r>
              <a:rPr lang="en-GB" sz="2000" dirty="0" smtClean="0"/>
              <a:t> </a:t>
            </a:r>
            <a:r>
              <a:rPr lang="en-GB" sz="2000" dirty="0" err="1" smtClean="0"/>
              <a:t>eller</a:t>
            </a:r>
            <a:r>
              <a:rPr lang="en-GB" sz="2000" dirty="0" smtClean="0"/>
              <a:t> </a:t>
            </a:r>
            <a:r>
              <a:rPr lang="en-GB" sz="2000" dirty="0" err="1" smtClean="0"/>
              <a:t>skapes</a:t>
            </a:r>
            <a:r>
              <a:rPr lang="en-GB" sz="2000" dirty="0" smtClean="0"/>
              <a:t>, bare </a:t>
            </a:r>
            <a:r>
              <a:rPr lang="en-GB" sz="2000" dirty="0" err="1" smtClean="0"/>
              <a:t>omdannes</a:t>
            </a:r>
            <a:r>
              <a:rPr lang="en-GB" sz="2000" dirty="0" smtClean="0"/>
              <a:t> </a:t>
            </a:r>
            <a:r>
              <a:rPr lang="en-GB" sz="2000" dirty="0" err="1" smtClean="0"/>
              <a:t>fra</a:t>
            </a:r>
            <a:r>
              <a:rPr lang="en-GB" sz="2000" dirty="0" smtClean="0"/>
              <a:t> en form </a:t>
            </a:r>
            <a:r>
              <a:rPr lang="en-GB" sz="2000" dirty="0" err="1" smtClean="0"/>
              <a:t>til</a:t>
            </a:r>
            <a:r>
              <a:rPr lang="en-GB" sz="2000" dirty="0" smtClean="0"/>
              <a:t> en </a:t>
            </a:r>
            <a:r>
              <a:rPr lang="en-GB" sz="2000" dirty="0" err="1" smtClean="0"/>
              <a:t>annen</a:t>
            </a:r>
            <a:endParaRPr lang="nb-NO" sz="2000" dirty="0" smtClean="0"/>
          </a:p>
          <a:p>
            <a:pPr lvl="1" eaLnBrk="1" hangingPunct="1">
              <a:buFontTx/>
              <a:buNone/>
            </a:pPr>
            <a:r>
              <a:rPr lang="nb-NO" sz="1800" dirty="0" smtClean="0"/>
              <a:t>	</a:t>
            </a:r>
          </a:p>
          <a:p>
            <a:pPr lvl="1" eaLnBrk="1" hangingPunct="1">
              <a:buFontTx/>
              <a:buNone/>
            </a:pPr>
            <a:r>
              <a:rPr lang="nb-NO" sz="1800" dirty="0" smtClean="0"/>
              <a:t>	(energibevaringsloven fra Kap. 1)</a:t>
            </a:r>
            <a:endParaRPr lang="en-GB" sz="2000" dirty="0" smtClean="0"/>
          </a:p>
          <a:p>
            <a:pPr lvl="1" eaLnBrk="1" hangingPunct="1">
              <a:buFontTx/>
              <a:buNone/>
            </a:pPr>
            <a:endParaRPr lang="en-GB" sz="2000" dirty="0" smtClean="0"/>
          </a:p>
          <a:p>
            <a:pPr lvl="1" eaLnBrk="1" hangingPunct="1">
              <a:buFontTx/>
              <a:buNone/>
            </a:pPr>
            <a:r>
              <a:rPr lang="en-GB" sz="2000" dirty="0" smtClean="0"/>
              <a:t>- </a:t>
            </a:r>
            <a:r>
              <a:rPr lang="en-GB" sz="2000" dirty="0" err="1" smtClean="0"/>
              <a:t>Dette</a:t>
            </a:r>
            <a:r>
              <a:rPr lang="en-GB" sz="2000" dirty="0" smtClean="0"/>
              <a:t> </a:t>
            </a:r>
            <a:r>
              <a:rPr lang="en-GB" sz="2000" dirty="0" err="1" smtClean="0"/>
              <a:t>er</a:t>
            </a:r>
            <a:r>
              <a:rPr lang="en-GB" sz="2000" dirty="0" smtClean="0"/>
              <a:t> en </a:t>
            </a:r>
            <a:r>
              <a:rPr lang="en-GB" sz="2000" dirty="0" err="1" smtClean="0"/>
              <a:t>empirisk</a:t>
            </a:r>
            <a:r>
              <a:rPr lang="en-GB" sz="2000" dirty="0" smtClean="0"/>
              <a:t> </a:t>
            </a:r>
            <a:r>
              <a:rPr lang="en-GB" sz="2000" dirty="0" err="1" smtClean="0"/>
              <a:t>lov</a:t>
            </a:r>
            <a:r>
              <a:rPr lang="en-GB" sz="2000" dirty="0" smtClean="0"/>
              <a:t>…vi </a:t>
            </a:r>
            <a:r>
              <a:rPr lang="en-GB" sz="2000" dirty="0" err="1" smtClean="0"/>
              <a:t>kan</a:t>
            </a:r>
            <a:r>
              <a:rPr lang="en-GB" sz="2000" dirty="0" smtClean="0"/>
              <a:t> </a:t>
            </a:r>
            <a:r>
              <a:rPr lang="en-GB" sz="2000" dirty="0" err="1" smtClean="0"/>
              <a:t>erfare</a:t>
            </a:r>
            <a:r>
              <a:rPr lang="en-GB" sz="2000" dirty="0" smtClean="0"/>
              <a:t> den, men </a:t>
            </a:r>
            <a:r>
              <a:rPr lang="en-GB" sz="2000" dirty="0" err="1" smtClean="0"/>
              <a:t>ikke</a:t>
            </a:r>
            <a:r>
              <a:rPr lang="en-GB" sz="2000" dirty="0" smtClean="0"/>
              <a:t> </a:t>
            </a:r>
            <a:r>
              <a:rPr lang="en-GB" sz="2000" dirty="0" err="1" smtClean="0"/>
              <a:t>bevise</a:t>
            </a:r>
            <a:r>
              <a:rPr lang="en-GB" sz="2000" dirty="0" smtClean="0"/>
              <a:t> den.</a:t>
            </a:r>
          </a:p>
          <a:p>
            <a:pPr lvl="1" eaLnBrk="1" hangingPunct="1">
              <a:buFontTx/>
              <a:buNone/>
            </a:pPr>
            <a:endParaRPr lang="en-GB" sz="2000" dirty="0" smtClean="0"/>
          </a:p>
          <a:p>
            <a:pPr lvl="1" eaLnBrk="1" hangingPunct="1">
              <a:buFontTx/>
              <a:buNone/>
            </a:pPr>
            <a:r>
              <a:rPr lang="en-GB" sz="2000" dirty="0" err="1" smtClean="0"/>
              <a:t>Vår</a:t>
            </a:r>
            <a:r>
              <a:rPr lang="en-GB" sz="2000" dirty="0" smtClean="0"/>
              <a:t> </a:t>
            </a:r>
            <a:r>
              <a:rPr lang="en-GB" sz="2000" dirty="0" err="1" smtClean="0"/>
              <a:t>reaksjon</a:t>
            </a:r>
            <a:r>
              <a:rPr lang="en-GB" sz="2000" dirty="0" smtClean="0"/>
              <a:t> 2H</a:t>
            </a:r>
            <a:r>
              <a:rPr lang="en-GB" sz="2000" baseline="-25000" dirty="0" smtClean="0"/>
              <a:t>2</a:t>
            </a:r>
            <a:r>
              <a:rPr lang="en-GB" sz="2000" dirty="0" smtClean="0"/>
              <a:t>(g) + O</a:t>
            </a:r>
            <a:r>
              <a:rPr lang="en-GB" sz="2000" baseline="-25000" dirty="0" smtClean="0"/>
              <a:t>2</a:t>
            </a:r>
            <a:r>
              <a:rPr lang="en-GB" sz="2000" dirty="0" smtClean="0"/>
              <a:t>(g) = 2H</a:t>
            </a:r>
            <a:r>
              <a:rPr lang="en-GB" sz="2000" baseline="-25000" dirty="0" smtClean="0"/>
              <a:t>2</a:t>
            </a:r>
            <a:r>
              <a:rPr lang="en-GB" sz="2000" dirty="0" smtClean="0"/>
              <a:t>O(g)  </a:t>
            </a:r>
            <a:r>
              <a:rPr lang="en-GB" sz="2000" dirty="0" err="1" smtClean="0"/>
              <a:t>avga</a:t>
            </a:r>
            <a:r>
              <a:rPr lang="en-GB" sz="2000" dirty="0" smtClean="0"/>
              <a:t> </a:t>
            </a:r>
            <a:r>
              <a:rPr lang="en-GB" sz="2000" dirty="0" err="1" smtClean="0"/>
              <a:t>varme</a:t>
            </a:r>
            <a:r>
              <a:rPr lang="en-GB" sz="2000" dirty="0" smtClean="0"/>
              <a:t>, men </a:t>
            </a:r>
            <a:r>
              <a:rPr lang="en-GB" sz="2000" dirty="0" err="1" smtClean="0"/>
              <a:t>omgivelsene</a:t>
            </a:r>
            <a:r>
              <a:rPr lang="en-GB" sz="2000" dirty="0" smtClean="0"/>
              <a:t> </a:t>
            </a:r>
            <a:r>
              <a:rPr lang="en-GB" sz="2000" dirty="0" err="1" smtClean="0"/>
              <a:t>mottok</a:t>
            </a:r>
            <a:r>
              <a:rPr lang="en-GB" sz="2000" dirty="0" smtClean="0"/>
              <a:t> </a:t>
            </a:r>
            <a:r>
              <a:rPr lang="en-GB" sz="2000" dirty="0" err="1" smtClean="0"/>
              <a:t>varmen</a:t>
            </a:r>
            <a:r>
              <a:rPr lang="en-GB" sz="2000" dirty="0" smtClean="0"/>
              <a:t>; </a:t>
            </a:r>
            <a:r>
              <a:rPr lang="en-GB" sz="2000" dirty="0" err="1" smtClean="0"/>
              <a:t>energien</a:t>
            </a:r>
            <a:r>
              <a:rPr lang="en-GB" sz="2000" dirty="0" smtClean="0"/>
              <a:t> </a:t>
            </a:r>
            <a:r>
              <a:rPr lang="en-GB" sz="2000" dirty="0" err="1" smtClean="0"/>
              <a:t>forble</a:t>
            </a:r>
            <a:r>
              <a:rPr lang="en-GB" sz="2000" dirty="0" smtClean="0"/>
              <a:t> </a:t>
            </a:r>
            <a:r>
              <a:rPr lang="en-GB" sz="2000" dirty="0" err="1" smtClean="0"/>
              <a:t>konstant</a:t>
            </a:r>
            <a:r>
              <a:rPr lang="en-GB" sz="2000" dirty="0" smtClean="0"/>
              <a:t> </a:t>
            </a:r>
            <a:r>
              <a:rPr lang="en-GB" sz="2000" dirty="0" err="1" smtClean="0"/>
              <a:t>i</a:t>
            </a:r>
            <a:r>
              <a:rPr lang="en-GB" sz="2000" dirty="0" smtClean="0"/>
              <a:t> </a:t>
            </a:r>
            <a:r>
              <a:rPr lang="en-GB" sz="2000" dirty="0" err="1" smtClean="0"/>
              <a:t>Universet</a:t>
            </a:r>
            <a:r>
              <a:rPr lang="en-GB" sz="2000" dirty="0" smtClean="0"/>
              <a:t>.</a:t>
            </a:r>
            <a:endParaRPr lang="en-GB" sz="3200" dirty="0" smtClean="0"/>
          </a:p>
          <a:p>
            <a:pPr lvl="1" eaLnBrk="1" hangingPunct="1">
              <a:buFontTx/>
              <a:buNone/>
            </a:pPr>
            <a:endParaRPr lang="en-GB" sz="2000" dirty="0" smtClean="0"/>
          </a:p>
          <a:p>
            <a:pPr lvl="1" eaLnBrk="1" hangingPunct="1">
              <a:buFontTx/>
              <a:buNone/>
            </a:pPr>
            <a:endParaRPr lang="en-GB" sz="20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err="1" smtClean="0"/>
              <a:t>Hittil</a:t>
            </a:r>
            <a:r>
              <a:rPr lang="en-GB" dirty="0" smtClean="0"/>
              <a:t> </a:t>
            </a:r>
            <a:r>
              <a:rPr lang="en-GB" dirty="0" err="1" smtClean="0"/>
              <a:t>har</a:t>
            </a:r>
            <a:r>
              <a:rPr lang="en-GB" dirty="0" smtClean="0"/>
              <a:t> vi </a:t>
            </a:r>
            <a:r>
              <a:rPr lang="en-GB" dirty="0" err="1" smtClean="0"/>
              <a:t>lært</a:t>
            </a:r>
            <a:r>
              <a:rPr lang="en-GB" dirty="0" smtClean="0"/>
              <a:t> </a:t>
            </a:r>
            <a:r>
              <a:rPr lang="en-GB" dirty="0" err="1" smtClean="0"/>
              <a:t>om</a:t>
            </a:r>
            <a:r>
              <a:rPr lang="en-GB" dirty="0" smtClean="0"/>
              <a:t> </a:t>
            </a:r>
          </a:p>
          <a:p>
            <a:endParaRPr lang="en-GB" dirty="0" smtClean="0"/>
          </a:p>
          <a:p>
            <a:pPr lvl="1"/>
            <a:r>
              <a:rPr lang="en-GB" dirty="0" err="1" smtClean="0"/>
              <a:t>Entalpi</a:t>
            </a:r>
            <a:r>
              <a:rPr lang="en-GB" dirty="0" smtClean="0"/>
              <a:t> (</a:t>
            </a:r>
            <a:r>
              <a:rPr lang="en-GB" dirty="0" err="1" smtClean="0"/>
              <a:t>energi</a:t>
            </a:r>
            <a:r>
              <a:rPr lang="en-GB" dirty="0" smtClean="0"/>
              <a:t>, </a:t>
            </a:r>
            <a:r>
              <a:rPr lang="en-GB" dirty="0" err="1" smtClean="0"/>
              <a:t>varme</a:t>
            </a:r>
            <a:r>
              <a:rPr lang="en-GB" dirty="0" smtClean="0"/>
              <a:t>)</a:t>
            </a:r>
          </a:p>
          <a:p>
            <a:pPr lvl="1"/>
            <a:r>
              <a:rPr lang="en-GB" dirty="0" err="1" smtClean="0"/>
              <a:t>Entropi</a:t>
            </a:r>
            <a:r>
              <a:rPr lang="en-GB" dirty="0" smtClean="0"/>
              <a:t> (</a:t>
            </a:r>
            <a:r>
              <a:rPr lang="en-GB" dirty="0" err="1" smtClean="0"/>
              <a:t>uorden</a:t>
            </a:r>
            <a:r>
              <a:rPr lang="en-GB" dirty="0" smtClean="0"/>
              <a:t>, </a:t>
            </a:r>
            <a:r>
              <a:rPr lang="en-GB" dirty="0" err="1" smtClean="0"/>
              <a:t>sannsynlighet</a:t>
            </a:r>
            <a:r>
              <a:rPr lang="en-GB" dirty="0" smtClean="0"/>
              <a:t>)</a:t>
            </a:r>
          </a:p>
          <a:p>
            <a:pPr lvl="1"/>
            <a:endParaRPr lang="en-GB" dirty="0" smtClean="0"/>
          </a:p>
          <a:p>
            <a:pPr lvl="1"/>
            <a:r>
              <a:rPr lang="en-GB" dirty="0" smtClean="0"/>
              <a:t>Gibbs (</a:t>
            </a:r>
            <a:r>
              <a:rPr lang="en-GB" dirty="0" err="1" smtClean="0"/>
              <a:t>fri</a:t>
            </a:r>
            <a:r>
              <a:rPr lang="en-GB" dirty="0" smtClean="0"/>
              <a:t>) </a:t>
            </a:r>
            <a:r>
              <a:rPr lang="en-GB" dirty="0" err="1" smtClean="0"/>
              <a:t>energi</a:t>
            </a:r>
            <a:r>
              <a:rPr lang="en-GB" dirty="0" smtClean="0"/>
              <a:t> </a:t>
            </a:r>
          </a:p>
          <a:p>
            <a:pPr lvl="1"/>
            <a:endParaRPr lang="en-GB" dirty="0" smtClean="0"/>
          </a:p>
          <a:p>
            <a:pPr lvl="1"/>
            <a:r>
              <a:rPr lang="en-GB" dirty="0" err="1" smtClean="0"/>
              <a:t>Disse</a:t>
            </a:r>
            <a:r>
              <a:rPr lang="en-GB" dirty="0" smtClean="0"/>
              <a:t> </a:t>
            </a:r>
            <a:r>
              <a:rPr lang="en-GB" dirty="0" err="1" smtClean="0"/>
              <a:t>definert</a:t>
            </a:r>
            <a:r>
              <a:rPr lang="en-GB" dirty="0" smtClean="0"/>
              <a:t> </a:t>
            </a:r>
            <a:r>
              <a:rPr lang="en-GB" dirty="0" err="1" smtClean="0"/>
              <a:t>ved</a:t>
            </a:r>
            <a:r>
              <a:rPr lang="en-GB" dirty="0" smtClean="0"/>
              <a:t> </a:t>
            </a:r>
            <a:r>
              <a:rPr lang="en-GB" dirty="0" err="1" smtClean="0"/>
              <a:t>standardtilstand</a:t>
            </a:r>
            <a:r>
              <a:rPr lang="en-GB" dirty="0" smtClean="0"/>
              <a:t> </a:t>
            </a:r>
            <a:r>
              <a:rPr lang="en-GB" dirty="0" err="1" smtClean="0"/>
              <a:t>og</a:t>
            </a:r>
            <a:r>
              <a:rPr lang="en-GB" dirty="0" smtClean="0"/>
              <a:t> </a:t>
            </a:r>
            <a:r>
              <a:rPr lang="en-GB" dirty="0" err="1" smtClean="0"/>
              <a:t>hvordan</a:t>
            </a:r>
            <a:r>
              <a:rPr lang="en-GB" dirty="0" smtClean="0"/>
              <a:t> de </a:t>
            </a:r>
            <a:r>
              <a:rPr lang="en-GB" dirty="0" err="1" smtClean="0"/>
              <a:t>varierer</a:t>
            </a:r>
            <a:r>
              <a:rPr lang="en-GB" dirty="0" smtClean="0"/>
              <a:t> med </a:t>
            </a:r>
            <a:r>
              <a:rPr lang="en-GB" dirty="0" err="1" smtClean="0"/>
              <a:t>temperatur</a:t>
            </a:r>
            <a:r>
              <a:rPr lang="en-GB" dirty="0" smtClean="0"/>
              <a:t> </a:t>
            </a:r>
            <a:r>
              <a:rPr lang="en-GB" dirty="0" err="1" smtClean="0"/>
              <a:t>og</a:t>
            </a:r>
            <a:r>
              <a:rPr lang="en-GB" dirty="0" smtClean="0"/>
              <a:t> </a:t>
            </a:r>
            <a:r>
              <a:rPr lang="en-GB" dirty="0" err="1" smtClean="0"/>
              <a:t>aktivitet</a:t>
            </a:r>
            <a:endParaRPr lang="en-GB" dirty="0" smtClean="0"/>
          </a:p>
          <a:p>
            <a:pPr lvl="1"/>
            <a:endParaRPr lang="en-GB" dirty="0" smtClean="0"/>
          </a:p>
          <a:p>
            <a:pPr lvl="1"/>
            <a:r>
              <a:rPr lang="en-GB" dirty="0" err="1" smtClean="0"/>
              <a:t>Betingelsene</a:t>
            </a:r>
            <a:r>
              <a:rPr lang="en-GB" dirty="0" smtClean="0"/>
              <a:t> for at </a:t>
            </a:r>
            <a:r>
              <a:rPr lang="en-GB" dirty="0" err="1" smtClean="0"/>
              <a:t>noe</a:t>
            </a:r>
            <a:r>
              <a:rPr lang="en-GB" dirty="0" smtClean="0"/>
              <a:t> </a:t>
            </a:r>
            <a:r>
              <a:rPr lang="en-GB" dirty="0" err="1" smtClean="0"/>
              <a:t>skjer</a:t>
            </a:r>
            <a:r>
              <a:rPr lang="en-GB" dirty="0" smtClean="0"/>
              <a:t> – </a:t>
            </a:r>
            <a:r>
              <a:rPr lang="en-GB" dirty="0" err="1" smtClean="0"/>
              <a:t>eller</a:t>
            </a:r>
            <a:r>
              <a:rPr lang="en-GB" dirty="0" smtClean="0"/>
              <a:t> </a:t>
            </a:r>
            <a:r>
              <a:rPr lang="en-GB" dirty="0" err="1" smtClean="0"/>
              <a:t>ikke</a:t>
            </a:r>
            <a:r>
              <a:rPr lang="en-GB" dirty="0" smtClean="0"/>
              <a:t> </a:t>
            </a:r>
            <a:r>
              <a:rPr lang="en-GB" dirty="0" err="1" smtClean="0"/>
              <a:t>skjer</a:t>
            </a:r>
            <a:r>
              <a:rPr lang="en-GB" dirty="0" smtClean="0"/>
              <a:t> (</a:t>
            </a:r>
            <a:r>
              <a:rPr lang="en-GB" dirty="0" err="1" smtClean="0"/>
              <a:t>er</a:t>
            </a:r>
            <a:r>
              <a:rPr lang="en-GB" dirty="0" smtClean="0"/>
              <a:t> </a:t>
            </a:r>
            <a:r>
              <a:rPr lang="en-GB" dirty="0" err="1" smtClean="0"/>
              <a:t>ved</a:t>
            </a:r>
            <a:r>
              <a:rPr lang="en-GB" dirty="0" smtClean="0"/>
              <a:t> </a:t>
            </a:r>
            <a:r>
              <a:rPr lang="en-GB" dirty="0" err="1" smtClean="0"/>
              <a:t>likevekt</a:t>
            </a:r>
            <a:r>
              <a:rPr lang="en-GB" dirty="0" smtClean="0"/>
              <a:t>)</a:t>
            </a:r>
          </a:p>
          <a:p>
            <a:pPr lvl="1"/>
            <a:endParaRPr lang="en-GB" dirty="0" smtClean="0"/>
          </a:p>
          <a:p>
            <a:r>
              <a:rPr lang="en-GB" dirty="0" err="1" smtClean="0"/>
              <a:t>Nå</a:t>
            </a:r>
            <a:r>
              <a:rPr lang="en-GB" dirty="0" smtClean="0"/>
              <a:t> </a:t>
            </a:r>
            <a:r>
              <a:rPr lang="en-GB" dirty="0" err="1" smtClean="0"/>
              <a:t>skal</a:t>
            </a:r>
            <a:r>
              <a:rPr lang="en-GB" dirty="0" smtClean="0"/>
              <a:t> vi </a:t>
            </a:r>
            <a:r>
              <a:rPr lang="en-GB" dirty="0" err="1" smtClean="0"/>
              <a:t>lære</a:t>
            </a:r>
            <a:r>
              <a:rPr lang="en-GB" dirty="0" smtClean="0"/>
              <a:t> </a:t>
            </a:r>
            <a:r>
              <a:rPr lang="en-GB" dirty="0" err="1" smtClean="0"/>
              <a:t>mer</a:t>
            </a:r>
            <a:r>
              <a:rPr lang="en-GB" dirty="0" smtClean="0"/>
              <a:t> </a:t>
            </a:r>
            <a:r>
              <a:rPr lang="en-GB" dirty="0" err="1" smtClean="0"/>
              <a:t>om</a:t>
            </a:r>
            <a:r>
              <a:rPr lang="en-GB" dirty="0" smtClean="0"/>
              <a:t> </a:t>
            </a:r>
            <a:r>
              <a:rPr lang="en-GB" dirty="0" err="1" smtClean="0"/>
              <a:t>situasjonen</a:t>
            </a:r>
            <a:r>
              <a:rPr lang="en-GB" dirty="0" smtClean="0"/>
              <a:t> </a:t>
            </a:r>
            <a:r>
              <a:rPr lang="en-GB" dirty="0" err="1" smtClean="0"/>
              <a:t>ved</a:t>
            </a:r>
            <a:r>
              <a:rPr lang="en-GB" dirty="0" smtClean="0"/>
              <a:t> </a:t>
            </a:r>
            <a:r>
              <a:rPr lang="en-GB" b="1" dirty="0" err="1" smtClean="0"/>
              <a:t>likevekt</a:t>
            </a:r>
            <a:endParaRPr lang="en-GB" b="1" dirty="0" smtClean="0"/>
          </a:p>
        </p:txBody>
      </p:sp>
      <p:sp>
        <p:nvSpPr>
          <p:cNvPr id="4" name="Footer Placeholder 3"/>
          <p:cNvSpPr>
            <a:spLocks noGrp="1"/>
          </p:cNvSpPr>
          <p:nvPr>
            <p:ph type="ftr" sz="quarter" idx="10"/>
          </p:nvPr>
        </p:nvSpPr>
        <p:spPr/>
        <p:txBody>
          <a:bodyPr/>
          <a:lstStyle/>
          <a:p>
            <a:pPr>
              <a:defRPr/>
            </a:pPr>
            <a:r>
              <a:rPr lang="nb-NO" smtClean="0"/>
              <a:t>MENA 1000 – Materialer, energi og nanoteknologi</a:t>
            </a:r>
            <a:endParaRPr lang="en-US"/>
          </a:p>
        </p:txBody>
      </p:sp>
      <p:sp>
        <p:nvSpPr>
          <p:cNvPr id="5" name="WordArt 3"/>
          <p:cNvSpPr>
            <a:spLocks noChangeArrowheads="1" noChangeShapeType="1" noTextEdit="1"/>
          </p:cNvSpPr>
          <p:nvPr/>
        </p:nvSpPr>
        <p:spPr bwMode="auto">
          <a:xfrm>
            <a:off x="3124200" y="228600"/>
            <a:ext cx="2667000" cy="7620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GB"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Likevekt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1" descr="C:\Users\trulsn\Documents\MENA1000bok\Figurer\Kinetikk aktivering.jpg"/>
          <p:cNvPicPr>
            <a:picLocks noChangeAspect="1" noChangeArrowheads="1"/>
          </p:cNvPicPr>
          <p:nvPr/>
        </p:nvPicPr>
        <p:blipFill>
          <a:blip r:embed="rId4" cstate="print"/>
          <a:srcRect/>
          <a:stretch>
            <a:fillRect/>
          </a:stretch>
        </p:blipFill>
        <p:spPr bwMode="auto">
          <a:xfrm>
            <a:off x="4788024" y="1844824"/>
            <a:ext cx="4140592" cy="2808311"/>
          </a:xfrm>
          <a:prstGeom prst="rect">
            <a:avLst/>
          </a:prstGeom>
          <a:noFill/>
        </p:spPr>
      </p:pic>
      <p:sp>
        <p:nvSpPr>
          <p:cNvPr id="8" name="Title 7"/>
          <p:cNvSpPr>
            <a:spLocks noGrp="1"/>
          </p:cNvSpPr>
          <p:nvPr>
            <p:ph type="title"/>
          </p:nvPr>
        </p:nvSpPr>
        <p:spPr>
          <a:xfrm>
            <a:off x="2051720" y="76200"/>
            <a:ext cx="5400600" cy="1143000"/>
          </a:xfrm>
        </p:spPr>
        <p:txBody>
          <a:bodyPr/>
          <a:lstStyle/>
          <a:p>
            <a:r>
              <a:rPr lang="en-GB" dirty="0" err="1" smtClean="0"/>
              <a:t>Kinetikk</a:t>
            </a:r>
            <a:r>
              <a:rPr lang="en-GB" dirty="0" smtClean="0"/>
              <a:t>, </a:t>
            </a:r>
            <a:r>
              <a:rPr lang="en-GB" dirty="0" err="1" smtClean="0"/>
              <a:t>termodynamikk</a:t>
            </a:r>
            <a:r>
              <a:rPr lang="en-GB" dirty="0" smtClean="0"/>
              <a:t> </a:t>
            </a:r>
            <a:r>
              <a:rPr lang="en-GB" dirty="0" err="1" smtClean="0"/>
              <a:t>og</a:t>
            </a:r>
            <a:r>
              <a:rPr lang="en-GB" dirty="0" smtClean="0"/>
              <a:t> </a:t>
            </a:r>
            <a:r>
              <a:rPr lang="en-GB" dirty="0" err="1" smtClean="0"/>
              <a:t>likevekt</a:t>
            </a:r>
            <a:r>
              <a:rPr lang="en-GB" dirty="0" smtClean="0"/>
              <a:t>;</a:t>
            </a:r>
            <a:br>
              <a:rPr lang="en-GB" dirty="0" smtClean="0"/>
            </a:br>
            <a:r>
              <a:rPr lang="en-GB" dirty="0" err="1" smtClean="0"/>
              <a:t>Massevirkningsloven</a:t>
            </a:r>
            <a:endParaRPr lang="en-GB" dirty="0"/>
          </a:p>
        </p:txBody>
      </p:sp>
      <p:sp>
        <p:nvSpPr>
          <p:cNvPr id="9" name="Content Placeholder 8"/>
          <p:cNvSpPr>
            <a:spLocks noGrp="1"/>
          </p:cNvSpPr>
          <p:nvPr>
            <p:ph idx="1"/>
          </p:nvPr>
        </p:nvSpPr>
        <p:spPr>
          <a:xfrm>
            <a:off x="179512" y="1988840"/>
            <a:ext cx="4536504" cy="4107160"/>
          </a:xfrm>
        </p:spPr>
        <p:txBody>
          <a:bodyPr/>
          <a:lstStyle/>
          <a:p>
            <a:r>
              <a:rPr lang="en-GB" dirty="0" err="1" smtClean="0"/>
              <a:t>Guldberg</a:t>
            </a:r>
            <a:r>
              <a:rPr lang="en-GB" dirty="0" smtClean="0"/>
              <a:t> </a:t>
            </a:r>
            <a:r>
              <a:rPr lang="en-GB" dirty="0" err="1" smtClean="0"/>
              <a:t>og</a:t>
            </a:r>
            <a:r>
              <a:rPr lang="en-GB" dirty="0" smtClean="0"/>
              <a:t> </a:t>
            </a:r>
            <a:r>
              <a:rPr lang="en-GB" dirty="0" err="1" smtClean="0"/>
              <a:t>Waage</a:t>
            </a:r>
            <a:r>
              <a:rPr lang="en-GB" dirty="0" smtClean="0"/>
              <a:t> (UiO)</a:t>
            </a:r>
          </a:p>
          <a:p>
            <a:r>
              <a:rPr lang="en-GB" dirty="0" err="1" smtClean="0"/>
              <a:t>Massevirkningsloven</a:t>
            </a:r>
            <a:endParaRPr lang="en-GB" dirty="0" smtClean="0"/>
          </a:p>
          <a:p>
            <a:endParaRPr lang="en-GB" dirty="0" smtClean="0"/>
          </a:p>
          <a:p>
            <a:r>
              <a:rPr lang="en-GB" dirty="0" err="1" smtClean="0"/>
              <a:t>Reaktanter</a:t>
            </a:r>
            <a:r>
              <a:rPr lang="en-GB" dirty="0" smtClean="0"/>
              <a:t> ↔ </a:t>
            </a:r>
            <a:r>
              <a:rPr lang="en-GB" dirty="0" err="1" smtClean="0"/>
              <a:t>Produkter</a:t>
            </a:r>
            <a:endParaRPr lang="en-GB" dirty="0" smtClean="0"/>
          </a:p>
          <a:p>
            <a:endParaRPr lang="en-GB" dirty="0" smtClean="0"/>
          </a:p>
          <a:p>
            <a:r>
              <a:rPr lang="en-GB" dirty="0" err="1" smtClean="0"/>
              <a:t>Likevekt</a:t>
            </a:r>
            <a:r>
              <a:rPr lang="en-GB" dirty="0" smtClean="0"/>
              <a:t> </a:t>
            </a:r>
          </a:p>
          <a:p>
            <a:pPr lvl="1"/>
            <a:r>
              <a:rPr lang="en-GB" dirty="0" err="1" smtClean="0"/>
              <a:t>når</a:t>
            </a:r>
            <a:r>
              <a:rPr lang="en-GB" dirty="0" smtClean="0"/>
              <a:t> vi </a:t>
            </a:r>
            <a:r>
              <a:rPr lang="en-GB" dirty="0" err="1" smtClean="0"/>
              <a:t>har</a:t>
            </a:r>
            <a:r>
              <a:rPr lang="en-GB" dirty="0" smtClean="0"/>
              <a:t> like mange </a:t>
            </a:r>
            <a:r>
              <a:rPr lang="en-GB" dirty="0" err="1" smtClean="0"/>
              <a:t>reaksjoner</a:t>
            </a:r>
            <a:r>
              <a:rPr lang="en-GB" dirty="0" smtClean="0"/>
              <a:t> </a:t>
            </a:r>
            <a:r>
              <a:rPr lang="en-GB" dirty="0" err="1" smtClean="0"/>
              <a:t>forover</a:t>
            </a:r>
            <a:r>
              <a:rPr lang="en-GB" dirty="0" smtClean="0"/>
              <a:t> </a:t>
            </a:r>
            <a:r>
              <a:rPr lang="en-GB" dirty="0" err="1" smtClean="0"/>
              <a:t>som</a:t>
            </a:r>
            <a:r>
              <a:rPr lang="en-GB" dirty="0" smtClean="0"/>
              <a:t> </a:t>
            </a:r>
            <a:r>
              <a:rPr lang="en-GB" dirty="0" err="1" smtClean="0"/>
              <a:t>bakover</a:t>
            </a:r>
            <a:r>
              <a:rPr lang="en-GB" dirty="0" smtClean="0"/>
              <a:t>;</a:t>
            </a:r>
          </a:p>
          <a:p>
            <a:pPr lvl="1"/>
            <a:r>
              <a:rPr lang="en-GB" dirty="0" err="1" smtClean="0"/>
              <a:t>når</a:t>
            </a:r>
            <a:r>
              <a:rPr lang="en-GB" dirty="0" smtClean="0"/>
              <a:t> </a:t>
            </a:r>
            <a:r>
              <a:rPr lang="en-GB" dirty="0" err="1" smtClean="0"/>
              <a:t>energiforskjellen</a:t>
            </a:r>
            <a:r>
              <a:rPr lang="en-GB" dirty="0" smtClean="0"/>
              <a:t> </a:t>
            </a:r>
            <a:r>
              <a:rPr lang="en-GB" dirty="0" err="1" smtClean="0"/>
              <a:t>oppveies</a:t>
            </a:r>
            <a:r>
              <a:rPr lang="en-GB" dirty="0" smtClean="0"/>
              <a:t> </a:t>
            </a:r>
            <a:r>
              <a:rPr lang="en-GB" dirty="0" err="1" smtClean="0"/>
              <a:t>av</a:t>
            </a:r>
            <a:r>
              <a:rPr lang="en-GB" dirty="0" smtClean="0"/>
              <a:t> </a:t>
            </a:r>
            <a:r>
              <a:rPr lang="en-GB" dirty="0" err="1" smtClean="0"/>
              <a:t>forholdet</a:t>
            </a:r>
            <a:r>
              <a:rPr lang="en-GB" dirty="0" smtClean="0"/>
              <a:t> </a:t>
            </a:r>
            <a:r>
              <a:rPr lang="en-GB" dirty="0" err="1" smtClean="0"/>
              <a:t>mellom</a:t>
            </a:r>
            <a:r>
              <a:rPr lang="en-GB" dirty="0" smtClean="0"/>
              <a:t> </a:t>
            </a:r>
            <a:r>
              <a:rPr lang="en-GB" dirty="0" err="1" smtClean="0"/>
              <a:t>aktivitetene</a:t>
            </a:r>
            <a:r>
              <a:rPr lang="en-GB" dirty="0" smtClean="0"/>
              <a:t> (=</a:t>
            </a:r>
            <a:r>
              <a:rPr lang="en-GB" dirty="0" err="1" smtClean="0"/>
              <a:t>konsentrasjonene</a:t>
            </a:r>
            <a:r>
              <a:rPr lang="en-GB" dirty="0" smtClean="0"/>
              <a:t>?). </a:t>
            </a:r>
            <a:endParaRPr lang="en-GB" dirty="0" smtClean="0"/>
          </a:p>
          <a:p>
            <a:pPr lvl="1"/>
            <a:r>
              <a:rPr lang="en-GB" dirty="0" err="1" smtClean="0"/>
              <a:t>Det</a:t>
            </a:r>
            <a:r>
              <a:rPr lang="en-GB" dirty="0" smtClean="0"/>
              <a:t> </a:t>
            </a:r>
            <a:r>
              <a:rPr lang="en-GB" dirty="0" err="1" smtClean="0"/>
              <a:t>kan</a:t>
            </a:r>
            <a:r>
              <a:rPr lang="en-GB" dirty="0" smtClean="0"/>
              <a:t> </a:t>
            </a:r>
            <a:r>
              <a:rPr lang="en-GB" dirty="0" err="1" smtClean="0"/>
              <a:t>vises</a:t>
            </a:r>
            <a:r>
              <a:rPr lang="en-GB" dirty="0" smtClean="0"/>
              <a:t> at (</a:t>
            </a:r>
            <a:r>
              <a:rPr lang="en-GB" dirty="0" err="1" smtClean="0"/>
              <a:t>forenklet</a:t>
            </a:r>
            <a:r>
              <a:rPr lang="en-GB" dirty="0" smtClean="0"/>
              <a:t>):</a:t>
            </a:r>
            <a:endParaRPr lang="en-GB" dirty="0"/>
          </a:p>
        </p:txBody>
      </p:sp>
      <p:sp>
        <p:nvSpPr>
          <p:cNvPr id="76802" name="Footer Placeholder 1"/>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5" name="Picture 9" descr="Guldberg&amp;Waage-foto"/>
          <p:cNvPicPr>
            <a:picLocks noChangeAspect="1" noChangeArrowheads="1"/>
          </p:cNvPicPr>
          <p:nvPr/>
        </p:nvPicPr>
        <p:blipFill>
          <a:blip r:embed="rId5" cstate="print"/>
          <a:srcRect/>
          <a:stretch>
            <a:fillRect/>
          </a:stretch>
        </p:blipFill>
        <p:spPr bwMode="auto">
          <a:xfrm>
            <a:off x="107504" y="116632"/>
            <a:ext cx="1981200" cy="1735138"/>
          </a:xfrm>
          <a:prstGeom prst="rect">
            <a:avLst/>
          </a:prstGeom>
          <a:noFill/>
          <a:ln w="9525">
            <a:noFill/>
            <a:miter lim="800000"/>
            <a:headEnd/>
            <a:tailEnd/>
          </a:ln>
        </p:spPr>
      </p:pic>
      <p:pic>
        <p:nvPicPr>
          <p:cNvPr id="6" name="Picture 10" descr="Guldberg-Waage-frimerker"/>
          <p:cNvPicPr>
            <a:picLocks noChangeAspect="1" noChangeArrowheads="1"/>
          </p:cNvPicPr>
          <p:nvPr/>
        </p:nvPicPr>
        <p:blipFill>
          <a:blip r:embed="rId6" cstate="print"/>
          <a:srcRect/>
          <a:stretch>
            <a:fillRect/>
          </a:stretch>
        </p:blipFill>
        <p:spPr bwMode="auto">
          <a:xfrm>
            <a:off x="7315200" y="76200"/>
            <a:ext cx="1752600" cy="1374775"/>
          </a:xfrm>
          <a:prstGeom prst="rect">
            <a:avLst/>
          </a:prstGeom>
          <a:noFill/>
          <a:ln w="9525">
            <a:noFill/>
            <a:miter lim="800000"/>
            <a:headEnd/>
            <a:tailEnd/>
          </a:ln>
        </p:spPr>
      </p:pic>
      <p:pic>
        <p:nvPicPr>
          <p:cNvPr id="7" name="Picture 11" descr="uiologo"/>
          <p:cNvPicPr>
            <a:picLocks noChangeAspect="1" noChangeArrowheads="1"/>
          </p:cNvPicPr>
          <p:nvPr/>
        </p:nvPicPr>
        <p:blipFill>
          <a:blip r:embed="rId7" cstate="print"/>
          <a:srcRect/>
          <a:stretch>
            <a:fillRect/>
          </a:stretch>
        </p:blipFill>
        <p:spPr bwMode="auto">
          <a:xfrm>
            <a:off x="7092280" y="620688"/>
            <a:ext cx="1447800" cy="1196975"/>
          </a:xfrm>
          <a:prstGeom prst="rect">
            <a:avLst/>
          </a:prstGeom>
          <a:noFill/>
          <a:ln w="9525">
            <a:noFill/>
            <a:miter lim="800000"/>
            <a:headEnd/>
            <a:tailEnd/>
          </a:ln>
        </p:spPr>
      </p:pic>
      <p:sp>
        <p:nvSpPr>
          <p:cNvPr id="11" name="TextBox 10"/>
          <p:cNvSpPr txBox="1"/>
          <p:nvPr/>
        </p:nvSpPr>
        <p:spPr>
          <a:xfrm>
            <a:off x="5652120" y="4725144"/>
            <a:ext cx="2236510" cy="369332"/>
          </a:xfrm>
          <a:prstGeom prst="rect">
            <a:avLst/>
          </a:prstGeom>
          <a:noFill/>
        </p:spPr>
        <p:txBody>
          <a:bodyPr wrap="none" rtlCol="0">
            <a:spAutoFit/>
          </a:bodyPr>
          <a:lstStyle/>
          <a:p>
            <a:r>
              <a:rPr lang="en-GB" sz="1800" dirty="0" smtClean="0"/>
              <a:t>Figur 6.7 </a:t>
            </a:r>
            <a:r>
              <a:rPr lang="en-GB" sz="1800" dirty="0" err="1" smtClean="0"/>
              <a:t>fra</a:t>
            </a:r>
            <a:r>
              <a:rPr lang="en-GB" sz="1800" dirty="0" smtClean="0"/>
              <a:t> side 6.20</a:t>
            </a:r>
            <a:endParaRPr lang="en-GB" sz="1800" dirty="0"/>
          </a:p>
        </p:txBody>
      </p:sp>
      <p:graphicFrame>
        <p:nvGraphicFramePr>
          <p:cNvPr id="124930" name="Object 3"/>
          <p:cNvGraphicFramePr>
            <a:graphicFrameLocks noChangeAspect="1"/>
          </p:cNvGraphicFramePr>
          <p:nvPr/>
        </p:nvGraphicFramePr>
        <p:xfrm>
          <a:off x="4211960" y="5589240"/>
          <a:ext cx="3498850" cy="879475"/>
        </p:xfrm>
        <a:graphic>
          <a:graphicData uri="http://schemas.openxmlformats.org/presentationml/2006/ole">
            <p:oleObj spid="_x0000_s124930" name="Equation" r:id="rId8" imgW="1968480" imgH="495000" progId="Equation.3">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err="1" smtClean="0"/>
              <a:t>Likevekt</a:t>
            </a:r>
            <a:r>
              <a:rPr lang="en-GB" dirty="0" smtClean="0"/>
              <a:t> – en </a:t>
            </a:r>
            <a:r>
              <a:rPr lang="en-GB" dirty="0" err="1" smtClean="0"/>
              <a:t>litt</a:t>
            </a:r>
            <a:r>
              <a:rPr lang="en-GB" dirty="0" smtClean="0"/>
              <a:t> </a:t>
            </a:r>
            <a:r>
              <a:rPr lang="en-GB" dirty="0" err="1" smtClean="0"/>
              <a:t>annen</a:t>
            </a:r>
            <a:r>
              <a:rPr lang="en-GB" dirty="0" smtClean="0"/>
              <a:t> </a:t>
            </a:r>
            <a:r>
              <a:rPr lang="en-GB" dirty="0" err="1" smtClean="0"/>
              <a:t>tilnærming</a:t>
            </a:r>
            <a:endParaRPr lang="en-GB" dirty="0"/>
          </a:p>
        </p:txBody>
      </p:sp>
      <p:sp>
        <p:nvSpPr>
          <p:cNvPr id="30727" name="Rectangle 2"/>
          <p:cNvSpPr>
            <a:spLocks noGrp="1" noChangeArrowheads="1"/>
          </p:cNvSpPr>
          <p:nvPr>
            <p:ph idx="1"/>
          </p:nvPr>
        </p:nvSpPr>
        <p:spPr>
          <a:xfrm>
            <a:off x="685800" y="1052736"/>
            <a:ext cx="8134672" cy="5688632"/>
          </a:xfrm>
        </p:spPr>
        <p:txBody>
          <a:bodyPr/>
          <a:lstStyle/>
          <a:p>
            <a:pPr eaLnBrk="1" hangingPunct="1"/>
            <a:r>
              <a:rPr lang="en-GB" sz="1800" dirty="0" err="1" smtClean="0">
                <a:sym typeface="Symbol" pitchFamily="18" charset="2"/>
              </a:rPr>
              <a:t>Generell</a:t>
            </a:r>
            <a:r>
              <a:rPr lang="en-GB" sz="1800" dirty="0" smtClean="0">
                <a:sym typeface="Symbol" pitchFamily="18" charset="2"/>
              </a:rPr>
              <a:t> </a:t>
            </a:r>
            <a:r>
              <a:rPr lang="en-GB" sz="1800" dirty="0" err="1" smtClean="0">
                <a:sym typeface="Symbol" pitchFamily="18" charset="2"/>
              </a:rPr>
              <a:t>reaksjon</a:t>
            </a:r>
            <a:r>
              <a:rPr lang="en-GB" sz="1800" dirty="0" smtClean="0">
                <a:sym typeface="Symbol" pitchFamily="18" charset="2"/>
              </a:rPr>
              <a:t>: </a:t>
            </a:r>
          </a:p>
          <a:p>
            <a:pPr eaLnBrk="1" hangingPunct="1"/>
            <a:endParaRPr lang="en-GB" sz="1800" dirty="0" smtClean="0">
              <a:sym typeface="Symbol" pitchFamily="18" charset="2"/>
            </a:endParaRPr>
          </a:p>
          <a:p>
            <a:pPr eaLnBrk="1" hangingPunct="1"/>
            <a:endParaRPr lang="en-GB" sz="1800" dirty="0" smtClean="0">
              <a:sym typeface="Symbol" pitchFamily="18" charset="2"/>
            </a:endParaRPr>
          </a:p>
          <a:p>
            <a:pPr eaLnBrk="1" hangingPunct="1"/>
            <a:r>
              <a:rPr lang="en-GB" sz="1800" dirty="0" err="1" smtClean="0">
                <a:sym typeface="Symbol" pitchFamily="18" charset="2"/>
              </a:rPr>
              <a:t>Generell</a:t>
            </a:r>
            <a:r>
              <a:rPr lang="en-GB" sz="1800" dirty="0" smtClean="0">
                <a:sym typeface="Symbol" pitchFamily="18" charset="2"/>
              </a:rPr>
              <a:t> </a:t>
            </a:r>
            <a:r>
              <a:rPr lang="en-GB" sz="1800" dirty="0" err="1" smtClean="0">
                <a:sym typeface="Symbol" pitchFamily="18" charset="2"/>
              </a:rPr>
              <a:t>relasjon</a:t>
            </a:r>
            <a:r>
              <a:rPr lang="en-GB" sz="1800" dirty="0" smtClean="0">
                <a:sym typeface="Symbol" pitchFamily="18" charset="2"/>
              </a:rPr>
              <a:t> </a:t>
            </a:r>
            <a:r>
              <a:rPr lang="en-GB" sz="1800" dirty="0" err="1" smtClean="0">
                <a:sym typeface="Symbol" pitchFamily="18" charset="2"/>
              </a:rPr>
              <a:t>mellom</a:t>
            </a:r>
            <a:r>
              <a:rPr lang="en-GB" sz="1800" dirty="0" smtClean="0">
                <a:sym typeface="Symbol" pitchFamily="18" charset="2"/>
              </a:rPr>
              <a:t> Gibbs </a:t>
            </a:r>
            <a:r>
              <a:rPr lang="en-GB" sz="1800" dirty="0" err="1" smtClean="0">
                <a:sym typeface="Symbol" pitchFamily="18" charset="2"/>
              </a:rPr>
              <a:t>energi-forandring</a:t>
            </a:r>
            <a:r>
              <a:rPr lang="en-GB" sz="1800" dirty="0" smtClean="0">
                <a:sym typeface="Symbol" pitchFamily="18" charset="2"/>
              </a:rPr>
              <a:t> </a:t>
            </a:r>
            <a:r>
              <a:rPr lang="en-GB" sz="1800" dirty="0" err="1" smtClean="0">
                <a:sym typeface="Symbol" pitchFamily="18" charset="2"/>
              </a:rPr>
              <a:t>og</a:t>
            </a:r>
            <a:r>
              <a:rPr lang="en-GB" sz="1800" dirty="0" smtClean="0">
                <a:sym typeface="Symbol" pitchFamily="18" charset="2"/>
              </a:rPr>
              <a:t> </a:t>
            </a:r>
            <a:r>
              <a:rPr lang="en-GB" sz="1800" dirty="0" err="1" smtClean="0">
                <a:sym typeface="Symbol" pitchFamily="18" charset="2"/>
              </a:rPr>
              <a:t>reaksjons-kvotient</a:t>
            </a:r>
            <a:r>
              <a:rPr lang="en-GB" sz="1800" dirty="0" smtClean="0">
                <a:sym typeface="Symbol" pitchFamily="18" charset="2"/>
              </a:rPr>
              <a:t> </a:t>
            </a:r>
            <a:r>
              <a:rPr lang="en-GB" sz="1800" i="1" dirty="0" smtClean="0">
                <a:sym typeface="Symbol" pitchFamily="18" charset="2"/>
              </a:rPr>
              <a:t>Q</a:t>
            </a:r>
            <a:r>
              <a:rPr lang="en-GB" sz="1800" dirty="0" smtClean="0">
                <a:sym typeface="Symbol" pitchFamily="18" charset="2"/>
              </a:rPr>
              <a:t>:</a:t>
            </a:r>
          </a:p>
          <a:p>
            <a:pPr eaLnBrk="1" hangingPunct="1"/>
            <a:endParaRPr lang="en-GB" sz="1800" dirty="0" smtClean="0">
              <a:sym typeface="Symbol" pitchFamily="18" charset="2"/>
            </a:endParaRPr>
          </a:p>
          <a:p>
            <a:pPr eaLnBrk="1" hangingPunct="1"/>
            <a:endParaRPr lang="en-GB" sz="1800" dirty="0" smtClean="0">
              <a:sym typeface="Symbol" pitchFamily="18" charset="2"/>
            </a:endParaRPr>
          </a:p>
          <a:p>
            <a:pPr eaLnBrk="1" hangingPunct="1"/>
            <a:endParaRPr lang="en-GB" sz="1800" dirty="0" smtClean="0">
              <a:sym typeface="Symbol" pitchFamily="18" charset="2"/>
            </a:endParaRPr>
          </a:p>
          <a:p>
            <a:pPr eaLnBrk="1" hangingPunct="1"/>
            <a:r>
              <a:rPr lang="en-GB" sz="1800" dirty="0" err="1" smtClean="0">
                <a:sym typeface="Symbol" pitchFamily="18" charset="2"/>
              </a:rPr>
              <a:t>Ved</a:t>
            </a:r>
            <a:r>
              <a:rPr lang="en-GB" sz="1800" dirty="0" smtClean="0">
                <a:sym typeface="Symbol" pitchFamily="18" charset="2"/>
              </a:rPr>
              <a:t> </a:t>
            </a:r>
            <a:r>
              <a:rPr lang="en-GB" sz="1800" dirty="0" err="1" smtClean="0">
                <a:sym typeface="Symbol" pitchFamily="18" charset="2"/>
              </a:rPr>
              <a:t>likevekt</a:t>
            </a:r>
            <a:r>
              <a:rPr lang="en-GB" sz="1800" dirty="0" smtClean="0">
                <a:sym typeface="Symbol" pitchFamily="18" charset="2"/>
              </a:rPr>
              <a:t>: </a:t>
            </a:r>
            <a:r>
              <a:rPr lang="en-GB" sz="1800" baseline="-25000" dirty="0" err="1" smtClean="0">
                <a:sym typeface="Symbol" pitchFamily="18" charset="2"/>
              </a:rPr>
              <a:t>r</a:t>
            </a:r>
            <a:r>
              <a:rPr lang="en-GB" sz="1800" dirty="0" err="1" smtClean="0">
                <a:sym typeface="Symbol" pitchFamily="18" charset="2"/>
              </a:rPr>
              <a:t>G</a:t>
            </a:r>
            <a:r>
              <a:rPr lang="en-GB" sz="1800" dirty="0" smtClean="0">
                <a:sym typeface="Symbol" pitchFamily="18" charset="2"/>
              </a:rPr>
              <a:t> = 0:</a:t>
            </a:r>
            <a:endParaRPr lang="en-GB" sz="1800" dirty="0" smtClean="0"/>
          </a:p>
          <a:p>
            <a:pPr eaLnBrk="1" hangingPunct="1"/>
            <a:endParaRPr lang="en-GB" sz="1800" dirty="0" smtClean="0"/>
          </a:p>
          <a:p>
            <a:pPr eaLnBrk="1" hangingPunct="1"/>
            <a:endParaRPr lang="en-GB" sz="1800" dirty="0" smtClean="0"/>
          </a:p>
          <a:p>
            <a:pPr eaLnBrk="1" hangingPunct="1"/>
            <a:endParaRPr lang="en-GB" sz="1800" dirty="0" smtClean="0"/>
          </a:p>
          <a:p>
            <a:pPr eaLnBrk="1" hangingPunct="1"/>
            <a:endParaRPr lang="en-GB" sz="1800" dirty="0" smtClean="0"/>
          </a:p>
          <a:p>
            <a:pPr eaLnBrk="1" hangingPunct="1"/>
            <a:endParaRPr lang="en-GB" sz="1800" dirty="0" smtClean="0"/>
          </a:p>
          <a:p>
            <a:pPr eaLnBrk="1" hangingPunct="1"/>
            <a:endParaRPr lang="en-GB" sz="1800" dirty="0" smtClean="0"/>
          </a:p>
          <a:p>
            <a:pPr eaLnBrk="1" hangingPunct="1"/>
            <a:endParaRPr lang="en-GB" sz="1800" dirty="0" smtClean="0"/>
          </a:p>
          <a:p>
            <a:pPr eaLnBrk="1" hangingPunct="1"/>
            <a:r>
              <a:rPr lang="en-GB" sz="1800" dirty="0" err="1" smtClean="0"/>
              <a:t>Ved</a:t>
            </a:r>
            <a:r>
              <a:rPr lang="en-GB" sz="1800" dirty="0" smtClean="0"/>
              <a:t> </a:t>
            </a:r>
            <a:r>
              <a:rPr lang="en-GB" sz="1800" dirty="0" err="1" smtClean="0"/>
              <a:t>likevekt</a:t>
            </a:r>
            <a:r>
              <a:rPr lang="en-GB" sz="1800" dirty="0" smtClean="0"/>
              <a:t>: </a:t>
            </a:r>
            <a:r>
              <a:rPr lang="en-GB" sz="1800" i="1" dirty="0" smtClean="0"/>
              <a:t>Q = K</a:t>
            </a:r>
            <a:r>
              <a:rPr lang="en-GB" sz="1800" dirty="0" smtClean="0"/>
              <a:t>, </a:t>
            </a:r>
            <a:r>
              <a:rPr lang="en-GB" sz="1800" dirty="0" err="1" smtClean="0"/>
              <a:t>likevektskonstanten</a:t>
            </a:r>
            <a:r>
              <a:rPr lang="en-GB" sz="1800" dirty="0" smtClean="0"/>
              <a:t> (</a:t>
            </a:r>
            <a:r>
              <a:rPr lang="en-GB" sz="1800" dirty="0" err="1" smtClean="0"/>
              <a:t>massevirkningskoeffisienten</a:t>
            </a:r>
            <a:r>
              <a:rPr lang="en-GB" sz="1800" dirty="0" smtClean="0"/>
              <a:t>)</a:t>
            </a:r>
          </a:p>
          <a:p>
            <a:pPr eaLnBrk="1" hangingPunct="1"/>
            <a:endParaRPr lang="en-GB" sz="1800" dirty="0" smtClean="0"/>
          </a:p>
        </p:txBody>
      </p:sp>
      <p:sp>
        <p:nvSpPr>
          <p:cNvPr id="3072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graphicFrame>
        <p:nvGraphicFramePr>
          <p:cNvPr id="30722" name="Object 2"/>
          <p:cNvGraphicFramePr>
            <a:graphicFrameLocks noChangeAspect="1"/>
          </p:cNvGraphicFramePr>
          <p:nvPr/>
        </p:nvGraphicFramePr>
        <p:xfrm>
          <a:off x="762000" y="3843338"/>
          <a:ext cx="3228975" cy="801687"/>
        </p:xfrm>
        <a:graphic>
          <a:graphicData uri="http://schemas.openxmlformats.org/presentationml/2006/ole">
            <p:oleObj spid="_x0000_s30722" name="Equation" r:id="rId3" imgW="1841400" imgH="457200" progId="Equation.3">
              <p:embed/>
            </p:oleObj>
          </a:graphicData>
        </a:graphic>
      </p:graphicFrame>
      <p:graphicFrame>
        <p:nvGraphicFramePr>
          <p:cNvPr id="30723" name="Object 3"/>
          <p:cNvGraphicFramePr>
            <a:graphicFrameLocks noChangeAspect="1"/>
          </p:cNvGraphicFramePr>
          <p:nvPr/>
        </p:nvGraphicFramePr>
        <p:xfrm>
          <a:off x="5257800" y="3790950"/>
          <a:ext cx="3048000" cy="857250"/>
        </p:xfrm>
        <a:graphic>
          <a:graphicData uri="http://schemas.openxmlformats.org/presentationml/2006/ole">
            <p:oleObj spid="_x0000_s30723" name="Equation" r:id="rId4" imgW="1714320" imgH="482400" progId="Equation.3">
              <p:embed/>
            </p:oleObj>
          </a:graphicData>
        </a:graphic>
      </p:graphicFrame>
      <p:sp>
        <p:nvSpPr>
          <p:cNvPr id="30729" name="AutoShape 6"/>
          <p:cNvSpPr>
            <a:spLocks noChangeArrowheads="1"/>
          </p:cNvSpPr>
          <p:nvPr/>
        </p:nvSpPr>
        <p:spPr bwMode="auto">
          <a:xfrm>
            <a:off x="4191000" y="4071938"/>
            <a:ext cx="685800" cy="304800"/>
          </a:xfrm>
          <a:prstGeom prst="notchedRightArrow">
            <a:avLst>
              <a:gd name="adj1" fmla="val 50000"/>
              <a:gd name="adj2" fmla="val 56250"/>
            </a:avLst>
          </a:prstGeom>
          <a:solidFill>
            <a:schemeClr val="accent1"/>
          </a:solidFill>
          <a:ln w="12700">
            <a:solidFill>
              <a:schemeClr val="tx1"/>
            </a:solidFill>
            <a:miter lim="800000"/>
            <a:headEnd type="none" w="sm" len="sm"/>
            <a:tailEnd type="none" w="sm" len="sm"/>
          </a:ln>
        </p:spPr>
        <p:txBody>
          <a:bodyPr wrap="none" anchor="ctr"/>
          <a:lstStyle/>
          <a:p>
            <a:endParaRPr lang="en-GB"/>
          </a:p>
        </p:txBody>
      </p:sp>
      <p:graphicFrame>
        <p:nvGraphicFramePr>
          <p:cNvPr id="30724" name="Object 4"/>
          <p:cNvGraphicFramePr>
            <a:graphicFrameLocks noChangeAspect="1"/>
          </p:cNvGraphicFramePr>
          <p:nvPr/>
        </p:nvGraphicFramePr>
        <p:xfrm>
          <a:off x="1697038" y="2408238"/>
          <a:ext cx="4683125" cy="792162"/>
        </p:xfrm>
        <a:graphic>
          <a:graphicData uri="http://schemas.openxmlformats.org/presentationml/2006/ole">
            <p:oleObj spid="_x0000_s30724" name="Equation" r:id="rId5" imgW="2705040" imgH="457200" progId="Equation.3">
              <p:embed/>
            </p:oleObj>
          </a:graphicData>
        </a:graphic>
      </p:graphicFrame>
      <p:graphicFrame>
        <p:nvGraphicFramePr>
          <p:cNvPr id="30725" name="Object 5"/>
          <p:cNvGraphicFramePr>
            <a:graphicFrameLocks noChangeAspect="1"/>
          </p:cNvGraphicFramePr>
          <p:nvPr/>
        </p:nvGraphicFramePr>
        <p:xfrm>
          <a:off x="304800" y="4883150"/>
          <a:ext cx="8610600" cy="831850"/>
        </p:xfrm>
        <a:graphic>
          <a:graphicData uri="http://schemas.openxmlformats.org/presentationml/2006/ole">
            <p:oleObj spid="_x0000_s30725" name="Equation" r:id="rId6" imgW="5003640" imgH="482400" progId="Equation.3">
              <p:embed/>
            </p:oleObj>
          </a:graphicData>
        </a:graphic>
      </p:graphicFrame>
      <p:pic>
        <p:nvPicPr>
          <p:cNvPr id="30731" name="Picture 10" descr="Guldberg-Waage-frimerker"/>
          <p:cNvPicPr>
            <a:picLocks noChangeAspect="1" noChangeArrowheads="1"/>
          </p:cNvPicPr>
          <p:nvPr/>
        </p:nvPicPr>
        <p:blipFill>
          <a:blip r:embed="rId7" cstate="print"/>
          <a:srcRect/>
          <a:stretch>
            <a:fillRect/>
          </a:stretch>
        </p:blipFill>
        <p:spPr bwMode="auto">
          <a:xfrm>
            <a:off x="7315200" y="76200"/>
            <a:ext cx="1752600" cy="1374775"/>
          </a:xfrm>
          <a:prstGeom prst="rect">
            <a:avLst/>
          </a:prstGeom>
          <a:noFill/>
          <a:ln w="9525">
            <a:noFill/>
            <a:miter lim="800000"/>
            <a:headEnd/>
            <a:tailEnd/>
          </a:ln>
        </p:spPr>
      </p:pic>
      <p:pic>
        <p:nvPicPr>
          <p:cNvPr id="30732" name="Picture 11" descr="uiologo"/>
          <p:cNvPicPr>
            <a:picLocks noChangeAspect="1" noChangeArrowheads="1"/>
          </p:cNvPicPr>
          <p:nvPr/>
        </p:nvPicPr>
        <p:blipFill>
          <a:blip r:embed="rId8" cstate="print"/>
          <a:srcRect/>
          <a:stretch>
            <a:fillRect/>
          </a:stretch>
        </p:blipFill>
        <p:spPr bwMode="auto">
          <a:xfrm>
            <a:off x="6858000" y="609600"/>
            <a:ext cx="1447800"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77827" name="Rectangle 1026"/>
          <p:cNvSpPr>
            <a:spLocks noGrp="1" noChangeArrowheads="1"/>
          </p:cNvSpPr>
          <p:nvPr>
            <p:ph type="title"/>
          </p:nvPr>
        </p:nvSpPr>
        <p:spPr/>
        <p:txBody>
          <a:bodyPr/>
          <a:lstStyle/>
          <a:p>
            <a:pPr eaLnBrk="1" hangingPunct="1"/>
            <a:r>
              <a:rPr lang="en-US" dirty="0" smtClean="0">
                <a:sym typeface="Symbol" pitchFamily="18" charset="2"/>
              </a:rPr>
              <a:t></a:t>
            </a:r>
            <a:r>
              <a:rPr lang="nb-NO" baseline="-25000" dirty="0" smtClean="0">
                <a:sym typeface="Symbol" pitchFamily="18" charset="2"/>
              </a:rPr>
              <a:t>r</a:t>
            </a:r>
            <a:r>
              <a:rPr lang="nb-NO" i="1" dirty="0" smtClean="0">
                <a:sym typeface="Symbol" pitchFamily="18" charset="2"/>
              </a:rPr>
              <a:t>G</a:t>
            </a:r>
            <a:r>
              <a:rPr lang="nb-NO" i="1" baseline="30000" dirty="0" smtClean="0">
                <a:sym typeface="Symbol" pitchFamily="18" charset="2"/>
              </a:rPr>
              <a:t>0</a:t>
            </a:r>
            <a:r>
              <a:rPr lang="nb-NO" dirty="0" smtClean="0">
                <a:sym typeface="Symbol" pitchFamily="18" charset="2"/>
              </a:rPr>
              <a:t> og </a:t>
            </a:r>
            <a:r>
              <a:rPr lang="nb-NO" i="1" dirty="0" smtClean="0">
                <a:sym typeface="Symbol" pitchFamily="18" charset="2"/>
              </a:rPr>
              <a:t>K</a:t>
            </a:r>
            <a:endParaRPr lang="en-US" i="1" dirty="0" smtClean="0"/>
          </a:p>
        </p:txBody>
      </p:sp>
      <p:sp>
        <p:nvSpPr>
          <p:cNvPr id="77828" name="Rectangle 1027"/>
          <p:cNvSpPr>
            <a:spLocks noGrp="1" noChangeArrowheads="1"/>
          </p:cNvSpPr>
          <p:nvPr>
            <p:ph type="body" idx="1"/>
          </p:nvPr>
        </p:nvSpPr>
        <p:spPr/>
        <p:txBody>
          <a:bodyPr/>
          <a:lstStyle/>
          <a:p>
            <a:pPr eaLnBrk="1" hangingPunct="1"/>
            <a:r>
              <a:rPr lang="en-US" dirty="0" smtClean="0">
                <a:sym typeface="Symbol" pitchFamily="18" charset="2"/>
              </a:rPr>
              <a:t></a:t>
            </a:r>
            <a:r>
              <a:rPr lang="nb-NO" baseline="-25000" dirty="0" smtClean="0">
                <a:sym typeface="Symbol" pitchFamily="18" charset="2"/>
              </a:rPr>
              <a:t>r</a:t>
            </a:r>
            <a:r>
              <a:rPr lang="nb-NO" i="1" dirty="0" smtClean="0">
                <a:sym typeface="Symbol" pitchFamily="18" charset="2"/>
              </a:rPr>
              <a:t>G</a:t>
            </a:r>
            <a:r>
              <a:rPr lang="nb-NO" i="1" baseline="30000" dirty="0" smtClean="0">
                <a:sym typeface="Symbol" pitchFamily="18" charset="2"/>
              </a:rPr>
              <a:t>0</a:t>
            </a:r>
            <a:r>
              <a:rPr lang="nb-NO" dirty="0" smtClean="0">
                <a:sym typeface="Symbol" pitchFamily="18" charset="2"/>
              </a:rPr>
              <a:t> sier noe om energibalansen når </a:t>
            </a:r>
            <a:r>
              <a:rPr lang="nb-NO" i="1" dirty="0" smtClean="0">
                <a:sym typeface="Symbol" pitchFamily="18" charset="2"/>
              </a:rPr>
              <a:t>Q</a:t>
            </a:r>
            <a:r>
              <a:rPr lang="nb-NO" dirty="0" smtClean="0">
                <a:sym typeface="Symbol" pitchFamily="18" charset="2"/>
              </a:rPr>
              <a:t> = 1</a:t>
            </a:r>
          </a:p>
          <a:p>
            <a:pPr eaLnBrk="1" hangingPunct="1"/>
            <a:endParaRPr lang="nb-NO" dirty="0" smtClean="0">
              <a:sym typeface="Symbol" pitchFamily="18" charset="2"/>
            </a:endParaRPr>
          </a:p>
          <a:p>
            <a:pPr eaLnBrk="1" hangingPunct="1"/>
            <a:r>
              <a:rPr lang="nb-NO" i="1" dirty="0" smtClean="0">
                <a:sym typeface="Symbol" pitchFamily="18" charset="2"/>
              </a:rPr>
              <a:t>K</a:t>
            </a:r>
            <a:r>
              <a:rPr lang="nb-NO" dirty="0" smtClean="0">
                <a:sym typeface="Symbol" pitchFamily="18" charset="2"/>
              </a:rPr>
              <a:t> sier noe om hva </a:t>
            </a:r>
            <a:r>
              <a:rPr lang="nb-NO" i="1" dirty="0" smtClean="0">
                <a:sym typeface="Symbol" pitchFamily="18" charset="2"/>
              </a:rPr>
              <a:t>Q</a:t>
            </a:r>
            <a:r>
              <a:rPr lang="nb-NO" dirty="0" smtClean="0">
                <a:sym typeface="Symbol" pitchFamily="18" charset="2"/>
              </a:rPr>
              <a:t> må bli for å oppveie dette.</a:t>
            </a:r>
          </a:p>
          <a:p>
            <a:pPr eaLnBrk="1" hangingPunct="1"/>
            <a:endParaRPr lang="nb-NO" dirty="0" smtClean="0">
              <a:sym typeface="Symbol" pitchFamily="18" charset="2"/>
            </a:endParaRPr>
          </a:p>
          <a:p>
            <a:pPr eaLnBrk="1" hangingPunct="1"/>
            <a:r>
              <a:rPr lang="nb-NO" dirty="0" smtClean="0">
                <a:sym typeface="Symbol" pitchFamily="18" charset="2"/>
              </a:rPr>
              <a:t>Eksempel: </a:t>
            </a:r>
          </a:p>
          <a:p>
            <a:pPr eaLnBrk="1" hangingPunct="1">
              <a:buFontTx/>
              <a:buNone/>
            </a:pPr>
            <a:r>
              <a:rPr lang="en-GB" sz="1800" dirty="0" smtClean="0"/>
              <a:t>	</a:t>
            </a:r>
          </a:p>
          <a:p>
            <a:pPr eaLnBrk="1" hangingPunct="1">
              <a:buFontTx/>
              <a:buNone/>
            </a:pPr>
            <a:r>
              <a:rPr lang="en-GB" sz="1800" dirty="0" smtClean="0"/>
              <a:t>		2H</a:t>
            </a:r>
            <a:r>
              <a:rPr lang="en-GB" sz="1800" baseline="-25000" dirty="0" smtClean="0"/>
              <a:t>2</a:t>
            </a:r>
            <a:r>
              <a:rPr lang="en-GB" sz="1800" dirty="0" smtClean="0"/>
              <a:t>(g) + O</a:t>
            </a:r>
            <a:r>
              <a:rPr lang="en-GB" sz="1800" baseline="-25000" dirty="0" smtClean="0"/>
              <a:t>2</a:t>
            </a:r>
            <a:r>
              <a:rPr lang="en-GB" sz="1800" dirty="0" smtClean="0"/>
              <a:t>(g) = 2H</a:t>
            </a:r>
            <a:r>
              <a:rPr lang="en-GB" sz="1800" baseline="-25000" dirty="0" smtClean="0"/>
              <a:t>2</a:t>
            </a:r>
            <a:r>
              <a:rPr lang="en-GB" sz="1800" dirty="0" smtClean="0"/>
              <a:t>O(g)</a:t>
            </a:r>
          </a:p>
          <a:p>
            <a:pPr eaLnBrk="1" hangingPunct="1">
              <a:buFontTx/>
              <a:buNone/>
            </a:pPr>
            <a:endParaRPr lang="en-GB" sz="1800" dirty="0" smtClean="0"/>
          </a:p>
          <a:p>
            <a:pPr eaLnBrk="1" hangingPunct="1">
              <a:buFontTx/>
              <a:buNone/>
            </a:pPr>
            <a:r>
              <a:rPr lang="nb-NO" sz="1800" dirty="0" smtClean="0"/>
              <a:t>	 </a:t>
            </a:r>
            <a:r>
              <a:rPr lang="en-US" dirty="0" smtClean="0">
                <a:sym typeface="Symbol" pitchFamily="18" charset="2"/>
              </a:rPr>
              <a:t></a:t>
            </a:r>
            <a:r>
              <a:rPr lang="nb-NO" baseline="-25000" dirty="0" smtClean="0">
                <a:sym typeface="Symbol" pitchFamily="18" charset="2"/>
              </a:rPr>
              <a:t>r</a:t>
            </a:r>
            <a:r>
              <a:rPr lang="nb-NO" i="1" dirty="0" smtClean="0">
                <a:sym typeface="Symbol" pitchFamily="18" charset="2"/>
              </a:rPr>
              <a:t>G</a:t>
            </a:r>
            <a:r>
              <a:rPr lang="nb-NO" i="1" baseline="30000" dirty="0" smtClean="0">
                <a:sym typeface="Symbol" pitchFamily="18" charset="2"/>
              </a:rPr>
              <a:t>0</a:t>
            </a:r>
            <a:r>
              <a:rPr lang="nb-NO" dirty="0" smtClean="0">
                <a:sym typeface="Symbol" pitchFamily="18" charset="2"/>
              </a:rPr>
              <a:t> &lt;&lt; 0 </a:t>
            </a:r>
          </a:p>
          <a:p>
            <a:pPr eaLnBrk="1" hangingPunct="1">
              <a:buFontTx/>
              <a:buNone/>
            </a:pPr>
            <a:r>
              <a:rPr lang="nb-NO" dirty="0" smtClean="0">
                <a:sym typeface="Symbol" pitchFamily="18" charset="2"/>
              </a:rPr>
              <a:t>		Reaksjonen er energetisk gunstig hvis </a:t>
            </a:r>
            <a:r>
              <a:rPr lang="nb-NO" i="1" dirty="0" smtClean="0">
                <a:sym typeface="Symbol" pitchFamily="18" charset="2"/>
              </a:rPr>
              <a:t>p</a:t>
            </a:r>
            <a:r>
              <a:rPr lang="nb-NO" baseline="-25000" dirty="0" smtClean="0">
                <a:sym typeface="Symbol" pitchFamily="18" charset="2"/>
              </a:rPr>
              <a:t>H2</a:t>
            </a:r>
            <a:r>
              <a:rPr lang="nb-NO" dirty="0" smtClean="0">
                <a:sym typeface="Symbol" pitchFamily="18" charset="2"/>
              </a:rPr>
              <a:t>, </a:t>
            </a:r>
            <a:r>
              <a:rPr lang="nb-NO" i="1" dirty="0" smtClean="0">
                <a:sym typeface="Symbol" pitchFamily="18" charset="2"/>
              </a:rPr>
              <a:t>p</a:t>
            </a:r>
            <a:r>
              <a:rPr lang="nb-NO" baseline="-25000" dirty="0" smtClean="0">
                <a:sym typeface="Symbol" pitchFamily="18" charset="2"/>
              </a:rPr>
              <a:t>O2</a:t>
            </a:r>
            <a:r>
              <a:rPr lang="nb-NO" dirty="0" smtClean="0">
                <a:sym typeface="Symbol" pitchFamily="18" charset="2"/>
              </a:rPr>
              <a:t>, </a:t>
            </a:r>
            <a:r>
              <a:rPr lang="nb-NO" i="1" dirty="0" smtClean="0">
                <a:sym typeface="Symbol" pitchFamily="18" charset="2"/>
              </a:rPr>
              <a:t>p</a:t>
            </a:r>
            <a:r>
              <a:rPr lang="nb-NO" baseline="-25000" dirty="0" smtClean="0">
                <a:sym typeface="Symbol" pitchFamily="18" charset="2"/>
              </a:rPr>
              <a:t>H2O</a:t>
            </a:r>
            <a:r>
              <a:rPr lang="nb-NO" dirty="0" smtClean="0">
                <a:sym typeface="Symbol" pitchFamily="18" charset="2"/>
              </a:rPr>
              <a:t> = 1.</a:t>
            </a:r>
          </a:p>
          <a:p>
            <a:pPr eaLnBrk="1" hangingPunct="1">
              <a:buFontTx/>
              <a:buNone/>
            </a:pPr>
            <a:r>
              <a:rPr lang="nb-NO" dirty="0" smtClean="0">
                <a:sym typeface="Symbol" pitchFamily="18" charset="2"/>
              </a:rPr>
              <a:t>	</a:t>
            </a:r>
          </a:p>
          <a:p>
            <a:pPr eaLnBrk="1" hangingPunct="1">
              <a:buFontTx/>
              <a:buNone/>
            </a:pPr>
            <a:r>
              <a:rPr lang="nb-NO" dirty="0" smtClean="0">
                <a:sym typeface="Symbol" pitchFamily="18" charset="2"/>
              </a:rPr>
              <a:t>	</a:t>
            </a:r>
            <a:r>
              <a:rPr lang="nb-NO" i="1" dirty="0" smtClean="0">
                <a:sym typeface="Symbol" pitchFamily="18" charset="2"/>
              </a:rPr>
              <a:t>K</a:t>
            </a:r>
            <a:r>
              <a:rPr lang="nb-NO" dirty="0" smtClean="0">
                <a:sym typeface="Symbol" pitchFamily="18" charset="2"/>
              </a:rPr>
              <a:t> = </a:t>
            </a:r>
            <a:r>
              <a:rPr lang="nb-NO" i="1" dirty="0" smtClean="0">
                <a:sym typeface="Symbol" pitchFamily="18" charset="2"/>
              </a:rPr>
              <a:t>e</a:t>
            </a:r>
            <a:r>
              <a:rPr lang="nb-NO" baseline="30000" dirty="0" smtClean="0">
                <a:sym typeface="Symbol" pitchFamily="18" charset="2"/>
              </a:rPr>
              <a:t>-</a:t>
            </a:r>
            <a:r>
              <a:rPr lang="en-US" baseline="30000" dirty="0" smtClean="0">
                <a:sym typeface="Symbol" pitchFamily="18" charset="2"/>
              </a:rPr>
              <a:t></a:t>
            </a:r>
            <a:r>
              <a:rPr lang="nb-NO" i="1" baseline="30000" dirty="0" smtClean="0">
                <a:sym typeface="Symbol" pitchFamily="18" charset="2"/>
              </a:rPr>
              <a:t>G/RT</a:t>
            </a:r>
            <a:r>
              <a:rPr lang="nb-NO" dirty="0" smtClean="0">
                <a:sym typeface="Symbol" pitchFamily="18" charset="2"/>
              </a:rPr>
              <a:t> &gt;&gt; 1</a:t>
            </a:r>
          </a:p>
          <a:p>
            <a:pPr eaLnBrk="1" hangingPunct="1">
              <a:buFontTx/>
              <a:buNone/>
            </a:pPr>
            <a:r>
              <a:rPr lang="nb-NO" dirty="0" smtClean="0">
                <a:sym typeface="Symbol" pitchFamily="18" charset="2"/>
              </a:rPr>
              <a:t>		Produktene kommer i stor overvekt før likevekt oppnås.</a:t>
            </a:r>
            <a:endParaRPr lang="en-US" dirty="0" smtClean="0">
              <a:sym typeface="Symbol" pitchFamily="18" charset="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1748" name="Rectangle 1026"/>
          <p:cNvSpPr>
            <a:spLocks noGrp="1" noChangeArrowheads="1"/>
          </p:cNvSpPr>
          <p:nvPr>
            <p:ph type="title"/>
          </p:nvPr>
        </p:nvSpPr>
        <p:spPr>
          <a:xfrm>
            <a:off x="381000" y="38100"/>
            <a:ext cx="7543800" cy="1104900"/>
          </a:xfrm>
        </p:spPr>
        <p:txBody>
          <a:bodyPr/>
          <a:lstStyle/>
          <a:p>
            <a:pPr eaLnBrk="1" hangingPunct="1"/>
            <a:r>
              <a:rPr lang="en-GB" smtClean="0"/>
              <a:t>Temperaturavhengighet for kjemiske likevekter</a:t>
            </a:r>
          </a:p>
        </p:txBody>
      </p:sp>
      <p:sp>
        <p:nvSpPr>
          <p:cNvPr id="31749" name="Rectangle 1027"/>
          <p:cNvSpPr>
            <a:spLocks noGrp="1" noChangeArrowheads="1"/>
          </p:cNvSpPr>
          <p:nvPr>
            <p:ph type="body" idx="1"/>
          </p:nvPr>
        </p:nvSpPr>
        <p:spPr>
          <a:xfrm>
            <a:off x="457200" y="1371600"/>
            <a:ext cx="7727950" cy="4649688"/>
          </a:xfrm>
        </p:spPr>
        <p:txBody>
          <a:bodyPr/>
          <a:lstStyle/>
          <a:p>
            <a:pPr eaLnBrk="1" hangingPunct="1">
              <a:lnSpc>
                <a:spcPct val="90000"/>
              </a:lnSpc>
              <a:buFontTx/>
              <a:buNone/>
            </a:pPr>
            <a:endParaRPr lang="en-GB" sz="1800" dirty="0" smtClean="0"/>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r>
              <a:rPr lang="en-GB" sz="1800" dirty="0" smtClean="0"/>
              <a:t>Et </a:t>
            </a:r>
            <a:r>
              <a:rPr lang="en-GB" sz="1800" dirty="0" err="1" smtClean="0"/>
              <a:t>plott</a:t>
            </a:r>
            <a:r>
              <a:rPr lang="en-GB" sz="1800" dirty="0" smtClean="0"/>
              <a:t> </a:t>
            </a:r>
            <a:r>
              <a:rPr lang="en-GB" sz="1800" dirty="0" err="1" smtClean="0"/>
              <a:t>av</a:t>
            </a:r>
            <a:r>
              <a:rPr lang="en-GB" sz="1800" dirty="0" smtClean="0"/>
              <a:t> </a:t>
            </a:r>
            <a:r>
              <a:rPr lang="en-GB" sz="1800" dirty="0" smtClean="0">
                <a:sym typeface="Symbol" pitchFamily="18" charset="2"/>
              </a:rPr>
              <a:t></a:t>
            </a:r>
            <a:r>
              <a:rPr lang="en-GB" sz="1800" i="1" dirty="0" smtClean="0"/>
              <a:t>G</a:t>
            </a:r>
            <a:r>
              <a:rPr lang="en-GB" sz="1800" dirty="0" smtClean="0"/>
              <a:t> </a:t>
            </a:r>
            <a:r>
              <a:rPr lang="en-GB" sz="1800" dirty="0" err="1" smtClean="0"/>
              <a:t>vs</a:t>
            </a:r>
            <a:r>
              <a:rPr lang="en-GB" sz="1800" dirty="0" smtClean="0"/>
              <a:t> </a:t>
            </a:r>
            <a:r>
              <a:rPr lang="en-GB" sz="1800" i="1" dirty="0" smtClean="0"/>
              <a:t>T</a:t>
            </a:r>
            <a:r>
              <a:rPr lang="en-GB" sz="1800" dirty="0" smtClean="0"/>
              <a:t> (Ellingham-</a:t>
            </a:r>
            <a:r>
              <a:rPr lang="en-GB" sz="1800" dirty="0" err="1" smtClean="0"/>
              <a:t>plott</a:t>
            </a:r>
            <a:r>
              <a:rPr lang="en-GB" sz="1800" dirty="0" smtClean="0"/>
              <a:t>) </a:t>
            </a:r>
            <a:r>
              <a:rPr lang="en-GB" sz="1800" dirty="0" err="1" smtClean="0"/>
              <a:t>gir</a:t>
            </a:r>
            <a:r>
              <a:rPr lang="en-GB" sz="1800" dirty="0" smtClean="0"/>
              <a:t> -</a:t>
            </a:r>
            <a:r>
              <a:rPr lang="en-GB" sz="1800" dirty="0" smtClean="0">
                <a:sym typeface="Symbol" pitchFamily="18" charset="2"/>
              </a:rPr>
              <a:t></a:t>
            </a:r>
            <a:r>
              <a:rPr lang="en-GB" sz="1800" i="1" dirty="0" smtClean="0"/>
              <a:t>S</a:t>
            </a:r>
            <a:r>
              <a:rPr lang="en-GB" sz="1800" dirty="0" smtClean="0"/>
              <a:t> </a:t>
            </a:r>
            <a:r>
              <a:rPr lang="en-GB" sz="1800" dirty="0" err="1" smtClean="0"/>
              <a:t>som</a:t>
            </a:r>
            <a:r>
              <a:rPr lang="en-GB" sz="1800" dirty="0" smtClean="0"/>
              <a:t> </a:t>
            </a:r>
            <a:r>
              <a:rPr lang="en-GB" sz="1800" dirty="0" err="1" smtClean="0"/>
              <a:t>vinkelkoeffisient</a:t>
            </a:r>
            <a:r>
              <a:rPr lang="en-GB" sz="1800" dirty="0" smtClean="0"/>
              <a:t> </a:t>
            </a:r>
            <a:r>
              <a:rPr lang="en-GB" sz="1800" dirty="0" err="1" smtClean="0"/>
              <a:t>og</a:t>
            </a:r>
            <a:r>
              <a:rPr lang="en-GB" sz="1800" dirty="0" smtClean="0"/>
              <a:t> </a:t>
            </a:r>
            <a:r>
              <a:rPr lang="en-GB" sz="1800" dirty="0" smtClean="0">
                <a:sym typeface="Symbol" pitchFamily="18" charset="2"/>
              </a:rPr>
              <a:t></a:t>
            </a:r>
            <a:r>
              <a:rPr lang="en-GB" sz="1800" i="1" dirty="0" smtClean="0">
                <a:sym typeface="Symbol" pitchFamily="18" charset="2"/>
              </a:rPr>
              <a:t>H</a:t>
            </a:r>
            <a:r>
              <a:rPr lang="en-GB" sz="1800" dirty="0" smtClean="0"/>
              <a:t> </a:t>
            </a:r>
            <a:r>
              <a:rPr lang="en-GB" sz="1800" dirty="0" err="1" smtClean="0"/>
              <a:t>som</a:t>
            </a:r>
            <a:r>
              <a:rPr lang="en-GB" sz="1800" dirty="0" smtClean="0"/>
              <a:t> </a:t>
            </a:r>
            <a:r>
              <a:rPr lang="en-GB" sz="1800" dirty="0" err="1" smtClean="0"/>
              <a:t>skjæringspunkt</a:t>
            </a:r>
            <a:r>
              <a:rPr lang="en-GB" sz="1800" dirty="0" smtClean="0"/>
              <a:t> </a:t>
            </a:r>
            <a:r>
              <a:rPr lang="en-GB" sz="1800" dirty="0" err="1" smtClean="0"/>
              <a:t>ved</a:t>
            </a:r>
            <a:r>
              <a:rPr lang="en-GB" sz="1800" dirty="0" smtClean="0"/>
              <a:t> </a:t>
            </a:r>
            <a:r>
              <a:rPr lang="en-GB" sz="1800" i="1" dirty="0" smtClean="0"/>
              <a:t>T</a:t>
            </a:r>
            <a:r>
              <a:rPr lang="en-GB" sz="1800" dirty="0" smtClean="0"/>
              <a:t> = 0; </a:t>
            </a:r>
            <a:r>
              <a:rPr lang="en-GB" sz="1800" dirty="0" err="1" smtClean="0"/>
              <a:t>Entalpien</a:t>
            </a:r>
            <a:r>
              <a:rPr lang="en-GB" sz="1800" dirty="0" smtClean="0"/>
              <a:t> </a:t>
            </a:r>
            <a:r>
              <a:rPr lang="en-GB" sz="1800" dirty="0" err="1" smtClean="0"/>
              <a:t>dominerer</a:t>
            </a:r>
            <a:r>
              <a:rPr lang="en-GB" sz="1800" dirty="0" smtClean="0"/>
              <a:t> </a:t>
            </a:r>
            <a:r>
              <a:rPr lang="en-GB" sz="1800" dirty="0" err="1" smtClean="0"/>
              <a:t>ved</a:t>
            </a:r>
            <a:r>
              <a:rPr lang="en-GB" sz="1800" dirty="0" smtClean="0"/>
              <a:t> </a:t>
            </a:r>
            <a:r>
              <a:rPr lang="en-GB" sz="1800" dirty="0" err="1" smtClean="0"/>
              <a:t>lav</a:t>
            </a:r>
            <a:r>
              <a:rPr lang="en-GB" sz="1800" dirty="0" smtClean="0"/>
              <a:t> </a:t>
            </a:r>
            <a:r>
              <a:rPr lang="en-GB" sz="1800" dirty="0" err="1" smtClean="0"/>
              <a:t>temperatur</a:t>
            </a:r>
            <a:r>
              <a:rPr lang="en-GB" sz="1800" dirty="0" smtClean="0"/>
              <a:t>! </a:t>
            </a:r>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endParaRPr lang="en-GB" sz="1800" dirty="0" smtClean="0"/>
          </a:p>
          <a:p>
            <a:pPr eaLnBrk="1" hangingPunct="1">
              <a:lnSpc>
                <a:spcPct val="90000"/>
              </a:lnSpc>
            </a:pPr>
            <a:r>
              <a:rPr lang="en-GB" sz="1800" dirty="0" smtClean="0"/>
              <a:t>Et </a:t>
            </a:r>
            <a:r>
              <a:rPr lang="en-GB" sz="1800" dirty="0" err="1" smtClean="0"/>
              <a:t>plott</a:t>
            </a:r>
            <a:r>
              <a:rPr lang="en-GB" sz="1800" dirty="0" smtClean="0"/>
              <a:t> </a:t>
            </a:r>
            <a:r>
              <a:rPr lang="en-GB" sz="1800" dirty="0" err="1" smtClean="0"/>
              <a:t>av</a:t>
            </a:r>
            <a:r>
              <a:rPr lang="en-GB" sz="1800" dirty="0" smtClean="0"/>
              <a:t> </a:t>
            </a:r>
            <a:r>
              <a:rPr lang="en-GB" sz="1800" dirty="0" err="1" smtClean="0"/>
              <a:t>ln</a:t>
            </a:r>
            <a:r>
              <a:rPr lang="en-GB" sz="1800" i="1" dirty="0" err="1" smtClean="0"/>
              <a:t>K</a:t>
            </a:r>
            <a:r>
              <a:rPr lang="en-GB" sz="1800" dirty="0" smtClean="0"/>
              <a:t> </a:t>
            </a:r>
            <a:r>
              <a:rPr lang="en-GB" sz="1800" dirty="0" err="1" smtClean="0"/>
              <a:t>vs</a:t>
            </a:r>
            <a:r>
              <a:rPr lang="en-GB" sz="1800" dirty="0" smtClean="0"/>
              <a:t> 1/</a:t>
            </a:r>
            <a:r>
              <a:rPr lang="en-GB" sz="1800" i="1" dirty="0" smtClean="0"/>
              <a:t>T</a:t>
            </a:r>
            <a:r>
              <a:rPr lang="en-GB" sz="1800" dirty="0" smtClean="0"/>
              <a:t> (</a:t>
            </a:r>
            <a:r>
              <a:rPr lang="en-GB" sz="1800" dirty="0" smtClean="0"/>
              <a:t>van ’t </a:t>
            </a:r>
            <a:r>
              <a:rPr lang="en-GB" sz="1800" dirty="0" smtClean="0"/>
              <a:t>Hoff </a:t>
            </a:r>
            <a:r>
              <a:rPr lang="en-GB" sz="1800" dirty="0" err="1" smtClean="0"/>
              <a:t>plott</a:t>
            </a:r>
            <a:r>
              <a:rPr lang="en-GB" sz="1800" dirty="0" smtClean="0"/>
              <a:t>) </a:t>
            </a:r>
            <a:r>
              <a:rPr lang="en-GB" sz="1800" dirty="0" err="1" smtClean="0"/>
              <a:t>gir</a:t>
            </a:r>
            <a:r>
              <a:rPr lang="en-GB" sz="1800" dirty="0" smtClean="0"/>
              <a:t> -</a:t>
            </a:r>
            <a:r>
              <a:rPr lang="en-GB" sz="1800" dirty="0" smtClean="0">
                <a:sym typeface="Symbol" pitchFamily="18" charset="2"/>
              </a:rPr>
              <a:t></a:t>
            </a:r>
            <a:r>
              <a:rPr lang="en-GB" sz="1800" i="1" dirty="0" smtClean="0"/>
              <a:t>H/R</a:t>
            </a:r>
            <a:r>
              <a:rPr lang="en-GB" sz="1800" dirty="0" smtClean="0"/>
              <a:t> </a:t>
            </a:r>
            <a:r>
              <a:rPr lang="en-GB" sz="1800" dirty="0" err="1" smtClean="0"/>
              <a:t>som</a:t>
            </a:r>
            <a:r>
              <a:rPr lang="en-GB" sz="1800" dirty="0" smtClean="0"/>
              <a:t> </a:t>
            </a:r>
            <a:r>
              <a:rPr lang="en-GB" sz="1800" dirty="0" err="1" smtClean="0"/>
              <a:t>vinkelkoeffisient</a:t>
            </a:r>
            <a:r>
              <a:rPr lang="en-GB" sz="1800" dirty="0" smtClean="0"/>
              <a:t> </a:t>
            </a:r>
            <a:r>
              <a:rPr lang="en-GB" sz="1800" dirty="0" err="1" smtClean="0"/>
              <a:t>og</a:t>
            </a:r>
            <a:r>
              <a:rPr lang="en-GB" sz="1800" dirty="0" smtClean="0"/>
              <a:t> </a:t>
            </a:r>
            <a:r>
              <a:rPr lang="en-GB" sz="1800" dirty="0" smtClean="0">
                <a:sym typeface="Symbol" pitchFamily="18" charset="2"/>
              </a:rPr>
              <a:t></a:t>
            </a:r>
            <a:r>
              <a:rPr lang="en-GB" sz="1800" i="1" dirty="0" smtClean="0"/>
              <a:t>S/R</a:t>
            </a:r>
            <a:r>
              <a:rPr lang="en-GB" sz="1800" dirty="0" smtClean="0"/>
              <a:t> </a:t>
            </a:r>
            <a:r>
              <a:rPr lang="en-GB" sz="1800" dirty="0" err="1" smtClean="0"/>
              <a:t>som</a:t>
            </a:r>
            <a:r>
              <a:rPr lang="en-GB" sz="1800" dirty="0" smtClean="0"/>
              <a:t> </a:t>
            </a:r>
            <a:r>
              <a:rPr lang="en-GB" sz="1800" dirty="0" err="1" smtClean="0"/>
              <a:t>skjæringspunkt</a:t>
            </a:r>
            <a:r>
              <a:rPr lang="en-GB" sz="1800" dirty="0" smtClean="0"/>
              <a:t> </a:t>
            </a:r>
            <a:r>
              <a:rPr lang="en-GB" sz="1800" dirty="0" err="1" smtClean="0"/>
              <a:t>ved</a:t>
            </a:r>
            <a:r>
              <a:rPr lang="en-GB" sz="1800" dirty="0" smtClean="0"/>
              <a:t> 1/</a:t>
            </a:r>
            <a:r>
              <a:rPr lang="en-GB" sz="1800" i="1" dirty="0" smtClean="0"/>
              <a:t>T</a:t>
            </a:r>
            <a:r>
              <a:rPr lang="en-GB" sz="1800" dirty="0" smtClean="0"/>
              <a:t> = 0; </a:t>
            </a:r>
            <a:r>
              <a:rPr lang="en-GB" sz="1800" dirty="0" err="1" smtClean="0"/>
              <a:t>Entropien</a:t>
            </a:r>
            <a:r>
              <a:rPr lang="en-GB" sz="1800" dirty="0" smtClean="0"/>
              <a:t> </a:t>
            </a:r>
            <a:r>
              <a:rPr lang="en-GB" sz="1800" dirty="0" err="1" smtClean="0"/>
              <a:t>dominerer</a:t>
            </a:r>
            <a:r>
              <a:rPr lang="en-GB" sz="1800" dirty="0" smtClean="0"/>
              <a:t> </a:t>
            </a:r>
            <a:r>
              <a:rPr lang="en-GB" sz="1800" dirty="0" err="1" smtClean="0"/>
              <a:t>ved</a:t>
            </a:r>
            <a:r>
              <a:rPr lang="en-GB" sz="1800" dirty="0" smtClean="0"/>
              <a:t> </a:t>
            </a:r>
            <a:r>
              <a:rPr lang="en-GB" sz="1800" dirty="0" err="1" smtClean="0"/>
              <a:t>høy</a:t>
            </a:r>
            <a:r>
              <a:rPr lang="en-GB" sz="1800" dirty="0" smtClean="0"/>
              <a:t> </a:t>
            </a:r>
            <a:r>
              <a:rPr lang="en-GB" sz="1800" dirty="0" err="1" smtClean="0"/>
              <a:t>temperatur</a:t>
            </a:r>
            <a:r>
              <a:rPr lang="en-GB" sz="1800" dirty="0" smtClean="0"/>
              <a:t>!</a:t>
            </a:r>
          </a:p>
        </p:txBody>
      </p:sp>
      <p:graphicFrame>
        <p:nvGraphicFramePr>
          <p:cNvPr id="31746" name="Object 1028"/>
          <p:cNvGraphicFramePr>
            <a:graphicFrameLocks noChangeAspect="1"/>
          </p:cNvGraphicFramePr>
          <p:nvPr/>
        </p:nvGraphicFramePr>
        <p:xfrm>
          <a:off x="935038" y="1600200"/>
          <a:ext cx="3157537" cy="3141663"/>
        </p:xfrm>
        <a:graphic>
          <a:graphicData uri="http://schemas.openxmlformats.org/presentationml/2006/ole">
            <p:oleObj spid="_x0000_s31746" name="Equation" r:id="rId3" imgW="1841400" imgH="1828800" progId="Equation.3">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2773" name="Rectangle 2"/>
          <p:cNvSpPr>
            <a:spLocks noGrp="1" noChangeArrowheads="1"/>
          </p:cNvSpPr>
          <p:nvPr>
            <p:ph type="title"/>
          </p:nvPr>
        </p:nvSpPr>
        <p:spPr/>
        <p:txBody>
          <a:bodyPr/>
          <a:lstStyle/>
          <a:p>
            <a:pPr eaLnBrk="1" hangingPunct="1"/>
            <a:r>
              <a:rPr lang="en-GB" smtClean="0"/>
              <a:t>Kjemisk potensial</a:t>
            </a:r>
          </a:p>
        </p:txBody>
      </p:sp>
      <p:sp>
        <p:nvSpPr>
          <p:cNvPr id="32774" name="Rectangle 3"/>
          <p:cNvSpPr>
            <a:spLocks noGrp="1" noChangeArrowheads="1"/>
          </p:cNvSpPr>
          <p:nvPr>
            <p:ph type="body" idx="1"/>
          </p:nvPr>
        </p:nvSpPr>
        <p:spPr>
          <a:xfrm>
            <a:off x="685800" y="980728"/>
            <a:ext cx="7772400" cy="5115272"/>
          </a:xfrm>
        </p:spPr>
        <p:txBody>
          <a:bodyPr/>
          <a:lstStyle/>
          <a:p>
            <a:pPr eaLnBrk="1" hangingPunct="1"/>
            <a:r>
              <a:rPr lang="nb-NO" dirty="0" smtClean="0">
                <a:cs typeface="Times New Roman" pitchFamily="18" charset="0"/>
              </a:rPr>
              <a:t>Den partielle molare Gibbs energi </a:t>
            </a:r>
            <a:r>
              <a:rPr lang="nb-NO" i="1" dirty="0" smtClean="0">
                <a:cs typeface="Times New Roman" pitchFamily="18" charset="0"/>
              </a:rPr>
              <a:t>G</a:t>
            </a:r>
            <a:r>
              <a:rPr lang="nb-NO" i="1" baseline="-30000" dirty="0" smtClean="0">
                <a:cs typeface="Times New Roman" pitchFamily="18" charset="0"/>
              </a:rPr>
              <a:t>i </a:t>
            </a:r>
            <a:r>
              <a:rPr lang="nb-NO" i="1" baseline="-30000" dirty="0" smtClean="0">
                <a:cs typeface="Times New Roman" pitchFamily="18" charset="0"/>
              </a:rPr>
              <a:t> </a:t>
            </a:r>
            <a:r>
              <a:rPr lang="nb-NO" dirty="0" smtClean="0">
                <a:cs typeface="Times New Roman" pitchFamily="18" charset="0"/>
              </a:rPr>
              <a:t>for </a:t>
            </a:r>
            <a:r>
              <a:rPr lang="nb-NO" dirty="0" smtClean="0">
                <a:cs typeface="Times New Roman" pitchFamily="18" charset="0"/>
              </a:rPr>
              <a:t>stoffet </a:t>
            </a:r>
            <a:r>
              <a:rPr lang="nb-NO" i="1" dirty="0" smtClean="0">
                <a:cs typeface="Times New Roman" pitchFamily="18" charset="0"/>
              </a:rPr>
              <a:t>i</a:t>
            </a:r>
            <a:r>
              <a:rPr lang="nb-NO" dirty="0" smtClean="0">
                <a:cs typeface="Times New Roman" pitchFamily="18" charset="0"/>
              </a:rPr>
              <a:t> </a:t>
            </a:r>
            <a:r>
              <a:rPr lang="nb-NO" dirty="0" smtClean="0">
                <a:cs typeface="Times New Roman" pitchFamily="18" charset="0"/>
              </a:rPr>
              <a:t>er den Gibbs energi som tilføres et system når det tilsettes ett mol av stoffet (</a:t>
            </a:r>
            <a:r>
              <a:rPr lang="nb-NO" i="1" dirty="0" smtClean="0">
                <a:cs typeface="Times New Roman" pitchFamily="18" charset="0"/>
              </a:rPr>
              <a:t>i</a:t>
            </a:r>
            <a:r>
              <a:rPr lang="nb-NO" dirty="0" smtClean="0">
                <a:cs typeface="Times New Roman" pitchFamily="18" charset="0"/>
              </a:rPr>
              <a:t>) mens alle andre parametre, inklusive antall mol av alle andre stoffer (</a:t>
            </a:r>
            <a:r>
              <a:rPr lang="nb-NO" i="1" dirty="0" smtClean="0">
                <a:cs typeface="Times New Roman" pitchFamily="18" charset="0"/>
              </a:rPr>
              <a:t>n</a:t>
            </a:r>
            <a:r>
              <a:rPr lang="nb-NO" i="1" baseline="-30000" dirty="0" smtClean="0">
                <a:cs typeface="Times New Roman" pitchFamily="18" charset="0"/>
              </a:rPr>
              <a:t>1</a:t>
            </a:r>
            <a:r>
              <a:rPr lang="nb-NO" i="1" dirty="0" smtClean="0">
                <a:cs typeface="Times New Roman" pitchFamily="18" charset="0"/>
              </a:rPr>
              <a:t>….</a:t>
            </a:r>
            <a:r>
              <a:rPr lang="nb-NO" dirty="0" smtClean="0">
                <a:cs typeface="Times New Roman" pitchFamily="18" charset="0"/>
              </a:rPr>
              <a:t>), holdes konstant. </a:t>
            </a:r>
          </a:p>
          <a:p>
            <a:pPr eaLnBrk="1" hangingPunct="1"/>
            <a:r>
              <a:rPr lang="nb-NO" dirty="0" smtClean="0">
                <a:cs typeface="Times New Roman" pitchFamily="18" charset="0"/>
              </a:rPr>
              <a:t>Kalles ofte også for kjemisk potensial, </a:t>
            </a:r>
            <a:r>
              <a:rPr lang="nb-NO" i="1" dirty="0" err="1" smtClean="0">
                <a:cs typeface="Times New Roman" pitchFamily="18" charset="0"/>
              </a:rPr>
              <a:t>μ</a:t>
            </a:r>
            <a:r>
              <a:rPr lang="nb-NO" i="1" baseline="-30000" dirty="0" err="1" smtClean="0">
                <a:cs typeface="Times New Roman" pitchFamily="18" charset="0"/>
              </a:rPr>
              <a:t>i</a:t>
            </a:r>
            <a:endParaRPr lang="nb-NO" i="1" baseline="-30000" dirty="0" smtClean="0">
              <a:cs typeface="Times New Roman" pitchFamily="18" charset="0"/>
            </a:endParaRPr>
          </a:p>
          <a:p>
            <a:pPr eaLnBrk="1" hangingPunct="1"/>
            <a:endParaRPr lang="en-GB" dirty="0" smtClean="0"/>
          </a:p>
          <a:p>
            <a:pPr eaLnBrk="1" hangingPunct="1"/>
            <a:endParaRPr lang="en-GB" dirty="0" smtClean="0"/>
          </a:p>
          <a:p>
            <a:pPr eaLnBrk="1" hangingPunct="1"/>
            <a:endParaRPr lang="en-GB" dirty="0" smtClean="0"/>
          </a:p>
          <a:p>
            <a:pPr eaLnBrk="1" hangingPunct="1"/>
            <a:endParaRPr lang="en-GB" dirty="0" smtClean="0"/>
          </a:p>
          <a:p>
            <a:pPr eaLnBrk="1" hangingPunct="1"/>
            <a:r>
              <a:rPr lang="en-GB" dirty="0" smtClean="0"/>
              <a:t>“</a:t>
            </a:r>
            <a:r>
              <a:rPr lang="en-GB" dirty="0" err="1" smtClean="0"/>
              <a:t>Kjemisk</a:t>
            </a:r>
            <a:r>
              <a:rPr lang="en-GB" dirty="0" smtClean="0"/>
              <a:t>” </a:t>
            </a:r>
            <a:r>
              <a:rPr lang="en-GB" dirty="0" err="1" smtClean="0"/>
              <a:t>ekvivalent</a:t>
            </a:r>
            <a:r>
              <a:rPr lang="en-GB" dirty="0" smtClean="0"/>
              <a:t> </a:t>
            </a:r>
            <a:r>
              <a:rPr lang="en-GB" dirty="0" err="1" smtClean="0"/>
              <a:t>til</a:t>
            </a:r>
            <a:r>
              <a:rPr lang="en-GB" dirty="0" smtClean="0"/>
              <a:t> “</a:t>
            </a:r>
            <a:r>
              <a:rPr lang="en-GB" dirty="0" err="1" smtClean="0"/>
              <a:t>fysiske</a:t>
            </a:r>
            <a:r>
              <a:rPr lang="en-GB" dirty="0" smtClean="0"/>
              <a:t>” </a:t>
            </a:r>
            <a:r>
              <a:rPr lang="en-GB" dirty="0" err="1" smtClean="0"/>
              <a:t>potensial</a:t>
            </a:r>
            <a:r>
              <a:rPr lang="en-GB" dirty="0" smtClean="0"/>
              <a:t> (</a:t>
            </a:r>
            <a:r>
              <a:rPr lang="en-GB" dirty="0" err="1" smtClean="0"/>
              <a:t>gravitasjon</a:t>
            </a:r>
            <a:r>
              <a:rPr lang="en-GB" dirty="0" smtClean="0"/>
              <a:t>, </a:t>
            </a:r>
            <a:r>
              <a:rPr lang="en-GB" dirty="0" err="1" smtClean="0"/>
              <a:t>elektrisk</a:t>
            </a:r>
            <a:r>
              <a:rPr lang="en-GB" dirty="0" smtClean="0"/>
              <a:t>, </a:t>
            </a:r>
            <a:r>
              <a:rPr lang="en-GB" dirty="0" err="1" smtClean="0"/>
              <a:t>magnetisk</a:t>
            </a:r>
            <a:r>
              <a:rPr lang="en-GB" dirty="0" smtClean="0"/>
              <a:t>): Et species </a:t>
            </a:r>
            <a:r>
              <a:rPr lang="en-GB" i="1" dirty="0" err="1" smtClean="0"/>
              <a:t>i</a:t>
            </a:r>
            <a:r>
              <a:rPr lang="en-GB" dirty="0" smtClean="0"/>
              <a:t> </a:t>
            </a:r>
            <a:r>
              <a:rPr lang="en-GB" dirty="0" err="1" smtClean="0"/>
              <a:t>føler</a:t>
            </a:r>
            <a:r>
              <a:rPr lang="en-GB" dirty="0" smtClean="0"/>
              <a:t> en </a:t>
            </a:r>
            <a:r>
              <a:rPr lang="en-GB" dirty="0" err="1" smtClean="0"/>
              <a:t>kraft</a:t>
            </a:r>
            <a:r>
              <a:rPr lang="en-GB" dirty="0" smtClean="0"/>
              <a:t> </a:t>
            </a:r>
            <a:r>
              <a:rPr lang="en-GB" dirty="0" err="1" smtClean="0"/>
              <a:t>når</a:t>
            </a:r>
            <a:r>
              <a:rPr lang="en-GB" dirty="0" smtClean="0"/>
              <a:t> </a:t>
            </a:r>
            <a:r>
              <a:rPr lang="en-GB" dirty="0" err="1" smtClean="0"/>
              <a:t>det</a:t>
            </a:r>
            <a:r>
              <a:rPr lang="en-GB" dirty="0" smtClean="0"/>
              <a:t> </a:t>
            </a:r>
            <a:r>
              <a:rPr lang="en-GB" dirty="0" err="1" smtClean="0"/>
              <a:t>er</a:t>
            </a:r>
            <a:r>
              <a:rPr lang="en-GB" dirty="0" smtClean="0"/>
              <a:t> </a:t>
            </a:r>
            <a:r>
              <a:rPr lang="en-GB" dirty="0" err="1" smtClean="0"/>
              <a:t>i</a:t>
            </a:r>
            <a:r>
              <a:rPr lang="en-GB" dirty="0" smtClean="0"/>
              <a:t> et felt (gradient) </a:t>
            </a:r>
            <a:r>
              <a:rPr lang="en-GB" dirty="0" err="1" smtClean="0"/>
              <a:t>av</a:t>
            </a:r>
            <a:r>
              <a:rPr lang="en-GB" dirty="0" smtClean="0"/>
              <a:t> </a:t>
            </a:r>
            <a:r>
              <a:rPr lang="en-GB" dirty="0" err="1" smtClean="0"/>
              <a:t>kjemisk</a:t>
            </a:r>
            <a:r>
              <a:rPr lang="en-GB" dirty="0" smtClean="0"/>
              <a:t> </a:t>
            </a:r>
            <a:r>
              <a:rPr lang="en-GB" dirty="0" err="1" smtClean="0"/>
              <a:t>potensial</a:t>
            </a:r>
            <a:r>
              <a:rPr lang="en-GB" dirty="0" smtClean="0"/>
              <a:t> </a:t>
            </a:r>
            <a:r>
              <a:rPr lang="nb-NO" i="1" dirty="0" err="1" smtClean="0">
                <a:cs typeface="Times New Roman" pitchFamily="18" charset="0"/>
              </a:rPr>
              <a:t>μ</a:t>
            </a:r>
            <a:r>
              <a:rPr lang="nb-NO" i="1" baseline="-30000" dirty="0" err="1" smtClean="0">
                <a:cs typeface="Times New Roman" pitchFamily="18" charset="0"/>
              </a:rPr>
              <a:t>i</a:t>
            </a:r>
            <a:r>
              <a:rPr lang="nb-NO" dirty="0" smtClean="0">
                <a:cs typeface="Times New Roman" pitchFamily="18" charset="0"/>
              </a:rPr>
              <a:t>.</a:t>
            </a:r>
          </a:p>
          <a:p>
            <a:pPr eaLnBrk="1" hangingPunct="1"/>
            <a:r>
              <a:rPr lang="nb-NO" dirty="0" smtClean="0">
                <a:cs typeface="Times New Roman" pitchFamily="18" charset="0"/>
              </a:rPr>
              <a:t>For ioner og elektroner kan vi kombinere kjemisk og elektrisk potensial til elektrokjemisk potensial</a:t>
            </a:r>
            <a:endParaRPr lang="nb-NO" dirty="0" smtClean="0">
              <a:cs typeface="Times New Roman" pitchFamily="18" charset="0"/>
            </a:endParaRPr>
          </a:p>
          <a:p>
            <a:pPr eaLnBrk="1" hangingPunct="1"/>
            <a:endParaRPr lang="nb-NO" i="1" baseline="-30000" dirty="0" smtClean="0">
              <a:cs typeface="Times New Roman" pitchFamily="18" charset="0"/>
            </a:endParaRPr>
          </a:p>
          <a:p>
            <a:pPr eaLnBrk="1" hangingPunct="1"/>
            <a:endParaRPr lang="en-GB" dirty="0" smtClean="0"/>
          </a:p>
        </p:txBody>
      </p:sp>
      <p:sp>
        <p:nvSpPr>
          <p:cNvPr id="32775" name="Rectangle 5"/>
          <p:cNvSpPr>
            <a:spLocks noChangeArrowheads="1"/>
          </p:cNvSpPr>
          <p:nvPr/>
        </p:nvSpPr>
        <p:spPr bwMode="auto">
          <a:xfrm>
            <a:off x="3878263" y="3173413"/>
            <a:ext cx="9144000" cy="0"/>
          </a:xfrm>
          <a:prstGeom prst="rect">
            <a:avLst/>
          </a:prstGeom>
          <a:noFill/>
          <a:ln w="9525">
            <a:noFill/>
            <a:miter lim="800000"/>
            <a:headEnd/>
            <a:tailEnd/>
          </a:ln>
        </p:spPr>
        <p:txBody>
          <a:bodyPr>
            <a:spAutoFit/>
          </a:bodyPr>
          <a:lstStyle/>
          <a:p>
            <a:endParaRPr lang="en-GB"/>
          </a:p>
        </p:txBody>
      </p:sp>
      <p:graphicFrame>
        <p:nvGraphicFramePr>
          <p:cNvPr id="32770" name="Object 2"/>
          <p:cNvGraphicFramePr>
            <a:graphicFrameLocks noChangeAspect="1"/>
          </p:cNvGraphicFramePr>
          <p:nvPr/>
        </p:nvGraphicFramePr>
        <p:xfrm>
          <a:off x="1907704" y="2852936"/>
          <a:ext cx="2743200" cy="1011237"/>
        </p:xfrm>
        <a:graphic>
          <a:graphicData uri="http://schemas.openxmlformats.org/presentationml/2006/ole">
            <p:oleObj spid="_x0000_s32770" r:id="rId3" imgW="1384300" imgH="508000" progId="Equation.3">
              <p:embed/>
            </p:oleObj>
          </a:graphicData>
        </a:graphic>
      </p:graphicFrame>
      <p:pic>
        <p:nvPicPr>
          <p:cNvPr id="8" name="Picture 5"/>
          <p:cNvPicPr>
            <a:picLocks noChangeAspect="1" noChangeArrowheads="1"/>
          </p:cNvPicPr>
          <p:nvPr/>
        </p:nvPicPr>
        <p:blipFill>
          <a:blip r:embed="rId4" cstate="print"/>
          <a:srcRect/>
          <a:stretch>
            <a:fillRect/>
          </a:stretch>
        </p:blipFill>
        <p:spPr bwMode="auto">
          <a:xfrm>
            <a:off x="5870030" y="1988840"/>
            <a:ext cx="2518394" cy="2099700"/>
          </a:xfrm>
          <a:prstGeom prst="rect">
            <a:avLst/>
          </a:prstGeom>
          <a:noFill/>
          <a:ln w="9525">
            <a:noFill/>
            <a:miter lim="800000"/>
            <a:headEnd/>
            <a:tailEnd/>
          </a:ln>
        </p:spPr>
      </p:pic>
      <p:sp>
        <p:nvSpPr>
          <p:cNvPr id="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Object 3"/>
          <p:cNvGraphicFramePr>
            <a:graphicFrameLocks noChangeAspect="1"/>
          </p:cNvGraphicFramePr>
          <p:nvPr/>
        </p:nvGraphicFramePr>
        <p:xfrm>
          <a:off x="1907704" y="5828873"/>
          <a:ext cx="2592288" cy="552455"/>
        </p:xfrm>
        <a:graphic>
          <a:graphicData uri="http://schemas.openxmlformats.org/presentationml/2006/ole">
            <p:oleObj spid="_x0000_s32771" name="Equation" r:id="rId5" imgW="1167893" imgH="253890" progId="Equation.3">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79875" name="Rectangle 2"/>
          <p:cNvSpPr>
            <a:spLocks noGrp="1" noChangeArrowheads="1"/>
          </p:cNvSpPr>
          <p:nvPr>
            <p:ph type="title"/>
          </p:nvPr>
        </p:nvSpPr>
        <p:spPr/>
        <p:txBody>
          <a:bodyPr/>
          <a:lstStyle/>
          <a:p>
            <a:pPr eaLnBrk="1" hangingPunct="1"/>
            <a:r>
              <a:rPr lang="nb-NO" smtClean="0"/>
              <a:t>Temperaturgradienter</a:t>
            </a:r>
            <a:endParaRPr lang="en-US" smtClean="0"/>
          </a:p>
        </p:txBody>
      </p:sp>
      <p:sp>
        <p:nvSpPr>
          <p:cNvPr id="79876" name="Rectangle 3"/>
          <p:cNvSpPr>
            <a:spLocks noGrp="1" noChangeArrowheads="1"/>
          </p:cNvSpPr>
          <p:nvPr>
            <p:ph type="body" sz="half" idx="1"/>
          </p:nvPr>
        </p:nvSpPr>
        <p:spPr/>
        <p:txBody>
          <a:bodyPr/>
          <a:lstStyle/>
          <a:p>
            <a:pPr eaLnBrk="1" hangingPunct="1"/>
            <a:r>
              <a:rPr lang="nb-NO" sz="1800" smtClean="0"/>
              <a:t>En gass i en beholder</a:t>
            </a:r>
            <a:endParaRPr lang="en-US" sz="1800" smtClean="0"/>
          </a:p>
        </p:txBody>
      </p:sp>
      <p:pic>
        <p:nvPicPr>
          <p:cNvPr id="79877" name="Picture 5" descr="T-gradients-gas"/>
          <p:cNvPicPr>
            <a:picLocks noChangeAspect="1" noChangeArrowheads="1"/>
          </p:cNvPicPr>
          <p:nvPr/>
        </p:nvPicPr>
        <p:blipFill>
          <a:blip r:embed="rId2" cstate="print"/>
          <a:srcRect/>
          <a:stretch>
            <a:fillRect/>
          </a:stretch>
        </p:blipFill>
        <p:spPr bwMode="auto">
          <a:xfrm>
            <a:off x="5010150" y="1371600"/>
            <a:ext cx="3600450" cy="1463675"/>
          </a:xfrm>
          <a:prstGeom prst="rect">
            <a:avLst/>
          </a:prstGeom>
          <a:noFill/>
          <a:ln w="9525">
            <a:noFill/>
            <a:miter lim="800000"/>
            <a:headEnd/>
            <a:tailEnd/>
          </a:ln>
        </p:spPr>
      </p:pic>
      <p:sp>
        <p:nvSpPr>
          <p:cNvPr id="79878" name="Text Box 6"/>
          <p:cNvSpPr txBox="1">
            <a:spLocks noChangeArrowheads="1"/>
          </p:cNvSpPr>
          <p:nvPr/>
        </p:nvSpPr>
        <p:spPr bwMode="auto">
          <a:xfrm>
            <a:off x="5029200" y="3048000"/>
            <a:ext cx="3581400" cy="2017713"/>
          </a:xfrm>
          <a:prstGeom prst="rect">
            <a:avLst/>
          </a:prstGeom>
          <a:noFill/>
          <a:ln w="9525">
            <a:noFill/>
            <a:miter lim="800000"/>
            <a:headEnd/>
            <a:tailEnd/>
          </a:ln>
        </p:spPr>
        <p:txBody>
          <a:bodyPr>
            <a:spAutoFit/>
          </a:bodyPr>
          <a:lstStyle/>
          <a:p>
            <a:pPr algn="ctr">
              <a:spcBef>
                <a:spcPct val="50000"/>
              </a:spcBef>
            </a:pPr>
            <a:r>
              <a:rPr lang="nb-NO" sz="1800">
                <a:latin typeface="Arial" charset="0"/>
              </a:rPr>
              <a:t>Lav           temperatur            Høy</a:t>
            </a:r>
          </a:p>
          <a:p>
            <a:pPr algn="ctr">
              <a:spcBef>
                <a:spcPct val="50000"/>
              </a:spcBef>
            </a:pPr>
            <a:r>
              <a:rPr lang="nb-NO" sz="1800">
                <a:latin typeface="Arial" charset="0"/>
              </a:rPr>
              <a:t>Lav             uorden                Høy</a:t>
            </a:r>
          </a:p>
          <a:p>
            <a:pPr algn="ctr">
              <a:spcBef>
                <a:spcPct val="50000"/>
              </a:spcBef>
            </a:pPr>
            <a:r>
              <a:rPr lang="nb-NO" sz="1800">
                <a:latin typeface="Arial" charset="0"/>
              </a:rPr>
              <a:t>Likt                trykk                  Likt</a:t>
            </a:r>
          </a:p>
          <a:p>
            <a:pPr algn="ctr">
              <a:spcBef>
                <a:spcPct val="50000"/>
              </a:spcBef>
            </a:pPr>
            <a:r>
              <a:rPr lang="nb-NO" sz="1800">
                <a:latin typeface="Arial" charset="0"/>
              </a:rPr>
              <a:t>Likt        kjemisk potensial      Likt</a:t>
            </a:r>
          </a:p>
          <a:p>
            <a:pPr algn="ctr">
              <a:spcBef>
                <a:spcPct val="50000"/>
              </a:spcBef>
            </a:pPr>
            <a:r>
              <a:rPr lang="nb-NO" sz="1800">
                <a:latin typeface="Arial" charset="0"/>
              </a:rPr>
              <a:t>Høy         konsentrasjon         Lav</a:t>
            </a:r>
            <a:endParaRPr lang="en-US" sz="1800">
              <a:latin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80899" name="Rectangle 2"/>
          <p:cNvSpPr>
            <a:spLocks noGrp="1" noChangeArrowheads="1"/>
          </p:cNvSpPr>
          <p:nvPr>
            <p:ph type="title"/>
          </p:nvPr>
        </p:nvSpPr>
        <p:spPr/>
        <p:txBody>
          <a:bodyPr/>
          <a:lstStyle/>
          <a:p>
            <a:pPr eaLnBrk="1" hangingPunct="1"/>
            <a:r>
              <a:rPr lang="nb-NO" smtClean="0"/>
              <a:t>Termoelektrisitet; Seebeck-effekten</a:t>
            </a:r>
            <a:endParaRPr lang="en-US" smtClean="0"/>
          </a:p>
        </p:txBody>
      </p:sp>
      <p:sp>
        <p:nvSpPr>
          <p:cNvPr id="80900" name="Rectangle 3"/>
          <p:cNvSpPr>
            <a:spLocks noGrp="1" noChangeArrowheads="1"/>
          </p:cNvSpPr>
          <p:nvPr>
            <p:ph type="body" sz="half" idx="1"/>
          </p:nvPr>
        </p:nvSpPr>
        <p:spPr/>
        <p:txBody>
          <a:bodyPr/>
          <a:lstStyle/>
          <a:p>
            <a:pPr eaLnBrk="1" hangingPunct="1"/>
            <a:r>
              <a:rPr lang="nb-NO" sz="1800" smtClean="0"/>
              <a:t>Negative ladningsbærere i et fast materiale</a:t>
            </a:r>
          </a:p>
          <a:p>
            <a:pPr eaLnBrk="1" hangingPunct="1"/>
            <a:r>
              <a:rPr lang="nb-NO" sz="1800" smtClean="0"/>
              <a:t>”Elektrongass”-modell</a:t>
            </a:r>
          </a:p>
          <a:p>
            <a:pPr eaLnBrk="1" hangingPunct="1"/>
            <a:endParaRPr lang="nb-NO" sz="1800" smtClean="0"/>
          </a:p>
          <a:p>
            <a:pPr eaLnBrk="1" hangingPunct="1"/>
            <a:endParaRPr lang="nb-NO" sz="1800" smtClean="0"/>
          </a:p>
          <a:p>
            <a:pPr eaLnBrk="1" hangingPunct="1"/>
            <a:r>
              <a:rPr lang="nb-NO" sz="1800" smtClean="0"/>
              <a:t>Seebeck-koeffisienten (termoelektrisk kraft)</a:t>
            </a:r>
          </a:p>
          <a:p>
            <a:pPr eaLnBrk="1" hangingPunct="1">
              <a:buFontTx/>
              <a:buNone/>
            </a:pPr>
            <a:r>
              <a:rPr lang="nb-NO" sz="1800" smtClean="0"/>
              <a:t>	</a:t>
            </a:r>
          </a:p>
          <a:p>
            <a:pPr eaLnBrk="1" hangingPunct="1">
              <a:buFontTx/>
              <a:buNone/>
            </a:pPr>
            <a:r>
              <a:rPr lang="nb-NO" sz="1800" smtClean="0"/>
              <a:t>		Q = dE/dT</a:t>
            </a:r>
          </a:p>
          <a:p>
            <a:pPr eaLnBrk="1" hangingPunct="1"/>
            <a:endParaRPr lang="nb-NO" sz="1800" smtClean="0"/>
          </a:p>
          <a:p>
            <a:pPr eaLnBrk="1" hangingPunct="1"/>
            <a:r>
              <a:rPr lang="nb-NO" sz="1800" smtClean="0"/>
              <a:t>Termoelement: To ledere med forskjellig Seebeck-koeffisient i en temperatur-gradient</a:t>
            </a:r>
          </a:p>
          <a:p>
            <a:pPr eaLnBrk="1" hangingPunct="1"/>
            <a:endParaRPr lang="en-US" sz="1800" smtClean="0"/>
          </a:p>
        </p:txBody>
      </p:sp>
      <p:sp>
        <p:nvSpPr>
          <p:cNvPr id="80901" name="Text Box 5"/>
          <p:cNvSpPr txBox="1">
            <a:spLocks noChangeArrowheads="1"/>
          </p:cNvSpPr>
          <p:nvPr/>
        </p:nvSpPr>
        <p:spPr bwMode="auto">
          <a:xfrm>
            <a:off x="5029200" y="3048000"/>
            <a:ext cx="3581400" cy="2430463"/>
          </a:xfrm>
          <a:prstGeom prst="rect">
            <a:avLst/>
          </a:prstGeom>
          <a:noFill/>
          <a:ln w="9525">
            <a:noFill/>
            <a:miter lim="800000"/>
            <a:headEnd/>
            <a:tailEnd/>
          </a:ln>
        </p:spPr>
        <p:txBody>
          <a:bodyPr>
            <a:spAutoFit/>
          </a:bodyPr>
          <a:lstStyle/>
          <a:p>
            <a:pPr algn="ctr">
              <a:spcBef>
                <a:spcPct val="50000"/>
              </a:spcBef>
            </a:pPr>
            <a:r>
              <a:rPr lang="nb-NO" sz="1800">
                <a:latin typeface="Arial" charset="0"/>
              </a:rPr>
              <a:t>Lav           temperatur            Høy</a:t>
            </a:r>
          </a:p>
          <a:p>
            <a:pPr algn="ctr">
              <a:spcBef>
                <a:spcPct val="50000"/>
              </a:spcBef>
            </a:pPr>
            <a:r>
              <a:rPr lang="nb-NO" sz="1800">
                <a:latin typeface="Arial" charset="0"/>
              </a:rPr>
              <a:t>Lav             uorden                Høy</a:t>
            </a:r>
          </a:p>
          <a:p>
            <a:pPr algn="ctr">
              <a:spcBef>
                <a:spcPct val="50000"/>
              </a:spcBef>
            </a:pPr>
            <a:r>
              <a:rPr lang="nb-NO" sz="1800">
                <a:latin typeface="Arial" charset="0"/>
              </a:rPr>
              <a:t>Likt               ”trykk”                 Likt</a:t>
            </a:r>
          </a:p>
          <a:p>
            <a:pPr algn="ctr">
              <a:spcBef>
                <a:spcPct val="50000"/>
              </a:spcBef>
            </a:pPr>
            <a:r>
              <a:rPr lang="nb-NO" sz="1800">
                <a:latin typeface="Arial" charset="0"/>
              </a:rPr>
              <a:t>Likt        kjemisk potensial      Likt</a:t>
            </a:r>
          </a:p>
          <a:p>
            <a:pPr algn="ctr">
              <a:spcBef>
                <a:spcPct val="50000"/>
              </a:spcBef>
            </a:pPr>
            <a:r>
              <a:rPr lang="nb-NO" sz="1800">
                <a:latin typeface="Arial" charset="0"/>
              </a:rPr>
              <a:t>Høy         konsentrasjon         Lav</a:t>
            </a:r>
          </a:p>
          <a:p>
            <a:pPr algn="ctr">
              <a:spcBef>
                <a:spcPct val="50000"/>
              </a:spcBef>
            </a:pPr>
            <a:r>
              <a:rPr lang="nb-NO" sz="1800">
                <a:latin typeface="Arial" charset="0"/>
              </a:rPr>
              <a:t>-          elektrisk potensial         +</a:t>
            </a:r>
            <a:endParaRPr lang="en-US" sz="1800">
              <a:latin typeface="Arial" charset="0"/>
            </a:endParaRPr>
          </a:p>
        </p:txBody>
      </p:sp>
      <p:pic>
        <p:nvPicPr>
          <p:cNvPr id="80902" name="Picture 7" descr="T-gradients-electrongas"/>
          <p:cNvPicPr>
            <a:picLocks noChangeAspect="1" noChangeArrowheads="1"/>
          </p:cNvPicPr>
          <p:nvPr/>
        </p:nvPicPr>
        <p:blipFill>
          <a:blip r:embed="rId2" cstate="print"/>
          <a:srcRect/>
          <a:stretch>
            <a:fillRect/>
          </a:stretch>
        </p:blipFill>
        <p:spPr bwMode="auto">
          <a:xfrm>
            <a:off x="5005388" y="1177925"/>
            <a:ext cx="3681412" cy="199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81923" name="Rectangle 2"/>
          <p:cNvSpPr>
            <a:spLocks noGrp="1" noChangeArrowheads="1"/>
          </p:cNvSpPr>
          <p:nvPr>
            <p:ph type="title"/>
          </p:nvPr>
        </p:nvSpPr>
        <p:spPr>
          <a:xfrm>
            <a:off x="609600" y="-152400"/>
            <a:ext cx="7772400" cy="1143000"/>
          </a:xfrm>
        </p:spPr>
        <p:txBody>
          <a:bodyPr/>
          <a:lstStyle/>
          <a:p>
            <a:pPr eaLnBrk="1" hangingPunct="1"/>
            <a:r>
              <a:rPr lang="nb-NO" smtClean="0"/>
              <a:t>n- og p-leder</a:t>
            </a:r>
            <a:endParaRPr lang="en-US" smtClean="0"/>
          </a:p>
        </p:txBody>
      </p:sp>
      <p:sp>
        <p:nvSpPr>
          <p:cNvPr id="81924" name="Rectangle 3"/>
          <p:cNvSpPr>
            <a:spLocks noGrp="1" noChangeArrowheads="1"/>
          </p:cNvSpPr>
          <p:nvPr>
            <p:ph type="body" sz="half" idx="1"/>
          </p:nvPr>
        </p:nvSpPr>
        <p:spPr>
          <a:xfrm>
            <a:off x="228600" y="1371600"/>
            <a:ext cx="3810000" cy="4724400"/>
          </a:xfrm>
        </p:spPr>
        <p:txBody>
          <a:bodyPr/>
          <a:lstStyle/>
          <a:p>
            <a:pPr eaLnBrk="1" hangingPunct="1"/>
            <a:r>
              <a:rPr lang="nb-NO" sz="1800" smtClean="0"/>
              <a:t>Negative ladningsbærere i et materiale med én plass per bærer</a:t>
            </a:r>
          </a:p>
          <a:p>
            <a:pPr eaLnBrk="1" hangingPunct="1"/>
            <a:endParaRPr lang="nb-NO" sz="1800" smtClean="0"/>
          </a:p>
          <a:p>
            <a:pPr eaLnBrk="1" hangingPunct="1"/>
            <a:r>
              <a:rPr lang="nb-NO" sz="1800" smtClean="0"/>
              <a:t>n-leder</a:t>
            </a:r>
          </a:p>
          <a:p>
            <a:pPr eaLnBrk="1" hangingPunct="1"/>
            <a:r>
              <a:rPr lang="nb-NO" sz="1800" smtClean="0"/>
              <a:t>Okkupasjonstall av negative bærere &lt; ½ </a:t>
            </a:r>
          </a:p>
          <a:p>
            <a:pPr eaLnBrk="1" hangingPunct="1"/>
            <a:endParaRPr lang="nb-NO" sz="1800" smtClean="0"/>
          </a:p>
          <a:p>
            <a:pPr eaLnBrk="1" hangingPunct="1"/>
            <a:endParaRPr lang="nb-NO" sz="1800" smtClean="0"/>
          </a:p>
          <a:p>
            <a:pPr eaLnBrk="1" hangingPunct="1"/>
            <a:r>
              <a:rPr lang="nb-NO" sz="1800" smtClean="0"/>
              <a:t>p-leder</a:t>
            </a:r>
          </a:p>
          <a:p>
            <a:pPr eaLnBrk="1" hangingPunct="1"/>
            <a:r>
              <a:rPr lang="nb-NO" sz="1800" smtClean="0"/>
              <a:t>Okkupasjonstall av negative bærere &gt; ½ </a:t>
            </a:r>
          </a:p>
          <a:p>
            <a:pPr eaLnBrk="1" hangingPunct="1"/>
            <a:endParaRPr lang="en-US" sz="1800" smtClean="0"/>
          </a:p>
        </p:txBody>
      </p:sp>
      <p:sp>
        <p:nvSpPr>
          <p:cNvPr id="81925" name="Text Box 4"/>
          <p:cNvSpPr txBox="1">
            <a:spLocks noChangeArrowheads="1"/>
          </p:cNvSpPr>
          <p:nvPr/>
        </p:nvSpPr>
        <p:spPr bwMode="auto">
          <a:xfrm>
            <a:off x="4495800" y="5410200"/>
            <a:ext cx="3581400" cy="1098550"/>
          </a:xfrm>
          <a:prstGeom prst="rect">
            <a:avLst/>
          </a:prstGeom>
          <a:noFill/>
          <a:ln w="9525">
            <a:noFill/>
            <a:miter lim="800000"/>
            <a:headEnd/>
            <a:tailEnd/>
          </a:ln>
        </p:spPr>
        <p:txBody>
          <a:bodyPr>
            <a:spAutoFit/>
          </a:bodyPr>
          <a:lstStyle/>
          <a:p>
            <a:pPr algn="ctr">
              <a:spcBef>
                <a:spcPct val="50000"/>
              </a:spcBef>
            </a:pPr>
            <a:r>
              <a:rPr lang="nb-NO" sz="1200">
                <a:latin typeface="Arial" charset="0"/>
              </a:rPr>
              <a:t>Lav           temperatur            Høy</a:t>
            </a:r>
          </a:p>
          <a:p>
            <a:pPr algn="ctr">
              <a:spcBef>
                <a:spcPct val="50000"/>
              </a:spcBef>
            </a:pPr>
            <a:r>
              <a:rPr lang="nb-NO" sz="1200">
                <a:latin typeface="Arial" charset="0"/>
              </a:rPr>
              <a:t>Lav             uorden                Høy</a:t>
            </a:r>
          </a:p>
          <a:p>
            <a:pPr algn="ctr">
              <a:spcBef>
                <a:spcPct val="50000"/>
              </a:spcBef>
            </a:pPr>
            <a:r>
              <a:rPr lang="nb-NO" sz="1200">
                <a:latin typeface="Arial" charset="0"/>
              </a:rPr>
              <a:t>Lav         konsentrasjon         Høy</a:t>
            </a:r>
          </a:p>
          <a:p>
            <a:pPr algn="ctr">
              <a:spcBef>
                <a:spcPct val="50000"/>
              </a:spcBef>
            </a:pPr>
            <a:r>
              <a:rPr lang="nb-NO" sz="1200">
                <a:latin typeface="Arial" charset="0"/>
              </a:rPr>
              <a:t>+          elektrisk potensial         -</a:t>
            </a:r>
            <a:endParaRPr lang="en-US" sz="1200">
              <a:latin typeface="Arial" charset="0"/>
            </a:endParaRPr>
          </a:p>
        </p:txBody>
      </p:sp>
      <p:pic>
        <p:nvPicPr>
          <p:cNvPr id="81926" name="Picture 6" descr="T-gradients-n-and-p"/>
          <p:cNvPicPr>
            <a:picLocks noChangeAspect="1" noChangeArrowheads="1"/>
          </p:cNvPicPr>
          <p:nvPr/>
        </p:nvPicPr>
        <p:blipFill>
          <a:blip r:embed="rId2" cstate="print"/>
          <a:srcRect/>
          <a:stretch>
            <a:fillRect/>
          </a:stretch>
        </p:blipFill>
        <p:spPr bwMode="auto">
          <a:xfrm>
            <a:off x="4648200" y="1981200"/>
            <a:ext cx="3122613" cy="3484563"/>
          </a:xfrm>
          <a:prstGeom prst="rect">
            <a:avLst/>
          </a:prstGeom>
          <a:noFill/>
          <a:ln w="9525">
            <a:noFill/>
            <a:miter lim="800000"/>
            <a:headEnd/>
            <a:tailEnd/>
          </a:ln>
        </p:spPr>
      </p:pic>
      <p:sp>
        <p:nvSpPr>
          <p:cNvPr id="81927" name="Text Box 7"/>
          <p:cNvSpPr txBox="1">
            <a:spLocks noChangeArrowheads="1"/>
          </p:cNvSpPr>
          <p:nvPr/>
        </p:nvSpPr>
        <p:spPr bwMode="auto">
          <a:xfrm>
            <a:off x="4343400" y="914400"/>
            <a:ext cx="3581400" cy="1098550"/>
          </a:xfrm>
          <a:prstGeom prst="rect">
            <a:avLst/>
          </a:prstGeom>
          <a:noFill/>
          <a:ln w="9525">
            <a:noFill/>
            <a:miter lim="800000"/>
            <a:headEnd/>
            <a:tailEnd/>
          </a:ln>
        </p:spPr>
        <p:txBody>
          <a:bodyPr>
            <a:spAutoFit/>
          </a:bodyPr>
          <a:lstStyle/>
          <a:p>
            <a:pPr algn="ctr">
              <a:spcBef>
                <a:spcPct val="50000"/>
              </a:spcBef>
            </a:pPr>
            <a:r>
              <a:rPr lang="nb-NO" sz="1200">
                <a:latin typeface="Arial" charset="0"/>
              </a:rPr>
              <a:t>Lav           temperatur            Høy</a:t>
            </a:r>
          </a:p>
          <a:p>
            <a:pPr algn="ctr">
              <a:spcBef>
                <a:spcPct val="50000"/>
              </a:spcBef>
            </a:pPr>
            <a:r>
              <a:rPr lang="nb-NO" sz="1200">
                <a:latin typeface="Arial" charset="0"/>
              </a:rPr>
              <a:t>Lav             uorden                Høy</a:t>
            </a:r>
          </a:p>
          <a:p>
            <a:pPr algn="ctr">
              <a:spcBef>
                <a:spcPct val="50000"/>
              </a:spcBef>
            </a:pPr>
            <a:r>
              <a:rPr lang="nb-NO" sz="1200">
                <a:latin typeface="Arial" charset="0"/>
              </a:rPr>
              <a:t>Høy         konsentrasjon         Lav</a:t>
            </a:r>
          </a:p>
          <a:p>
            <a:pPr algn="ctr">
              <a:spcBef>
                <a:spcPct val="50000"/>
              </a:spcBef>
            </a:pPr>
            <a:r>
              <a:rPr lang="nb-NO" sz="1200">
                <a:latin typeface="Arial" charset="0"/>
              </a:rPr>
              <a:t>-          elektrisk potensial         +</a:t>
            </a:r>
            <a:endParaRPr lang="en-US" sz="1200">
              <a:latin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82947" name="Rectangle 2"/>
          <p:cNvSpPr>
            <a:spLocks noGrp="1" noChangeArrowheads="1"/>
          </p:cNvSpPr>
          <p:nvPr>
            <p:ph type="title"/>
          </p:nvPr>
        </p:nvSpPr>
        <p:spPr/>
        <p:txBody>
          <a:bodyPr/>
          <a:lstStyle/>
          <a:p>
            <a:pPr eaLnBrk="1" hangingPunct="1"/>
            <a:r>
              <a:rPr lang="nb-NO" smtClean="0"/>
              <a:t>Oppsummering, Kapittel 3</a:t>
            </a:r>
            <a:endParaRPr lang="en-US" smtClean="0"/>
          </a:p>
        </p:txBody>
      </p:sp>
      <p:sp>
        <p:nvSpPr>
          <p:cNvPr id="82948" name="Rectangle 3"/>
          <p:cNvSpPr>
            <a:spLocks noGrp="1" noChangeArrowheads="1"/>
          </p:cNvSpPr>
          <p:nvPr>
            <p:ph type="body" idx="1"/>
          </p:nvPr>
        </p:nvSpPr>
        <p:spPr>
          <a:xfrm>
            <a:off x="685800" y="1066800"/>
            <a:ext cx="7772400" cy="5170488"/>
          </a:xfrm>
        </p:spPr>
        <p:txBody>
          <a:bodyPr/>
          <a:lstStyle/>
          <a:p>
            <a:pPr eaLnBrk="1" hangingPunct="1">
              <a:lnSpc>
                <a:spcPct val="90000"/>
              </a:lnSpc>
            </a:pPr>
            <a:r>
              <a:rPr lang="nb-NO" sz="1800" dirty="0" smtClean="0"/>
              <a:t>Total energi = indre energi + mekanisk energi (kinetisk og potensiell)</a:t>
            </a:r>
          </a:p>
          <a:p>
            <a:pPr eaLnBrk="1" hangingPunct="1">
              <a:lnSpc>
                <a:spcPct val="90000"/>
              </a:lnSpc>
            </a:pPr>
            <a:r>
              <a:rPr lang="nb-NO" sz="1800" dirty="0" smtClean="0"/>
              <a:t>Entalpi (varme, </a:t>
            </a:r>
            <a:r>
              <a:rPr lang="nb-NO" sz="1800" dirty="0" err="1" smtClean="0"/>
              <a:t>ekso-/endoterm</a:t>
            </a:r>
            <a:r>
              <a:rPr lang="nb-NO" sz="1800" dirty="0" smtClean="0"/>
              <a:t>) – volumarbeid</a:t>
            </a:r>
          </a:p>
          <a:p>
            <a:pPr eaLnBrk="1" hangingPunct="1">
              <a:lnSpc>
                <a:spcPct val="90000"/>
              </a:lnSpc>
            </a:pPr>
            <a:r>
              <a:rPr lang="nb-NO" sz="1800" dirty="0" smtClean="0"/>
              <a:t>Systemer</a:t>
            </a:r>
          </a:p>
          <a:p>
            <a:pPr eaLnBrk="1" hangingPunct="1">
              <a:lnSpc>
                <a:spcPct val="90000"/>
              </a:lnSpc>
            </a:pPr>
            <a:r>
              <a:rPr lang="nb-NO" sz="1800" dirty="0" smtClean="0"/>
              <a:t>Sannsynlighet – uorden – entropi</a:t>
            </a:r>
          </a:p>
          <a:p>
            <a:pPr eaLnBrk="1" hangingPunct="1">
              <a:lnSpc>
                <a:spcPct val="90000"/>
              </a:lnSpc>
            </a:pPr>
            <a:r>
              <a:rPr lang="nb-NO" sz="1800" dirty="0" smtClean="0"/>
              <a:t>1. og 2. lov: Energiens konstans og entropiens økning</a:t>
            </a:r>
          </a:p>
          <a:p>
            <a:pPr eaLnBrk="1" hangingPunct="1">
              <a:lnSpc>
                <a:spcPct val="90000"/>
              </a:lnSpc>
            </a:pPr>
            <a:r>
              <a:rPr lang="nb-NO" sz="1800" dirty="0" smtClean="0"/>
              <a:t>Reelle og ideelle prosesser</a:t>
            </a:r>
          </a:p>
          <a:p>
            <a:pPr eaLnBrk="1" hangingPunct="1">
              <a:lnSpc>
                <a:spcPct val="90000"/>
              </a:lnSpc>
            </a:pPr>
            <a:r>
              <a:rPr lang="nb-NO" sz="1800" dirty="0" smtClean="0"/>
              <a:t>Varmekapasitet – temperatur</a:t>
            </a:r>
          </a:p>
          <a:p>
            <a:pPr eaLnBrk="1" hangingPunct="1">
              <a:lnSpc>
                <a:spcPct val="90000"/>
              </a:lnSpc>
            </a:pPr>
            <a:endParaRPr lang="nb-NO" sz="1800" dirty="0" smtClean="0"/>
          </a:p>
          <a:p>
            <a:pPr eaLnBrk="1" hangingPunct="1">
              <a:lnSpc>
                <a:spcPct val="90000"/>
              </a:lnSpc>
            </a:pPr>
            <a:r>
              <a:rPr lang="nb-NO" sz="1800" dirty="0" smtClean="0"/>
              <a:t>Hva skjer?</a:t>
            </a:r>
          </a:p>
          <a:p>
            <a:pPr lvl="1" eaLnBrk="1" hangingPunct="1">
              <a:lnSpc>
                <a:spcPct val="90000"/>
              </a:lnSpc>
            </a:pPr>
            <a:r>
              <a:rPr lang="nb-NO" sz="1600" dirty="0" smtClean="0">
                <a:sym typeface="Symbol" pitchFamily="18" charset="2"/>
              </a:rPr>
              <a:t></a:t>
            </a:r>
            <a:r>
              <a:rPr lang="nb-NO" sz="1600" i="1" dirty="0" smtClean="0"/>
              <a:t>G</a:t>
            </a:r>
            <a:r>
              <a:rPr lang="nb-NO" sz="1600" dirty="0" smtClean="0"/>
              <a:t> er et mål for hva som skjer. </a:t>
            </a:r>
            <a:r>
              <a:rPr lang="nb-NO" sz="1600" dirty="0" smtClean="0">
                <a:sym typeface="Symbol" pitchFamily="18" charset="2"/>
              </a:rPr>
              <a:t></a:t>
            </a:r>
            <a:r>
              <a:rPr lang="nb-NO" sz="1600" i="1" dirty="0" smtClean="0"/>
              <a:t>G</a:t>
            </a:r>
            <a:r>
              <a:rPr lang="nb-NO" sz="1600" dirty="0" smtClean="0"/>
              <a:t> = 0 betyr veis ende; likevekt</a:t>
            </a:r>
          </a:p>
          <a:p>
            <a:pPr lvl="1" eaLnBrk="1" hangingPunct="1">
              <a:lnSpc>
                <a:spcPct val="90000"/>
              </a:lnSpc>
            </a:pPr>
            <a:r>
              <a:rPr lang="nb-NO" sz="1600" dirty="0" smtClean="0">
                <a:sym typeface="Symbol" pitchFamily="18" charset="2"/>
              </a:rPr>
              <a:t></a:t>
            </a:r>
            <a:r>
              <a:rPr lang="nb-NO" sz="1600" i="1" dirty="0" smtClean="0"/>
              <a:t>G</a:t>
            </a:r>
            <a:r>
              <a:rPr lang="nb-NO" sz="1600" i="1" baseline="30000" dirty="0" smtClean="0"/>
              <a:t>0</a:t>
            </a:r>
            <a:r>
              <a:rPr lang="nb-NO" sz="1600" dirty="0" smtClean="0"/>
              <a:t> og </a:t>
            </a:r>
            <a:r>
              <a:rPr lang="nb-NO" sz="1600" i="1" dirty="0" smtClean="0"/>
              <a:t>K</a:t>
            </a:r>
            <a:r>
              <a:rPr lang="nb-NO" sz="1600" dirty="0" smtClean="0"/>
              <a:t> er mål for likevektspunktets forskyvning mot reaktanter eller produkter</a:t>
            </a:r>
          </a:p>
          <a:p>
            <a:pPr lvl="1" eaLnBrk="1" hangingPunct="1">
              <a:lnSpc>
                <a:spcPct val="90000"/>
              </a:lnSpc>
            </a:pPr>
            <a:r>
              <a:rPr lang="nb-NO" sz="1600" dirty="0" smtClean="0">
                <a:sym typeface="Symbol" pitchFamily="18" charset="2"/>
              </a:rPr>
              <a:t>Hva som skjer og likevektens forskyvning (</a:t>
            </a:r>
            <a:r>
              <a:rPr lang="nb-NO" sz="1600" i="1" dirty="0" smtClean="0"/>
              <a:t>G</a:t>
            </a:r>
            <a:r>
              <a:rPr lang="nb-NO" sz="1600" dirty="0" smtClean="0"/>
              <a:t> og </a:t>
            </a:r>
            <a:r>
              <a:rPr lang="nb-NO" sz="1600" dirty="0" smtClean="0">
                <a:sym typeface="Symbol" pitchFamily="18" charset="2"/>
              </a:rPr>
              <a:t></a:t>
            </a:r>
            <a:r>
              <a:rPr lang="nb-NO" sz="1600" i="1" dirty="0" smtClean="0"/>
              <a:t>G</a:t>
            </a:r>
            <a:r>
              <a:rPr lang="nb-NO" sz="1600" i="1" baseline="30000" dirty="0" smtClean="0"/>
              <a:t>0</a:t>
            </a:r>
            <a:r>
              <a:rPr lang="nb-NO" sz="1600" dirty="0" smtClean="0"/>
              <a:t>) er balanse mellom energikostnad (varme) og sannsynlighet (uorden).</a:t>
            </a:r>
          </a:p>
          <a:p>
            <a:pPr lvl="1" eaLnBrk="1" hangingPunct="1">
              <a:lnSpc>
                <a:spcPct val="90000"/>
              </a:lnSpc>
            </a:pPr>
            <a:r>
              <a:rPr lang="nb-NO" sz="1600" dirty="0" smtClean="0"/>
              <a:t>Effekter av </a:t>
            </a:r>
            <a:r>
              <a:rPr lang="nb-NO" sz="1600" i="1" dirty="0" smtClean="0"/>
              <a:t>P</a:t>
            </a:r>
            <a:r>
              <a:rPr lang="nb-NO" sz="1600" dirty="0" smtClean="0"/>
              <a:t> og </a:t>
            </a:r>
            <a:r>
              <a:rPr lang="nb-NO" sz="1600" i="1" dirty="0" smtClean="0"/>
              <a:t>T</a:t>
            </a:r>
          </a:p>
          <a:p>
            <a:pPr eaLnBrk="1" hangingPunct="1">
              <a:lnSpc>
                <a:spcPct val="90000"/>
              </a:lnSpc>
            </a:pPr>
            <a:endParaRPr lang="nb-NO" sz="1800" dirty="0" smtClean="0"/>
          </a:p>
          <a:p>
            <a:pPr eaLnBrk="1" hangingPunct="1">
              <a:lnSpc>
                <a:spcPct val="90000"/>
              </a:lnSpc>
            </a:pPr>
            <a:r>
              <a:rPr lang="nb-NO" sz="1800" dirty="0" smtClean="0"/>
              <a:t>Temperaturgradienter - termoelektrisitet</a:t>
            </a:r>
            <a:endParaRPr lang="en-US" sz="1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9939" name="Rectangle 2"/>
          <p:cNvSpPr>
            <a:spLocks noGrp="1" noChangeArrowheads="1"/>
          </p:cNvSpPr>
          <p:nvPr>
            <p:ph type="title"/>
          </p:nvPr>
        </p:nvSpPr>
        <p:spPr>
          <a:xfrm>
            <a:off x="381000" y="0"/>
            <a:ext cx="7543800" cy="1104900"/>
          </a:xfrm>
        </p:spPr>
        <p:txBody>
          <a:bodyPr/>
          <a:lstStyle/>
          <a:p>
            <a:pPr eaLnBrk="1" hangingPunct="1"/>
            <a:r>
              <a:rPr lang="en-GB" smtClean="0"/>
              <a:t>Systemer</a:t>
            </a:r>
          </a:p>
        </p:txBody>
      </p:sp>
      <p:sp>
        <p:nvSpPr>
          <p:cNvPr id="39940" name="Rectangle 3"/>
          <p:cNvSpPr>
            <a:spLocks noGrp="1" noChangeArrowheads="1"/>
          </p:cNvSpPr>
          <p:nvPr>
            <p:ph type="body" idx="1"/>
          </p:nvPr>
        </p:nvSpPr>
        <p:spPr>
          <a:xfrm>
            <a:off x="457200" y="1052736"/>
            <a:ext cx="5482952" cy="5145360"/>
          </a:xfrm>
        </p:spPr>
        <p:txBody>
          <a:bodyPr/>
          <a:lstStyle/>
          <a:p>
            <a:pPr eaLnBrk="1" hangingPunct="1"/>
            <a:r>
              <a:rPr lang="en-GB" dirty="0" err="1" smtClean="0"/>
              <a:t>Åpent</a:t>
            </a:r>
            <a:r>
              <a:rPr lang="en-GB" dirty="0" smtClean="0"/>
              <a:t> </a:t>
            </a:r>
            <a:r>
              <a:rPr lang="en-GB" dirty="0" smtClean="0"/>
              <a:t>system</a:t>
            </a:r>
          </a:p>
          <a:p>
            <a:pPr lvl="1" eaLnBrk="1" hangingPunct="1"/>
            <a:r>
              <a:rPr lang="en-GB" dirty="0" err="1" smtClean="0"/>
              <a:t>Utveksling</a:t>
            </a:r>
            <a:r>
              <a:rPr lang="en-GB" dirty="0" smtClean="0"/>
              <a:t> </a:t>
            </a:r>
            <a:r>
              <a:rPr lang="en-GB" dirty="0" err="1" smtClean="0"/>
              <a:t>av</a:t>
            </a:r>
            <a:r>
              <a:rPr lang="en-GB" dirty="0" smtClean="0"/>
              <a:t> </a:t>
            </a:r>
            <a:r>
              <a:rPr lang="en-GB" dirty="0" err="1" smtClean="0"/>
              <a:t>både</a:t>
            </a:r>
            <a:r>
              <a:rPr lang="en-GB" dirty="0" smtClean="0"/>
              <a:t> masse </a:t>
            </a:r>
            <a:r>
              <a:rPr lang="en-GB" dirty="0" err="1" smtClean="0"/>
              <a:t>og</a:t>
            </a:r>
            <a:r>
              <a:rPr lang="en-GB" dirty="0" smtClean="0"/>
              <a:t> </a:t>
            </a:r>
            <a:r>
              <a:rPr lang="en-GB" dirty="0" err="1" smtClean="0"/>
              <a:t>energi</a:t>
            </a:r>
            <a:endParaRPr lang="en-GB" dirty="0" smtClean="0"/>
          </a:p>
          <a:p>
            <a:pPr lvl="2" eaLnBrk="1" hangingPunct="1"/>
            <a:r>
              <a:rPr lang="en-GB" dirty="0" err="1" smtClean="0"/>
              <a:t>Ovn</a:t>
            </a:r>
            <a:endParaRPr lang="en-GB" dirty="0" smtClean="0"/>
          </a:p>
          <a:p>
            <a:pPr lvl="2" eaLnBrk="1" hangingPunct="1"/>
            <a:r>
              <a:rPr lang="en-GB" dirty="0" smtClean="0"/>
              <a:t>Motor</a:t>
            </a:r>
            <a:endParaRPr lang="nb-NO" dirty="0" smtClean="0"/>
          </a:p>
          <a:p>
            <a:pPr eaLnBrk="1" hangingPunct="1"/>
            <a:endParaRPr lang="nb-NO" dirty="0" smtClean="0"/>
          </a:p>
          <a:p>
            <a:pPr eaLnBrk="1" hangingPunct="1"/>
            <a:r>
              <a:rPr lang="en-GB" dirty="0" err="1" smtClean="0"/>
              <a:t>Lukket</a:t>
            </a:r>
            <a:r>
              <a:rPr lang="en-GB" dirty="0" smtClean="0"/>
              <a:t> system</a:t>
            </a:r>
          </a:p>
          <a:p>
            <a:pPr lvl="1" eaLnBrk="1" hangingPunct="1"/>
            <a:r>
              <a:rPr lang="en-GB" dirty="0" smtClean="0"/>
              <a:t>Bare </a:t>
            </a:r>
            <a:r>
              <a:rPr lang="en-GB" dirty="0" err="1" smtClean="0"/>
              <a:t>utveksling</a:t>
            </a:r>
            <a:r>
              <a:rPr lang="en-GB" dirty="0" smtClean="0"/>
              <a:t> </a:t>
            </a:r>
            <a:r>
              <a:rPr lang="en-GB" dirty="0" err="1" smtClean="0"/>
              <a:t>av</a:t>
            </a:r>
            <a:r>
              <a:rPr lang="en-GB" dirty="0" smtClean="0"/>
              <a:t> </a:t>
            </a:r>
            <a:r>
              <a:rPr lang="en-GB" dirty="0" err="1" smtClean="0"/>
              <a:t>energi</a:t>
            </a:r>
            <a:r>
              <a:rPr lang="en-GB" dirty="0" smtClean="0"/>
              <a:t>, </a:t>
            </a:r>
            <a:r>
              <a:rPr lang="en-GB" dirty="0" err="1" smtClean="0"/>
              <a:t>ikke</a:t>
            </a:r>
            <a:r>
              <a:rPr lang="en-GB" dirty="0" smtClean="0"/>
              <a:t> masse</a:t>
            </a:r>
          </a:p>
          <a:p>
            <a:pPr lvl="2" eaLnBrk="1" hangingPunct="1"/>
            <a:r>
              <a:rPr lang="en-GB" dirty="0" err="1" smtClean="0"/>
              <a:t>Lukket</a:t>
            </a:r>
            <a:r>
              <a:rPr lang="en-GB" dirty="0" smtClean="0"/>
              <a:t>, </a:t>
            </a:r>
            <a:r>
              <a:rPr lang="en-GB" dirty="0" err="1" smtClean="0"/>
              <a:t>uisolert</a:t>
            </a:r>
            <a:r>
              <a:rPr lang="en-GB" dirty="0" smtClean="0"/>
              <a:t> beholder</a:t>
            </a:r>
          </a:p>
          <a:p>
            <a:pPr lvl="2" eaLnBrk="1" hangingPunct="1"/>
            <a:r>
              <a:rPr lang="en-GB" dirty="0" err="1" smtClean="0"/>
              <a:t>Ballong</a:t>
            </a:r>
            <a:endParaRPr lang="en-GB" dirty="0" smtClean="0"/>
          </a:p>
          <a:p>
            <a:pPr eaLnBrk="1" hangingPunct="1"/>
            <a:endParaRPr lang="en-GB" dirty="0" smtClean="0"/>
          </a:p>
          <a:p>
            <a:pPr eaLnBrk="1" hangingPunct="1"/>
            <a:r>
              <a:rPr lang="en-GB" dirty="0" err="1" smtClean="0"/>
              <a:t>Isolert</a:t>
            </a:r>
            <a:r>
              <a:rPr lang="en-GB" dirty="0" smtClean="0"/>
              <a:t> system</a:t>
            </a:r>
          </a:p>
          <a:p>
            <a:pPr lvl="1" eaLnBrk="1" hangingPunct="1"/>
            <a:r>
              <a:rPr lang="en-GB" dirty="0" err="1" smtClean="0"/>
              <a:t>Ingen</a:t>
            </a:r>
            <a:r>
              <a:rPr lang="en-GB" dirty="0" smtClean="0"/>
              <a:t> </a:t>
            </a:r>
            <a:r>
              <a:rPr lang="en-GB" dirty="0" err="1" smtClean="0"/>
              <a:t>utveksling</a:t>
            </a:r>
            <a:r>
              <a:rPr lang="en-GB" dirty="0" smtClean="0"/>
              <a:t> </a:t>
            </a:r>
            <a:r>
              <a:rPr lang="en-GB" dirty="0" err="1" smtClean="0"/>
              <a:t>av</a:t>
            </a:r>
            <a:r>
              <a:rPr lang="en-GB" dirty="0" smtClean="0"/>
              <a:t> masse </a:t>
            </a:r>
            <a:r>
              <a:rPr lang="en-GB" dirty="0" err="1" smtClean="0"/>
              <a:t>eller</a:t>
            </a:r>
            <a:r>
              <a:rPr lang="en-GB" dirty="0" smtClean="0"/>
              <a:t> </a:t>
            </a:r>
            <a:r>
              <a:rPr lang="en-GB" dirty="0" err="1" smtClean="0"/>
              <a:t>energi</a:t>
            </a:r>
            <a:endParaRPr lang="en-GB" dirty="0" smtClean="0"/>
          </a:p>
          <a:p>
            <a:pPr lvl="2" eaLnBrk="1" hangingPunct="1"/>
            <a:r>
              <a:rPr lang="en-GB" dirty="0" err="1" smtClean="0"/>
              <a:t>Lukket</a:t>
            </a:r>
            <a:r>
              <a:rPr lang="en-GB" dirty="0" smtClean="0"/>
              <a:t> </a:t>
            </a:r>
            <a:r>
              <a:rPr lang="en-GB" dirty="0" err="1" smtClean="0"/>
              <a:t>termos</a:t>
            </a:r>
            <a:endParaRPr lang="en-GB" dirty="0" smtClean="0"/>
          </a:p>
          <a:p>
            <a:pPr lvl="2" eaLnBrk="1" hangingPunct="1"/>
            <a:r>
              <a:rPr lang="en-GB" dirty="0" err="1" smtClean="0"/>
              <a:t>Reaksjonsbeholder</a:t>
            </a:r>
            <a:r>
              <a:rPr lang="en-GB" dirty="0" smtClean="0"/>
              <a:t> </a:t>
            </a:r>
            <a:r>
              <a:rPr lang="en-GB" dirty="0" err="1" smtClean="0"/>
              <a:t>isolert</a:t>
            </a:r>
            <a:r>
              <a:rPr lang="en-GB" dirty="0" smtClean="0"/>
              <a:t> med </a:t>
            </a:r>
            <a:r>
              <a:rPr lang="en-GB" dirty="0" err="1" smtClean="0"/>
              <a:t>feks</a:t>
            </a:r>
            <a:r>
              <a:rPr lang="en-GB" dirty="0" smtClean="0"/>
              <a:t>. </a:t>
            </a:r>
            <a:r>
              <a:rPr lang="en-GB" dirty="0" err="1" smtClean="0"/>
              <a:t>isopor</a:t>
            </a:r>
            <a:endParaRPr lang="en-GB" dirty="0" smtClean="0"/>
          </a:p>
          <a:p>
            <a:pPr lvl="2" eaLnBrk="1" hangingPunct="1"/>
            <a:r>
              <a:rPr lang="en-GB" dirty="0" err="1" smtClean="0"/>
              <a:t>Universet</a:t>
            </a:r>
            <a:endParaRPr lang="en-GB" dirty="0" smtClean="0"/>
          </a:p>
          <a:p>
            <a:pPr lvl="2" eaLnBrk="1" hangingPunct="1"/>
            <a:endParaRPr lang="en-GB" dirty="0" smtClean="0"/>
          </a:p>
        </p:txBody>
      </p:sp>
      <p:pic>
        <p:nvPicPr>
          <p:cNvPr id="39941" name="Picture 10" descr="systems-small"/>
          <p:cNvPicPr>
            <a:picLocks noChangeAspect="1" noChangeArrowheads="1"/>
          </p:cNvPicPr>
          <p:nvPr/>
        </p:nvPicPr>
        <p:blipFill>
          <a:blip r:embed="rId3" cstate="print"/>
          <a:srcRect/>
          <a:stretch>
            <a:fillRect/>
          </a:stretch>
        </p:blipFill>
        <p:spPr bwMode="auto">
          <a:xfrm>
            <a:off x="6172200" y="2562225"/>
            <a:ext cx="2162175"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052" name="Rectangle 2"/>
          <p:cNvSpPr>
            <a:spLocks noGrp="1" noChangeArrowheads="1"/>
          </p:cNvSpPr>
          <p:nvPr>
            <p:ph type="title"/>
          </p:nvPr>
        </p:nvSpPr>
        <p:spPr>
          <a:xfrm>
            <a:off x="381000" y="-38100"/>
            <a:ext cx="7543800" cy="1104900"/>
          </a:xfrm>
        </p:spPr>
        <p:txBody>
          <a:bodyPr/>
          <a:lstStyle/>
          <a:p>
            <a:pPr eaLnBrk="1" hangingPunct="1"/>
            <a:r>
              <a:rPr lang="en-GB" smtClean="0"/>
              <a:t>Tilstandsfunksjoner</a:t>
            </a:r>
          </a:p>
        </p:txBody>
      </p:sp>
      <p:sp>
        <p:nvSpPr>
          <p:cNvPr id="2053" name="Rectangle 3"/>
          <p:cNvSpPr>
            <a:spLocks noGrp="1" noChangeArrowheads="1"/>
          </p:cNvSpPr>
          <p:nvPr>
            <p:ph type="body" idx="1"/>
          </p:nvPr>
        </p:nvSpPr>
        <p:spPr>
          <a:xfrm>
            <a:off x="457200" y="762000"/>
            <a:ext cx="7727950" cy="5410200"/>
          </a:xfrm>
        </p:spPr>
        <p:txBody>
          <a:bodyPr/>
          <a:lstStyle/>
          <a:p>
            <a:pPr eaLnBrk="1" hangingPunct="1">
              <a:lnSpc>
                <a:spcPct val="90000"/>
              </a:lnSpc>
            </a:pPr>
            <a:r>
              <a:rPr lang="en-GB" sz="1800" dirty="0" err="1" smtClean="0"/>
              <a:t>Generelt</a:t>
            </a:r>
            <a:r>
              <a:rPr lang="en-GB" sz="1800" dirty="0" smtClean="0"/>
              <a:t> </a:t>
            </a:r>
            <a:r>
              <a:rPr lang="en-GB" sz="1800" dirty="0" err="1" smtClean="0"/>
              <a:t>må</a:t>
            </a:r>
            <a:r>
              <a:rPr lang="en-GB" sz="1800" dirty="0" smtClean="0"/>
              <a:t> man </a:t>
            </a:r>
            <a:r>
              <a:rPr lang="en-GB" sz="1800" dirty="0" err="1" smtClean="0"/>
              <a:t>ta</a:t>
            </a:r>
            <a:r>
              <a:rPr lang="en-GB" sz="1800" dirty="0" smtClean="0"/>
              <a:t> </a:t>
            </a:r>
            <a:r>
              <a:rPr lang="en-GB" sz="1800" dirty="0" err="1" smtClean="0"/>
              <a:t>i</a:t>
            </a:r>
            <a:r>
              <a:rPr lang="en-GB" sz="1800" dirty="0" smtClean="0"/>
              <a:t> </a:t>
            </a:r>
            <a:r>
              <a:rPr lang="en-GB" sz="1800" dirty="0" err="1" smtClean="0"/>
              <a:t>bruk</a:t>
            </a:r>
            <a:r>
              <a:rPr lang="en-GB" sz="1800" dirty="0" smtClean="0"/>
              <a:t> mange </a:t>
            </a:r>
            <a:r>
              <a:rPr lang="en-GB" sz="1800" dirty="0" err="1" smtClean="0"/>
              <a:t>egenskaper</a:t>
            </a:r>
            <a:r>
              <a:rPr lang="en-GB" sz="1800" dirty="0" smtClean="0"/>
              <a:t> </a:t>
            </a:r>
            <a:r>
              <a:rPr lang="en-GB" sz="1800" dirty="0" err="1" smtClean="0"/>
              <a:t>og</a:t>
            </a:r>
            <a:r>
              <a:rPr lang="en-GB" sz="1800" dirty="0" smtClean="0"/>
              <a:t> </a:t>
            </a:r>
            <a:r>
              <a:rPr lang="en-GB" sz="1800" dirty="0" err="1" smtClean="0"/>
              <a:t>variabler</a:t>
            </a:r>
            <a:r>
              <a:rPr lang="en-GB" sz="1800" dirty="0" smtClean="0"/>
              <a:t> for </a:t>
            </a:r>
            <a:r>
              <a:rPr lang="en-GB" sz="1800" dirty="0" err="1" smtClean="0"/>
              <a:t>å</a:t>
            </a:r>
            <a:r>
              <a:rPr lang="en-GB" sz="1800" dirty="0" smtClean="0"/>
              <a:t> </a:t>
            </a:r>
            <a:r>
              <a:rPr lang="en-GB" sz="1800" dirty="0" err="1" smtClean="0"/>
              <a:t>beskrive</a:t>
            </a:r>
            <a:r>
              <a:rPr lang="en-GB" sz="1800" dirty="0" smtClean="0"/>
              <a:t> et system.</a:t>
            </a:r>
          </a:p>
          <a:p>
            <a:pPr eaLnBrk="1" hangingPunct="1">
              <a:lnSpc>
                <a:spcPct val="90000"/>
              </a:lnSpc>
            </a:pPr>
            <a:r>
              <a:rPr lang="en-GB" sz="1800" dirty="0" smtClean="0"/>
              <a:t>Men for et system </a:t>
            </a:r>
            <a:r>
              <a:rPr lang="en-GB" sz="1800" dirty="0" err="1" smtClean="0"/>
              <a:t>i</a:t>
            </a:r>
            <a:r>
              <a:rPr lang="en-GB" sz="1800" dirty="0" smtClean="0"/>
              <a:t> </a:t>
            </a:r>
            <a:r>
              <a:rPr lang="en-GB" sz="1800" dirty="0" err="1" smtClean="0"/>
              <a:t>likevekt</a:t>
            </a:r>
            <a:r>
              <a:rPr lang="en-GB" sz="1800" dirty="0" smtClean="0"/>
              <a:t> </a:t>
            </a:r>
            <a:r>
              <a:rPr lang="en-GB" sz="1800" dirty="0" err="1" smtClean="0"/>
              <a:t>trenger</a:t>
            </a:r>
            <a:r>
              <a:rPr lang="en-GB" sz="1800" dirty="0" smtClean="0"/>
              <a:t> vi bare </a:t>
            </a:r>
            <a:r>
              <a:rPr lang="en-GB" sz="1800" dirty="0" err="1" smtClean="0"/>
              <a:t>noen</a:t>
            </a:r>
            <a:r>
              <a:rPr lang="en-GB" sz="1800" dirty="0" smtClean="0"/>
              <a:t> </a:t>
            </a:r>
            <a:r>
              <a:rPr lang="en-GB" sz="1800" dirty="0" err="1" smtClean="0"/>
              <a:t>få</a:t>
            </a:r>
            <a:r>
              <a:rPr lang="en-GB" sz="1800" dirty="0" smtClean="0"/>
              <a:t> </a:t>
            </a:r>
            <a:r>
              <a:rPr lang="en-GB" sz="1800" dirty="0" err="1" smtClean="0"/>
              <a:t>variabler</a:t>
            </a:r>
            <a:r>
              <a:rPr lang="en-GB" sz="1800" dirty="0" smtClean="0"/>
              <a:t>.</a:t>
            </a:r>
          </a:p>
          <a:p>
            <a:pPr eaLnBrk="1" hangingPunct="1">
              <a:lnSpc>
                <a:spcPct val="90000"/>
              </a:lnSpc>
            </a:pPr>
            <a:endParaRPr lang="en-GB" sz="1800" dirty="0" smtClean="0"/>
          </a:p>
          <a:p>
            <a:pPr eaLnBrk="1" hangingPunct="1">
              <a:lnSpc>
                <a:spcPct val="90000"/>
              </a:lnSpc>
            </a:pPr>
            <a:r>
              <a:rPr lang="en-GB" sz="1800" dirty="0" err="1" smtClean="0"/>
              <a:t>Eksempel</a:t>
            </a:r>
            <a:r>
              <a:rPr lang="en-GB" sz="1800" dirty="0" smtClean="0"/>
              <a:t>; en </a:t>
            </a:r>
            <a:r>
              <a:rPr lang="en-GB" sz="1800" dirty="0" err="1" smtClean="0"/>
              <a:t>mengde</a:t>
            </a:r>
            <a:r>
              <a:rPr lang="en-GB" sz="1800" dirty="0" smtClean="0"/>
              <a:t> rent </a:t>
            </a:r>
            <a:r>
              <a:rPr lang="en-GB" sz="1800" dirty="0" err="1" smtClean="0"/>
              <a:t>vann</a:t>
            </a:r>
            <a:r>
              <a:rPr lang="en-GB" sz="1800" dirty="0" smtClean="0"/>
              <a:t>: </a:t>
            </a:r>
          </a:p>
          <a:p>
            <a:pPr lvl="1" eaLnBrk="1" hangingPunct="1">
              <a:lnSpc>
                <a:spcPct val="90000"/>
              </a:lnSpc>
            </a:pPr>
            <a:r>
              <a:rPr lang="en-GB" sz="1600" dirty="0" err="1" smtClean="0"/>
              <a:t>Tre</a:t>
            </a:r>
            <a:r>
              <a:rPr lang="en-GB" sz="1600" dirty="0" smtClean="0"/>
              <a:t> </a:t>
            </a:r>
            <a:r>
              <a:rPr lang="en-GB" sz="1600" dirty="0" err="1" smtClean="0"/>
              <a:t>uavhengige</a:t>
            </a:r>
            <a:r>
              <a:rPr lang="en-GB" sz="1600" dirty="0" smtClean="0"/>
              <a:t> </a:t>
            </a:r>
            <a:r>
              <a:rPr lang="en-GB" sz="1600" dirty="0" err="1" smtClean="0"/>
              <a:t>variabler</a:t>
            </a:r>
            <a:endParaRPr lang="en-GB" sz="1600" dirty="0" smtClean="0"/>
          </a:p>
          <a:p>
            <a:pPr lvl="2" eaLnBrk="1" hangingPunct="1">
              <a:lnSpc>
                <a:spcPct val="90000"/>
              </a:lnSpc>
            </a:pPr>
            <a:r>
              <a:rPr lang="en-GB" sz="1400" dirty="0" err="1" smtClean="0"/>
              <a:t>Mengde</a:t>
            </a:r>
            <a:r>
              <a:rPr lang="en-GB" sz="1400" dirty="0" smtClean="0"/>
              <a:t>, </a:t>
            </a:r>
            <a:r>
              <a:rPr lang="en-GB" sz="1400" dirty="0" err="1" smtClean="0"/>
              <a:t>f.eks</a:t>
            </a:r>
            <a:r>
              <a:rPr lang="en-GB" sz="1400" dirty="0" smtClean="0"/>
              <a:t>. </a:t>
            </a:r>
            <a:r>
              <a:rPr lang="en-GB" sz="1400" dirty="0" err="1" smtClean="0"/>
              <a:t>antall</a:t>
            </a:r>
            <a:r>
              <a:rPr lang="en-GB" sz="1400" dirty="0" smtClean="0"/>
              <a:t> mol </a:t>
            </a:r>
            <a:r>
              <a:rPr lang="en-GB" sz="1400" i="1" dirty="0" smtClean="0"/>
              <a:t>n</a:t>
            </a:r>
            <a:r>
              <a:rPr lang="en-GB" sz="1400" dirty="0" smtClean="0"/>
              <a:t> (1 mol = </a:t>
            </a:r>
            <a:r>
              <a:rPr lang="en-GB" sz="1400" i="1" dirty="0" smtClean="0"/>
              <a:t>N</a:t>
            </a:r>
            <a:r>
              <a:rPr lang="en-GB" sz="1400" i="1" baseline="-25000" dirty="0" smtClean="0"/>
              <a:t>A</a:t>
            </a:r>
            <a:r>
              <a:rPr lang="en-GB" sz="1400" dirty="0" smtClean="0"/>
              <a:t> = 6,022∙10</a:t>
            </a:r>
            <a:r>
              <a:rPr lang="en-GB" sz="1400" baseline="30000" dirty="0" smtClean="0"/>
              <a:t>23</a:t>
            </a:r>
            <a:r>
              <a:rPr lang="en-GB" sz="1400" dirty="0" smtClean="0"/>
              <a:t> </a:t>
            </a:r>
            <a:r>
              <a:rPr lang="en-GB" sz="1400" dirty="0" err="1" smtClean="0"/>
              <a:t>partikler</a:t>
            </a:r>
            <a:r>
              <a:rPr lang="en-GB" sz="1400" dirty="0" smtClean="0"/>
              <a:t> (</a:t>
            </a:r>
            <a:r>
              <a:rPr lang="en-GB" sz="1400" dirty="0" err="1" smtClean="0"/>
              <a:t>molekyler</a:t>
            </a:r>
            <a:r>
              <a:rPr lang="en-GB" sz="1400" dirty="0" smtClean="0"/>
              <a:t>, </a:t>
            </a:r>
            <a:r>
              <a:rPr lang="en-GB" sz="1400" dirty="0" err="1" smtClean="0"/>
              <a:t>ioner</a:t>
            </a:r>
            <a:r>
              <a:rPr lang="en-GB" sz="1400" dirty="0" smtClean="0"/>
              <a:t>…)</a:t>
            </a:r>
            <a:endParaRPr lang="en-GB" sz="1400" dirty="0" smtClean="0"/>
          </a:p>
          <a:p>
            <a:pPr lvl="2" eaLnBrk="1" hangingPunct="1">
              <a:lnSpc>
                <a:spcPct val="90000"/>
              </a:lnSpc>
            </a:pPr>
            <a:r>
              <a:rPr lang="en-GB" sz="1400" dirty="0" err="1" smtClean="0"/>
              <a:t>Temperatur</a:t>
            </a:r>
            <a:r>
              <a:rPr lang="en-GB" sz="1400" dirty="0" smtClean="0"/>
              <a:t> </a:t>
            </a:r>
            <a:r>
              <a:rPr lang="en-GB" sz="1400" i="1" dirty="0" smtClean="0"/>
              <a:t>T</a:t>
            </a:r>
          </a:p>
          <a:p>
            <a:pPr lvl="2" eaLnBrk="1" hangingPunct="1">
              <a:lnSpc>
                <a:spcPct val="90000"/>
              </a:lnSpc>
            </a:pPr>
            <a:r>
              <a:rPr lang="en-GB" sz="1400" dirty="0" err="1" smtClean="0"/>
              <a:t>Trykk</a:t>
            </a:r>
            <a:r>
              <a:rPr lang="en-GB" sz="1400" dirty="0" smtClean="0"/>
              <a:t> </a:t>
            </a:r>
            <a:r>
              <a:rPr lang="en-GB" sz="1400" i="1" dirty="0" smtClean="0"/>
              <a:t>P</a:t>
            </a:r>
          </a:p>
          <a:p>
            <a:pPr lvl="1" eaLnBrk="1" hangingPunct="1">
              <a:lnSpc>
                <a:spcPct val="90000"/>
              </a:lnSpc>
            </a:pPr>
            <a:r>
              <a:rPr lang="en-GB" sz="1600" dirty="0" err="1" smtClean="0"/>
              <a:t>Er</a:t>
            </a:r>
            <a:r>
              <a:rPr lang="en-GB" sz="1600" dirty="0" smtClean="0"/>
              <a:t> </a:t>
            </a:r>
            <a:r>
              <a:rPr lang="en-GB" sz="1600" dirty="0" err="1" smtClean="0"/>
              <a:t>tilstrekkelig</a:t>
            </a:r>
            <a:r>
              <a:rPr lang="en-GB" sz="1600" dirty="0" smtClean="0"/>
              <a:t> for </a:t>
            </a:r>
            <a:r>
              <a:rPr lang="en-GB" sz="1600" dirty="0" err="1" smtClean="0"/>
              <a:t>å</a:t>
            </a:r>
            <a:r>
              <a:rPr lang="en-GB" sz="1600" dirty="0" smtClean="0"/>
              <a:t> </a:t>
            </a:r>
            <a:r>
              <a:rPr lang="en-GB" sz="1600" dirty="0" err="1" smtClean="0"/>
              <a:t>bestemme</a:t>
            </a:r>
            <a:endParaRPr lang="en-GB" sz="1600" dirty="0" smtClean="0"/>
          </a:p>
          <a:p>
            <a:pPr lvl="2" eaLnBrk="1" hangingPunct="1">
              <a:lnSpc>
                <a:spcPct val="90000"/>
              </a:lnSpc>
            </a:pPr>
            <a:r>
              <a:rPr lang="en-GB" sz="1400" dirty="0" err="1" smtClean="0"/>
              <a:t>volum</a:t>
            </a:r>
            <a:r>
              <a:rPr lang="en-GB" sz="1400" dirty="0" smtClean="0"/>
              <a:t>   </a:t>
            </a:r>
            <a:r>
              <a:rPr lang="en-GB" sz="1400" i="1" dirty="0" smtClean="0"/>
              <a:t>V</a:t>
            </a:r>
            <a:r>
              <a:rPr lang="en-GB" sz="1400" dirty="0" smtClean="0"/>
              <a:t> = f(</a:t>
            </a:r>
            <a:r>
              <a:rPr lang="en-GB" sz="1400" i="1" dirty="0" err="1" smtClean="0"/>
              <a:t>n,T,P</a:t>
            </a:r>
            <a:r>
              <a:rPr lang="en-GB" sz="1400" dirty="0" smtClean="0"/>
              <a:t>)</a:t>
            </a:r>
          </a:p>
          <a:p>
            <a:pPr lvl="2" eaLnBrk="1" hangingPunct="1">
              <a:lnSpc>
                <a:spcPct val="90000"/>
              </a:lnSpc>
            </a:pPr>
            <a:r>
              <a:rPr lang="en-GB" sz="1400" dirty="0" err="1" smtClean="0"/>
              <a:t>tetthet</a:t>
            </a:r>
            <a:endParaRPr lang="en-GB" sz="1400" dirty="0" smtClean="0"/>
          </a:p>
          <a:p>
            <a:pPr eaLnBrk="1" hangingPunct="1">
              <a:lnSpc>
                <a:spcPct val="90000"/>
              </a:lnSpc>
            </a:pPr>
            <a:endParaRPr lang="en-GB" sz="1800" dirty="0" smtClean="0"/>
          </a:p>
          <a:p>
            <a:pPr eaLnBrk="1" hangingPunct="1">
              <a:lnSpc>
                <a:spcPct val="90000"/>
              </a:lnSpc>
            </a:pPr>
            <a:r>
              <a:rPr lang="en-GB" sz="1800" dirty="0" err="1" smtClean="0"/>
              <a:t>Slike</a:t>
            </a:r>
            <a:r>
              <a:rPr lang="en-GB" sz="1800" dirty="0" smtClean="0"/>
              <a:t> </a:t>
            </a:r>
            <a:r>
              <a:rPr lang="en-GB" sz="1800" dirty="0" err="1" smtClean="0"/>
              <a:t>variabler</a:t>
            </a:r>
            <a:r>
              <a:rPr lang="en-GB" sz="1800" dirty="0" smtClean="0"/>
              <a:t> </a:t>
            </a:r>
            <a:r>
              <a:rPr lang="en-GB" sz="1800" dirty="0" err="1" smtClean="0"/>
              <a:t>kalles</a:t>
            </a:r>
            <a:r>
              <a:rPr lang="en-GB" sz="1800" dirty="0" smtClean="0"/>
              <a:t> </a:t>
            </a:r>
            <a:r>
              <a:rPr lang="en-GB" sz="1800" dirty="0" err="1" smtClean="0"/>
              <a:t>tilstandsfunksjoner</a:t>
            </a:r>
            <a:r>
              <a:rPr lang="en-GB" sz="1800" dirty="0" smtClean="0"/>
              <a:t>.</a:t>
            </a:r>
          </a:p>
          <a:p>
            <a:pPr eaLnBrk="1" hangingPunct="1">
              <a:lnSpc>
                <a:spcPct val="90000"/>
              </a:lnSpc>
            </a:pPr>
            <a:r>
              <a:rPr lang="en-GB" sz="1800" dirty="0" smtClean="0"/>
              <a:t>De </a:t>
            </a:r>
            <a:r>
              <a:rPr lang="en-GB" sz="1800" dirty="0" err="1" smtClean="0"/>
              <a:t>er</a:t>
            </a:r>
            <a:r>
              <a:rPr lang="en-GB" sz="1800" dirty="0" smtClean="0"/>
              <a:t> en </a:t>
            </a:r>
            <a:r>
              <a:rPr lang="en-GB" sz="1800" dirty="0" err="1" smtClean="0"/>
              <a:t>funksjon</a:t>
            </a:r>
            <a:r>
              <a:rPr lang="en-GB" sz="1800" dirty="0" smtClean="0"/>
              <a:t> </a:t>
            </a:r>
            <a:r>
              <a:rPr lang="en-GB" sz="1800" dirty="0" err="1" smtClean="0"/>
              <a:t>av</a:t>
            </a:r>
            <a:r>
              <a:rPr lang="en-GB" sz="1800" dirty="0" smtClean="0"/>
              <a:t> </a:t>
            </a:r>
            <a:r>
              <a:rPr lang="en-GB" sz="1800" dirty="0" err="1" smtClean="0"/>
              <a:t>tilstanden</a:t>
            </a:r>
            <a:r>
              <a:rPr lang="en-GB" sz="1800" dirty="0" smtClean="0"/>
              <a:t> </a:t>
            </a:r>
            <a:r>
              <a:rPr lang="en-GB" sz="1800" dirty="0" err="1" smtClean="0"/>
              <a:t>og</a:t>
            </a:r>
            <a:r>
              <a:rPr lang="en-GB" sz="1800" dirty="0" smtClean="0"/>
              <a:t> </a:t>
            </a:r>
            <a:r>
              <a:rPr lang="en-GB" sz="1800" dirty="0" err="1" smtClean="0"/>
              <a:t>ikke</a:t>
            </a:r>
            <a:r>
              <a:rPr lang="en-GB" sz="1800" dirty="0" smtClean="0"/>
              <a:t> </a:t>
            </a:r>
            <a:r>
              <a:rPr lang="en-GB" sz="1800" dirty="0" err="1" smtClean="0"/>
              <a:t>av</a:t>
            </a:r>
            <a:r>
              <a:rPr lang="en-GB" sz="1800" dirty="0" smtClean="0"/>
              <a:t> </a:t>
            </a:r>
            <a:r>
              <a:rPr lang="en-GB" sz="1800" dirty="0" err="1" smtClean="0"/>
              <a:t>forhistorien</a:t>
            </a:r>
            <a:r>
              <a:rPr lang="en-GB" sz="1800" dirty="0" smtClean="0"/>
              <a:t>. </a:t>
            </a:r>
          </a:p>
          <a:p>
            <a:pPr eaLnBrk="1" hangingPunct="1">
              <a:lnSpc>
                <a:spcPct val="90000"/>
              </a:lnSpc>
            </a:pPr>
            <a:r>
              <a:rPr lang="en-GB" sz="1800" dirty="0" err="1" smtClean="0"/>
              <a:t>Forandringer</a:t>
            </a:r>
            <a:r>
              <a:rPr lang="en-GB" sz="1800" dirty="0" smtClean="0"/>
              <a:t> </a:t>
            </a:r>
            <a:r>
              <a:rPr lang="en-GB" sz="1800" dirty="0" err="1" smtClean="0"/>
              <a:t>i</a:t>
            </a:r>
            <a:r>
              <a:rPr lang="en-GB" sz="1800" dirty="0" smtClean="0"/>
              <a:t> </a:t>
            </a:r>
            <a:r>
              <a:rPr lang="en-GB" sz="1800" dirty="0" err="1" smtClean="0"/>
              <a:t>tilstandsfunksjoner</a:t>
            </a:r>
            <a:r>
              <a:rPr lang="en-GB" sz="1800" dirty="0" smtClean="0"/>
              <a:t> (f. </a:t>
            </a:r>
            <a:r>
              <a:rPr lang="en-GB" sz="1800" dirty="0" err="1" smtClean="0"/>
              <a:t>eks</a:t>
            </a:r>
            <a:r>
              <a:rPr lang="en-GB" sz="1800" dirty="0" smtClean="0"/>
              <a:t>. </a:t>
            </a:r>
            <a:r>
              <a:rPr lang="en-GB" sz="1800" dirty="0" smtClean="0">
                <a:sym typeface="Symbol" pitchFamily="18" charset="2"/>
              </a:rPr>
              <a:t></a:t>
            </a:r>
            <a:r>
              <a:rPr lang="en-GB" sz="1800" i="1" dirty="0" smtClean="0">
                <a:sym typeface="Symbol" pitchFamily="18" charset="2"/>
              </a:rPr>
              <a:t>P</a:t>
            </a:r>
            <a:r>
              <a:rPr lang="en-GB" sz="1800" dirty="0" smtClean="0">
                <a:sym typeface="Symbol" pitchFamily="18" charset="2"/>
              </a:rPr>
              <a:t>)</a:t>
            </a:r>
            <a:r>
              <a:rPr lang="en-GB" sz="1800" dirty="0" smtClean="0"/>
              <a:t> </a:t>
            </a:r>
            <a:r>
              <a:rPr lang="en-GB" sz="1800" dirty="0" err="1" smtClean="0"/>
              <a:t>fra</a:t>
            </a:r>
            <a:r>
              <a:rPr lang="en-GB" sz="1800" dirty="0" smtClean="0"/>
              <a:t> en </a:t>
            </a:r>
            <a:r>
              <a:rPr lang="en-GB" sz="1800" dirty="0" err="1" smtClean="0"/>
              <a:t>tilstand</a:t>
            </a:r>
            <a:r>
              <a:rPr lang="en-GB" sz="1800" dirty="0" smtClean="0"/>
              <a:t> </a:t>
            </a:r>
            <a:r>
              <a:rPr lang="en-GB" sz="1800" dirty="0" err="1" smtClean="0"/>
              <a:t>til</a:t>
            </a:r>
            <a:r>
              <a:rPr lang="en-GB" sz="1800" dirty="0" smtClean="0"/>
              <a:t> en </a:t>
            </a:r>
            <a:r>
              <a:rPr lang="en-GB" sz="1800" dirty="0" err="1" smtClean="0"/>
              <a:t>annen</a:t>
            </a:r>
            <a:r>
              <a:rPr lang="en-GB" sz="1800" dirty="0" smtClean="0"/>
              <a:t> </a:t>
            </a:r>
            <a:r>
              <a:rPr lang="en-GB" sz="1800" dirty="0" err="1" smtClean="0"/>
              <a:t>er</a:t>
            </a:r>
            <a:r>
              <a:rPr lang="en-GB" sz="1800" dirty="0" smtClean="0"/>
              <a:t> </a:t>
            </a:r>
            <a:r>
              <a:rPr lang="en-GB" sz="1800" dirty="0" err="1" smtClean="0"/>
              <a:t>uavhengige</a:t>
            </a:r>
            <a:r>
              <a:rPr lang="en-GB" sz="1800" dirty="0" smtClean="0"/>
              <a:t> </a:t>
            </a:r>
            <a:r>
              <a:rPr lang="en-GB" sz="1800" dirty="0" err="1" smtClean="0"/>
              <a:t>av</a:t>
            </a:r>
            <a:r>
              <a:rPr lang="en-GB" sz="1800" dirty="0" smtClean="0"/>
              <a:t> </a:t>
            </a:r>
            <a:r>
              <a:rPr lang="en-GB" sz="1800" dirty="0" err="1" smtClean="0"/>
              <a:t>veien</a:t>
            </a:r>
            <a:r>
              <a:rPr lang="en-GB" sz="1800" dirty="0" smtClean="0"/>
              <a:t> vi </a:t>
            </a:r>
            <a:r>
              <a:rPr lang="en-GB" sz="1800" dirty="0" err="1" smtClean="0"/>
              <a:t>går</a:t>
            </a:r>
            <a:r>
              <a:rPr lang="en-GB" sz="1800" dirty="0" smtClean="0"/>
              <a:t>.</a:t>
            </a:r>
            <a:endParaRPr lang="nb-NO" sz="1800" dirty="0" smtClean="0"/>
          </a:p>
          <a:p>
            <a:pPr eaLnBrk="1" hangingPunct="1">
              <a:lnSpc>
                <a:spcPct val="90000"/>
              </a:lnSpc>
            </a:pPr>
            <a:endParaRPr lang="nb-NO" sz="1800" dirty="0" smtClean="0"/>
          </a:p>
          <a:p>
            <a:pPr eaLnBrk="1" hangingPunct="1">
              <a:lnSpc>
                <a:spcPct val="90000"/>
              </a:lnSpc>
            </a:pPr>
            <a:r>
              <a:rPr lang="nb-NO" sz="1800" dirty="0" smtClean="0"/>
              <a:t>For ideelle gasser: </a:t>
            </a:r>
            <a:r>
              <a:rPr lang="nb-NO" sz="1800" i="1" dirty="0" smtClean="0"/>
              <a:t>PV = </a:t>
            </a:r>
            <a:r>
              <a:rPr lang="nb-NO" sz="1800" i="1" dirty="0" err="1" smtClean="0"/>
              <a:t>nRT</a:t>
            </a:r>
            <a:r>
              <a:rPr lang="nb-NO" sz="1800" i="1" dirty="0" smtClean="0"/>
              <a:t>        </a:t>
            </a:r>
            <a:r>
              <a:rPr lang="nb-NO" sz="1800" dirty="0" smtClean="0"/>
              <a:t>der </a:t>
            </a:r>
            <a:r>
              <a:rPr lang="nb-NO" sz="1800" i="1" dirty="0" smtClean="0"/>
              <a:t>R </a:t>
            </a:r>
            <a:r>
              <a:rPr lang="nb-NO" sz="1800" dirty="0" smtClean="0"/>
              <a:t>er gasskonstanten</a:t>
            </a:r>
            <a:endParaRPr lang="en-GB" sz="1800" dirty="0" smtClean="0"/>
          </a:p>
        </p:txBody>
      </p:sp>
      <p:graphicFrame>
        <p:nvGraphicFramePr>
          <p:cNvPr id="2050" name="Object 0"/>
          <p:cNvGraphicFramePr>
            <a:graphicFrameLocks noChangeAspect="1"/>
          </p:cNvGraphicFramePr>
          <p:nvPr/>
        </p:nvGraphicFramePr>
        <p:xfrm>
          <a:off x="6876256" y="3121078"/>
          <a:ext cx="1807096" cy="1532058"/>
        </p:xfrm>
        <a:graphic>
          <a:graphicData uri="http://schemas.openxmlformats.org/presentationml/2006/ole">
            <p:oleObj spid="_x0000_s2050" name="Clip" r:id="rId3" imgW="4212720" imgH="3573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dissolve">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Effect transition="in" filter="dissolve">
                                      <p:cBhvr>
                                        <p:cTn id="12" dur="500"/>
                                        <p:tgtEl>
                                          <p:spTgt spid="20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3">
                                            <p:txEl>
                                              <p:pRg st="3" end="3"/>
                                            </p:txEl>
                                          </p:spTgt>
                                        </p:tgtEl>
                                        <p:attrNameLst>
                                          <p:attrName>style.visibility</p:attrName>
                                        </p:attrNameLst>
                                      </p:cBhvr>
                                      <p:to>
                                        <p:strVal val="visible"/>
                                      </p:to>
                                    </p:set>
                                    <p:animEffect transition="in" filter="dissolve">
                                      <p:cBhvr>
                                        <p:cTn id="17" dur="500"/>
                                        <p:tgtEl>
                                          <p:spTgt spid="2053">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053">
                                            <p:txEl>
                                              <p:pRg st="4" end="4"/>
                                            </p:txEl>
                                          </p:spTgt>
                                        </p:tgtEl>
                                        <p:attrNameLst>
                                          <p:attrName>style.visibility</p:attrName>
                                        </p:attrNameLst>
                                      </p:cBhvr>
                                      <p:to>
                                        <p:strVal val="visible"/>
                                      </p:to>
                                    </p:set>
                                    <p:animEffect transition="in" filter="dissolve">
                                      <p:cBhvr>
                                        <p:cTn id="20" dur="500"/>
                                        <p:tgtEl>
                                          <p:spTgt spid="2053">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053">
                                            <p:txEl>
                                              <p:pRg st="5" end="5"/>
                                            </p:txEl>
                                          </p:spTgt>
                                        </p:tgtEl>
                                        <p:attrNameLst>
                                          <p:attrName>style.visibility</p:attrName>
                                        </p:attrNameLst>
                                      </p:cBhvr>
                                      <p:to>
                                        <p:strVal val="visible"/>
                                      </p:to>
                                    </p:set>
                                    <p:animEffect transition="in" filter="dissolve">
                                      <p:cBhvr>
                                        <p:cTn id="23" dur="500"/>
                                        <p:tgtEl>
                                          <p:spTgt spid="2053">
                                            <p:txEl>
                                              <p:pRg st="5" end="5"/>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053">
                                            <p:txEl>
                                              <p:pRg st="6" end="6"/>
                                            </p:txEl>
                                          </p:spTgt>
                                        </p:tgtEl>
                                        <p:attrNameLst>
                                          <p:attrName>style.visibility</p:attrName>
                                        </p:attrNameLst>
                                      </p:cBhvr>
                                      <p:to>
                                        <p:strVal val="visible"/>
                                      </p:to>
                                    </p:set>
                                    <p:animEffect transition="in" filter="dissolve">
                                      <p:cBhvr>
                                        <p:cTn id="26" dur="500"/>
                                        <p:tgtEl>
                                          <p:spTgt spid="2053">
                                            <p:txEl>
                                              <p:pRg st="6" end="6"/>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053">
                                            <p:txEl>
                                              <p:pRg st="7" end="7"/>
                                            </p:txEl>
                                          </p:spTgt>
                                        </p:tgtEl>
                                        <p:attrNameLst>
                                          <p:attrName>style.visibility</p:attrName>
                                        </p:attrNameLst>
                                      </p:cBhvr>
                                      <p:to>
                                        <p:strVal val="visible"/>
                                      </p:to>
                                    </p:set>
                                    <p:animEffect transition="in" filter="dissolve">
                                      <p:cBhvr>
                                        <p:cTn id="29" dur="500"/>
                                        <p:tgtEl>
                                          <p:spTgt spid="2053">
                                            <p:txEl>
                                              <p:pRg st="7" end="7"/>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053">
                                            <p:txEl>
                                              <p:pRg st="8" end="8"/>
                                            </p:txEl>
                                          </p:spTgt>
                                        </p:tgtEl>
                                        <p:attrNameLst>
                                          <p:attrName>style.visibility</p:attrName>
                                        </p:attrNameLst>
                                      </p:cBhvr>
                                      <p:to>
                                        <p:strVal val="visible"/>
                                      </p:to>
                                    </p:set>
                                    <p:animEffect transition="in" filter="dissolve">
                                      <p:cBhvr>
                                        <p:cTn id="32" dur="500"/>
                                        <p:tgtEl>
                                          <p:spTgt spid="2053">
                                            <p:txEl>
                                              <p:pRg st="8" end="8"/>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053">
                                            <p:txEl>
                                              <p:pRg st="9" end="9"/>
                                            </p:txEl>
                                          </p:spTgt>
                                        </p:tgtEl>
                                        <p:attrNameLst>
                                          <p:attrName>style.visibility</p:attrName>
                                        </p:attrNameLst>
                                      </p:cBhvr>
                                      <p:to>
                                        <p:strVal val="visible"/>
                                      </p:to>
                                    </p:set>
                                    <p:animEffect transition="in" filter="dissolve">
                                      <p:cBhvr>
                                        <p:cTn id="35" dur="500"/>
                                        <p:tgtEl>
                                          <p:spTgt spid="2053">
                                            <p:txEl>
                                              <p:pRg st="9" end="9"/>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053">
                                            <p:txEl>
                                              <p:pRg st="10" end="10"/>
                                            </p:txEl>
                                          </p:spTgt>
                                        </p:tgtEl>
                                        <p:attrNameLst>
                                          <p:attrName>style.visibility</p:attrName>
                                        </p:attrNameLst>
                                      </p:cBhvr>
                                      <p:to>
                                        <p:strVal val="visible"/>
                                      </p:to>
                                    </p:set>
                                    <p:animEffect transition="in" filter="dissolve">
                                      <p:cBhvr>
                                        <p:cTn id="38" dur="500"/>
                                        <p:tgtEl>
                                          <p:spTgt spid="205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053">
                                            <p:txEl>
                                              <p:pRg st="12" end="12"/>
                                            </p:txEl>
                                          </p:spTgt>
                                        </p:tgtEl>
                                        <p:attrNameLst>
                                          <p:attrName>style.visibility</p:attrName>
                                        </p:attrNameLst>
                                      </p:cBhvr>
                                      <p:to>
                                        <p:strVal val="visible"/>
                                      </p:to>
                                    </p:set>
                                    <p:animEffect transition="in" filter="dissolve">
                                      <p:cBhvr>
                                        <p:cTn id="43" dur="500"/>
                                        <p:tgtEl>
                                          <p:spTgt spid="2053">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053">
                                            <p:txEl>
                                              <p:pRg st="13" end="13"/>
                                            </p:txEl>
                                          </p:spTgt>
                                        </p:tgtEl>
                                        <p:attrNameLst>
                                          <p:attrName>style.visibility</p:attrName>
                                        </p:attrNameLst>
                                      </p:cBhvr>
                                      <p:to>
                                        <p:strVal val="visible"/>
                                      </p:to>
                                    </p:set>
                                    <p:animEffect transition="in" filter="dissolve">
                                      <p:cBhvr>
                                        <p:cTn id="48" dur="500"/>
                                        <p:tgtEl>
                                          <p:spTgt spid="2053">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053">
                                            <p:txEl>
                                              <p:pRg st="14" end="14"/>
                                            </p:txEl>
                                          </p:spTgt>
                                        </p:tgtEl>
                                        <p:attrNameLst>
                                          <p:attrName>style.visibility</p:attrName>
                                        </p:attrNameLst>
                                      </p:cBhvr>
                                      <p:to>
                                        <p:strVal val="visible"/>
                                      </p:to>
                                    </p:set>
                                    <p:animEffect transition="in" filter="dissolve">
                                      <p:cBhvr>
                                        <p:cTn id="53" dur="500"/>
                                        <p:tgtEl>
                                          <p:spTgt spid="2053">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053">
                                            <p:txEl>
                                              <p:pRg st="16" end="16"/>
                                            </p:txEl>
                                          </p:spTgt>
                                        </p:tgtEl>
                                        <p:attrNameLst>
                                          <p:attrName>style.visibility</p:attrName>
                                        </p:attrNameLst>
                                      </p:cBhvr>
                                      <p:to>
                                        <p:strVal val="visible"/>
                                      </p:to>
                                    </p:set>
                                    <p:animEffect transition="in" filter="dissolve">
                                      <p:cBhvr>
                                        <p:cTn id="58" dur="500"/>
                                        <p:tgtEl>
                                          <p:spTgt spid="205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076" name="Line 7"/>
          <p:cNvSpPr>
            <a:spLocks noChangeShapeType="1"/>
          </p:cNvSpPr>
          <p:nvPr/>
        </p:nvSpPr>
        <p:spPr bwMode="auto">
          <a:xfrm>
            <a:off x="6553200" y="1066800"/>
            <a:ext cx="0" cy="1600200"/>
          </a:xfrm>
          <a:prstGeom prst="line">
            <a:avLst/>
          </a:prstGeom>
          <a:noFill/>
          <a:ln w="19050">
            <a:solidFill>
              <a:schemeClr val="tx1"/>
            </a:solidFill>
            <a:round/>
            <a:headEnd/>
            <a:tailEnd type="triangle" w="med" len="med"/>
          </a:ln>
        </p:spPr>
        <p:txBody>
          <a:bodyPr/>
          <a:lstStyle/>
          <a:p>
            <a:endParaRPr lang="en-GB"/>
          </a:p>
        </p:txBody>
      </p:sp>
      <p:sp>
        <p:nvSpPr>
          <p:cNvPr id="3077" name="Line 9"/>
          <p:cNvSpPr>
            <a:spLocks noChangeShapeType="1"/>
          </p:cNvSpPr>
          <p:nvPr/>
        </p:nvSpPr>
        <p:spPr bwMode="auto">
          <a:xfrm>
            <a:off x="7848600" y="1905000"/>
            <a:ext cx="762000" cy="0"/>
          </a:xfrm>
          <a:prstGeom prst="line">
            <a:avLst/>
          </a:prstGeom>
          <a:noFill/>
          <a:ln w="19050">
            <a:solidFill>
              <a:schemeClr val="tx1"/>
            </a:solidFill>
            <a:round/>
            <a:headEnd/>
            <a:tailEnd type="triangle" w="med" len="med"/>
          </a:ln>
        </p:spPr>
        <p:txBody>
          <a:bodyPr/>
          <a:lstStyle/>
          <a:p>
            <a:endParaRPr lang="en-GB"/>
          </a:p>
        </p:txBody>
      </p:sp>
      <p:sp>
        <p:nvSpPr>
          <p:cNvPr id="3078" name="Rectangle 2"/>
          <p:cNvSpPr>
            <a:spLocks noGrp="1" noChangeArrowheads="1"/>
          </p:cNvSpPr>
          <p:nvPr>
            <p:ph type="title"/>
          </p:nvPr>
        </p:nvSpPr>
        <p:spPr>
          <a:xfrm>
            <a:off x="381000" y="-38100"/>
            <a:ext cx="7543800" cy="1104900"/>
          </a:xfrm>
        </p:spPr>
        <p:txBody>
          <a:bodyPr/>
          <a:lstStyle/>
          <a:p>
            <a:pPr eaLnBrk="1" hangingPunct="1"/>
            <a:r>
              <a:rPr lang="en-GB" smtClean="0"/>
              <a:t>Total energi og indre energi</a:t>
            </a:r>
          </a:p>
        </p:txBody>
      </p:sp>
      <p:sp>
        <p:nvSpPr>
          <p:cNvPr id="3079" name="Rectangle 3"/>
          <p:cNvSpPr>
            <a:spLocks noGrp="1" noChangeArrowheads="1"/>
          </p:cNvSpPr>
          <p:nvPr>
            <p:ph type="body" idx="1"/>
          </p:nvPr>
        </p:nvSpPr>
        <p:spPr>
          <a:xfrm>
            <a:off x="395288" y="836613"/>
            <a:ext cx="7632700" cy="5688012"/>
          </a:xfrm>
        </p:spPr>
        <p:txBody>
          <a:bodyPr/>
          <a:lstStyle/>
          <a:p>
            <a:pPr eaLnBrk="1" hangingPunct="1"/>
            <a:r>
              <a:rPr lang="en-GB" sz="1800" dirty="0" smtClean="0"/>
              <a:t>Den </a:t>
            </a:r>
            <a:r>
              <a:rPr lang="en-GB" sz="1800" dirty="0" err="1" smtClean="0"/>
              <a:t>totale</a:t>
            </a:r>
            <a:r>
              <a:rPr lang="en-GB" sz="1800" dirty="0" smtClean="0"/>
              <a:t> </a:t>
            </a:r>
            <a:r>
              <a:rPr lang="en-GB" sz="1800" dirty="0" err="1" smtClean="0"/>
              <a:t>energien</a:t>
            </a:r>
            <a:r>
              <a:rPr lang="en-GB" sz="1800" dirty="0" smtClean="0"/>
              <a:t> for et system </a:t>
            </a:r>
            <a:r>
              <a:rPr lang="en-GB" sz="1800" dirty="0" err="1" smtClean="0"/>
              <a:t>består</a:t>
            </a:r>
            <a:r>
              <a:rPr lang="en-GB" sz="1800" dirty="0" smtClean="0"/>
              <a:t> </a:t>
            </a:r>
            <a:r>
              <a:rPr lang="en-GB" sz="1800" dirty="0" err="1" smtClean="0"/>
              <a:t>av</a:t>
            </a:r>
            <a:endParaRPr lang="en-GB" sz="1800" dirty="0" smtClean="0"/>
          </a:p>
          <a:p>
            <a:pPr lvl="1" eaLnBrk="1" hangingPunct="1"/>
            <a:r>
              <a:rPr lang="en-GB" sz="1600" dirty="0" err="1" smtClean="0"/>
              <a:t>Indre</a:t>
            </a:r>
            <a:r>
              <a:rPr lang="en-GB" sz="1600" dirty="0" smtClean="0"/>
              <a:t> </a:t>
            </a:r>
            <a:r>
              <a:rPr lang="en-GB" sz="1600" dirty="0" err="1" smtClean="0"/>
              <a:t>energi</a:t>
            </a:r>
            <a:r>
              <a:rPr lang="en-GB" sz="1600" dirty="0" smtClean="0"/>
              <a:t>, </a:t>
            </a:r>
            <a:r>
              <a:rPr lang="en-GB" sz="1600" i="1" dirty="0" smtClean="0">
                <a:solidFill>
                  <a:srgbClr val="CC0000"/>
                </a:solidFill>
              </a:rPr>
              <a:t>U</a:t>
            </a:r>
            <a:endParaRPr lang="en-GB" sz="1600" i="1" dirty="0" smtClean="0"/>
          </a:p>
          <a:p>
            <a:pPr lvl="1" eaLnBrk="1" hangingPunct="1"/>
            <a:r>
              <a:rPr lang="en-GB" sz="1600" dirty="0" err="1" smtClean="0"/>
              <a:t>Mekanisk</a:t>
            </a:r>
            <a:r>
              <a:rPr lang="en-GB" sz="1600" dirty="0" smtClean="0"/>
              <a:t> </a:t>
            </a:r>
            <a:r>
              <a:rPr lang="en-GB" sz="1600" dirty="0" err="1" smtClean="0"/>
              <a:t>kinetisk</a:t>
            </a:r>
            <a:r>
              <a:rPr lang="en-GB" sz="1600" dirty="0" smtClean="0"/>
              <a:t> </a:t>
            </a:r>
            <a:r>
              <a:rPr lang="en-GB" sz="1600" dirty="0" err="1" smtClean="0"/>
              <a:t>energi</a:t>
            </a:r>
            <a:r>
              <a:rPr lang="en-GB" sz="1600" dirty="0" smtClean="0"/>
              <a:t>, </a:t>
            </a:r>
            <a:r>
              <a:rPr lang="en-GB" sz="1600" i="1" dirty="0" err="1" smtClean="0"/>
              <a:t>E</a:t>
            </a:r>
            <a:r>
              <a:rPr lang="en-GB" sz="1600" i="1" baseline="-25000" dirty="0" err="1" smtClean="0"/>
              <a:t>k</a:t>
            </a:r>
            <a:r>
              <a:rPr lang="en-GB" sz="1600" dirty="0" smtClean="0"/>
              <a:t> = ½ </a:t>
            </a:r>
            <a:r>
              <a:rPr lang="en-GB" sz="1600" i="1" dirty="0" smtClean="0"/>
              <a:t>mv</a:t>
            </a:r>
            <a:r>
              <a:rPr lang="en-GB" sz="1600" baseline="30000" dirty="0" smtClean="0"/>
              <a:t>2</a:t>
            </a:r>
            <a:r>
              <a:rPr lang="en-GB" sz="1600" dirty="0" smtClean="0"/>
              <a:t> </a:t>
            </a:r>
          </a:p>
          <a:p>
            <a:pPr lvl="1" eaLnBrk="1" hangingPunct="1"/>
            <a:r>
              <a:rPr lang="en-GB" sz="1600" dirty="0" err="1" smtClean="0"/>
              <a:t>Potensiell</a:t>
            </a:r>
            <a:r>
              <a:rPr lang="en-GB" sz="1600" dirty="0" smtClean="0"/>
              <a:t> </a:t>
            </a:r>
            <a:r>
              <a:rPr lang="en-GB" sz="1600" dirty="0" err="1" smtClean="0"/>
              <a:t>energi</a:t>
            </a:r>
            <a:r>
              <a:rPr lang="en-GB" sz="1600" dirty="0" smtClean="0"/>
              <a:t> </a:t>
            </a:r>
            <a:r>
              <a:rPr lang="en-GB" sz="1600" dirty="0" err="1" smtClean="0"/>
              <a:t>i</a:t>
            </a:r>
            <a:r>
              <a:rPr lang="en-GB" sz="1600" dirty="0" smtClean="0"/>
              <a:t> felt</a:t>
            </a:r>
          </a:p>
          <a:p>
            <a:pPr eaLnBrk="1" hangingPunct="1"/>
            <a:endParaRPr lang="en-GB" sz="1800" dirty="0" smtClean="0"/>
          </a:p>
          <a:p>
            <a:pPr eaLnBrk="1" hangingPunct="1"/>
            <a:r>
              <a:rPr lang="en-GB" sz="1800" dirty="0" err="1" smtClean="0"/>
              <a:t>Indre</a:t>
            </a:r>
            <a:r>
              <a:rPr lang="en-GB" sz="1800" dirty="0" smtClean="0"/>
              <a:t> </a:t>
            </a:r>
            <a:r>
              <a:rPr lang="en-GB" sz="1800" dirty="0" err="1" smtClean="0"/>
              <a:t>energi</a:t>
            </a:r>
            <a:r>
              <a:rPr lang="en-GB" sz="1800" dirty="0" smtClean="0"/>
              <a:t> </a:t>
            </a:r>
            <a:r>
              <a:rPr lang="en-GB" sz="1800" i="1" dirty="0" smtClean="0">
                <a:solidFill>
                  <a:srgbClr val="CC0000"/>
                </a:solidFill>
              </a:rPr>
              <a:t>U</a:t>
            </a:r>
            <a:r>
              <a:rPr lang="en-GB" sz="1800" dirty="0" smtClean="0"/>
              <a:t> </a:t>
            </a:r>
            <a:r>
              <a:rPr lang="en-GB" sz="1800" dirty="0" err="1" smtClean="0"/>
              <a:t>i</a:t>
            </a:r>
            <a:r>
              <a:rPr lang="en-GB" sz="1800" dirty="0" smtClean="0"/>
              <a:t> et system </a:t>
            </a:r>
            <a:r>
              <a:rPr lang="en-GB" sz="1800" dirty="0" err="1" smtClean="0"/>
              <a:t>består</a:t>
            </a:r>
            <a:r>
              <a:rPr lang="en-GB" sz="1800" dirty="0" smtClean="0"/>
              <a:t> </a:t>
            </a:r>
            <a:r>
              <a:rPr lang="en-GB" sz="1800" dirty="0" err="1" smtClean="0"/>
              <a:t>av</a:t>
            </a:r>
            <a:endParaRPr lang="en-GB" sz="1800" dirty="0" smtClean="0"/>
          </a:p>
          <a:p>
            <a:pPr lvl="1" eaLnBrk="1" hangingPunct="1"/>
            <a:r>
              <a:rPr lang="en-GB" sz="1600" dirty="0" err="1" smtClean="0"/>
              <a:t>Hvilemasse</a:t>
            </a:r>
            <a:r>
              <a:rPr lang="en-GB" sz="1600" dirty="0" smtClean="0"/>
              <a:t>; </a:t>
            </a:r>
            <a:r>
              <a:rPr lang="en-GB" sz="1600" i="1" dirty="0" smtClean="0"/>
              <a:t>E</a:t>
            </a:r>
            <a:r>
              <a:rPr lang="en-GB" sz="1600" dirty="0" smtClean="0"/>
              <a:t> = </a:t>
            </a:r>
            <a:r>
              <a:rPr lang="en-GB" sz="1600" i="1" dirty="0" smtClean="0"/>
              <a:t>mc</a:t>
            </a:r>
            <a:r>
              <a:rPr lang="en-GB" sz="1600" baseline="30000" dirty="0" smtClean="0"/>
              <a:t>2</a:t>
            </a:r>
          </a:p>
          <a:p>
            <a:pPr lvl="2" eaLnBrk="1" hangingPunct="1"/>
            <a:r>
              <a:rPr lang="en-GB" sz="1400" dirty="0" err="1" smtClean="0"/>
              <a:t>Størst</a:t>
            </a:r>
            <a:endParaRPr lang="en-GB" sz="1400" dirty="0" smtClean="0"/>
          </a:p>
          <a:p>
            <a:pPr lvl="1" eaLnBrk="1" hangingPunct="1"/>
            <a:r>
              <a:rPr lang="en-GB" sz="1600" dirty="0" err="1" smtClean="0"/>
              <a:t>Elektronenes</a:t>
            </a:r>
            <a:r>
              <a:rPr lang="en-GB" sz="1600" dirty="0" smtClean="0"/>
              <a:t> </a:t>
            </a:r>
            <a:r>
              <a:rPr lang="en-GB" sz="1600" dirty="0" err="1" smtClean="0"/>
              <a:t>potensielle</a:t>
            </a:r>
            <a:r>
              <a:rPr lang="en-GB" sz="1600" dirty="0" smtClean="0"/>
              <a:t> </a:t>
            </a:r>
            <a:r>
              <a:rPr lang="en-GB" sz="1600" dirty="0" err="1" smtClean="0"/>
              <a:t>og</a:t>
            </a:r>
            <a:r>
              <a:rPr lang="en-GB" sz="1600" dirty="0" smtClean="0"/>
              <a:t> </a:t>
            </a:r>
            <a:r>
              <a:rPr lang="en-GB" sz="1600" dirty="0" err="1" smtClean="0"/>
              <a:t>kinetiske</a:t>
            </a:r>
            <a:r>
              <a:rPr lang="en-GB" sz="1600" dirty="0" smtClean="0"/>
              <a:t> </a:t>
            </a:r>
            <a:r>
              <a:rPr lang="en-GB" sz="1600" dirty="0" err="1" smtClean="0"/>
              <a:t>energi</a:t>
            </a:r>
            <a:endParaRPr lang="en-GB" sz="1600" dirty="0" smtClean="0"/>
          </a:p>
          <a:p>
            <a:pPr lvl="2" eaLnBrk="1" hangingPunct="1"/>
            <a:r>
              <a:rPr lang="en-GB" sz="1400" dirty="0" err="1" smtClean="0"/>
              <a:t>Mindre</a:t>
            </a:r>
            <a:r>
              <a:rPr lang="en-GB" sz="1400" dirty="0" smtClean="0"/>
              <a:t> – </a:t>
            </a:r>
            <a:r>
              <a:rPr lang="en-GB" sz="1400" dirty="0" err="1" smtClean="0"/>
              <a:t>hoveddelen</a:t>
            </a:r>
            <a:r>
              <a:rPr lang="en-GB" sz="1400" dirty="0" smtClean="0"/>
              <a:t> </a:t>
            </a:r>
            <a:r>
              <a:rPr lang="en-GB" sz="1400" dirty="0" err="1" smtClean="0"/>
              <a:t>av</a:t>
            </a:r>
            <a:r>
              <a:rPr lang="en-GB" sz="1400" dirty="0" smtClean="0"/>
              <a:t> </a:t>
            </a:r>
            <a:r>
              <a:rPr lang="en-GB" sz="1400" dirty="0" err="1" smtClean="0"/>
              <a:t>energi-forandringen</a:t>
            </a:r>
            <a:r>
              <a:rPr lang="en-GB" sz="1400" dirty="0" smtClean="0"/>
              <a:t> </a:t>
            </a:r>
            <a:r>
              <a:rPr lang="en-GB" sz="1400" dirty="0" err="1" smtClean="0"/>
              <a:t>i</a:t>
            </a:r>
            <a:r>
              <a:rPr lang="en-GB" sz="1400" dirty="0" smtClean="0"/>
              <a:t> </a:t>
            </a:r>
            <a:r>
              <a:rPr lang="en-GB" sz="1400" dirty="0" err="1" smtClean="0"/>
              <a:t>kjemiske</a:t>
            </a:r>
            <a:r>
              <a:rPr lang="en-GB" sz="1400" dirty="0" smtClean="0"/>
              <a:t> </a:t>
            </a:r>
            <a:r>
              <a:rPr lang="en-GB" sz="1400" dirty="0" err="1" smtClean="0"/>
              <a:t>reaksjoner</a:t>
            </a:r>
            <a:endParaRPr lang="en-GB" sz="1400" dirty="0" smtClean="0"/>
          </a:p>
          <a:p>
            <a:pPr lvl="1" eaLnBrk="1" hangingPunct="1"/>
            <a:r>
              <a:rPr lang="en-GB" sz="1600" dirty="0" err="1" smtClean="0"/>
              <a:t>Translasjonell</a:t>
            </a:r>
            <a:r>
              <a:rPr lang="en-GB" sz="1600" dirty="0" smtClean="0"/>
              <a:t>, </a:t>
            </a:r>
            <a:r>
              <a:rPr lang="en-GB" sz="1600" dirty="0" err="1" smtClean="0"/>
              <a:t>rotasjonell</a:t>
            </a:r>
            <a:r>
              <a:rPr lang="en-GB" sz="1600" dirty="0" smtClean="0"/>
              <a:t> </a:t>
            </a:r>
            <a:r>
              <a:rPr lang="en-GB" sz="1600" dirty="0" err="1" smtClean="0"/>
              <a:t>og</a:t>
            </a:r>
            <a:r>
              <a:rPr lang="en-GB" sz="1600" dirty="0" smtClean="0"/>
              <a:t> </a:t>
            </a:r>
            <a:r>
              <a:rPr lang="en-GB" sz="1600" dirty="0" err="1" smtClean="0"/>
              <a:t>vibrasjonell</a:t>
            </a:r>
            <a:r>
              <a:rPr lang="en-GB" sz="1600" dirty="0" smtClean="0"/>
              <a:t> </a:t>
            </a:r>
            <a:r>
              <a:rPr lang="en-GB" sz="1600" dirty="0" err="1" smtClean="0"/>
              <a:t>energi</a:t>
            </a:r>
            <a:r>
              <a:rPr lang="en-GB" sz="1600" dirty="0" smtClean="0"/>
              <a:t> </a:t>
            </a:r>
            <a:r>
              <a:rPr lang="en-GB" sz="1600" dirty="0" err="1" smtClean="0"/>
              <a:t>av</a:t>
            </a:r>
            <a:r>
              <a:rPr lang="en-GB" sz="1600" dirty="0" smtClean="0"/>
              <a:t> </a:t>
            </a:r>
            <a:r>
              <a:rPr lang="en-GB" sz="1600" dirty="0" err="1" smtClean="0"/>
              <a:t>atomer</a:t>
            </a:r>
            <a:r>
              <a:rPr lang="en-GB" sz="1600" dirty="0" smtClean="0"/>
              <a:t> </a:t>
            </a:r>
            <a:r>
              <a:rPr lang="en-GB" sz="1600" dirty="0" err="1" smtClean="0"/>
              <a:t>og</a:t>
            </a:r>
            <a:r>
              <a:rPr lang="en-GB" sz="1600" dirty="0" smtClean="0"/>
              <a:t> </a:t>
            </a:r>
            <a:r>
              <a:rPr lang="en-GB" sz="1600" dirty="0" err="1" smtClean="0"/>
              <a:t>molekyler</a:t>
            </a:r>
            <a:endParaRPr lang="en-GB" sz="1600" dirty="0" smtClean="0"/>
          </a:p>
          <a:p>
            <a:pPr lvl="2" eaLnBrk="1" hangingPunct="1"/>
            <a:r>
              <a:rPr lang="en-GB" sz="1400" dirty="0" err="1" smtClean="0"/>
              <a:t>Minst</a:t>
            </a:r>
            <a:endParaRPr lang="en-GB" sz="1400" dirty="0" smtClean="0"/>
          </a:p>
          <a:p>
            <a:pPr eaLnBrk="1" hangingPunct="1"/>
            <a:endParaRPr lang="en-GB" sz="1800" dirty="0" smtClean="0">
              <a:solidFill>
                <a:srgbClr val="CC0000"/>
              </a:solidFill>
            </a:endParaRPr>
          </a:p>
          <a:p>
            <a:pPr eaLnBrk="1" hangingPunct="1"/>
            <a:r>
              <a:rPr lang="en-GB" sz="1800" i="1" dirty="0" smtClean="0">
                <a:solidFill>
                  <a:srgbClr val="CC0000"/>
                </a:solidFill>
              </a:rPr>
              <a:t>U</a:t>
            </a:r>
            <a:r>
              <a:rPr lang="en-GB" sz="1800" dirty="0" smtClean="0"/>
              <a:t> </a:t>
            </a:r>
            <a:r>
              <a:rPr lang="en-GB" sz="1800" dirty="0" err="1" smtClean="0"/>
              <a:t>er</a:t>
            </a:r>
            <a:r>
              <a:rPr lang="en-GB" sz="1800" dirty="0" smtClean="0"/>
              <a:t> en </a:t>
            </a:r>
            <a:r>
              <a:rPr lang="en-GB" sz="1800" dirty="0" err="1" smtClean="0"/>
              <a:t>tilstandsfunksjon</a:t>
            </a:r>
            <a:endParaRPr lang="en-GB" sz="1800" dirty="0" smtClean="0"/>
          </a:p>
          <a:p>
            <a:pPr eaLnBrk="1" hangingPunct="1"/>
            <a:endParaRPr lang="en-GB" sz="1800" dirty="0" smtClean="0"/>
          </a:p>
          <a:p>
            <a:pPr eaLnBrk="1" hangingPunct="1"/>
            <a:r>
              <a:rPr lang="en-GB" sz="1800" dirty="0" err="1" smtClean="0"/>
              <a:t>Absoluttverdien</a:t>
            </a:r>
            <a:r>
              <a:rPr lang="en-GB" sz="1800" dirty="0" smtClean="0"/>
              <a:t> </a:t>
            </a:r>
            <a:r>
              <a:rPr lang="en-GB" sz="1800" dirty="0" err="1" smtClean="0"/>
              <a:t>av</a:t>
            </a:r>
            <a:r>
              <a:rPr lang="en-GB" sz="1800" dirty="0" smtClean="0"/>
              <a:t> </a:t>
            </a:r>
            <a:r>
              <a:rPr lang="en-GB" sz="1800" i="1" dirty="0" smtClean="0">
                <a:solidFill>
                  <a:srgbClr val="CC0000"/>
                </a:solidFill>
              </a:rPr>
              <a:t>U</a:t>
            </a:r>
            <a:r>
              <a:rPr lang="en-GB" sz="1800" dirty="0" smtClean="0"/>
              <a:t> </a:t>
            </a:r>
            <a:r>
              <a:rPr lang="en-GB" sz="1800" dirty="0" err="1" smtClean="0"/>
              <a:t>er</a:t>
            </a:r>
            <a:r>
              <a:rPr lang="en-GB" sz="1800" dirty="0" smtClean="0"/>
              <a:t> </a:t>
            </a:r>
            <a:r>
              <a:rPr lang="en-GB" sz="1800" dirty="0" err="1" smtClean="0"/>
              <a:t>uhåndterlig</a:t>
            </a:r>
            <a:r>
              <a:rPr lang="en-GB" sz="1800" dirty="0" smtClean="0"/>
              <a:t>; vi </a:t>
            </a:r>
            <a:r>
              <a:rPr lang="en-GB" sz="1800" dirty="0" err="1" smtClean="0"/>
              <a:t>betrakter</a:t>
            </a:r>
            <a:r>
              <a:rPr lang="en-GB" sz="1800" dirty="0" smtClean="0"/>
              <a:t> bare dens </a:t>
            </a:r>
            <a:r>
              <a:rPr lang="en-GB" sz="1800" dirty="0" err="1" smtClean="0"/>
              <a:t>forandringer</a:t>
            </a:r>
            <a:r>
              <a:rPr lang="en-GB" sz="1800" dirty="0" smtClean="0"/>
              <a:t> </a:t>
            </a:r>
            <a:r>
              <a:rPr lang="en-GB" sz="1800" dirty="0" smtClean="0">
                <a:solidFill>
                  <a:srgbClr val="CC0000"/>
                </a:solidFill>
                <a:sym typeface="Symbol" pitchFamily="18" charset="2"/>
              </a:rPr>
              <a:t></a:t>
            </a:r>
            <a:r>
              <a:rPr lang="en-GB" sz="1800" i="1" dirty="0" smtClean="0">
                <a:solidFill>
                  <a:srgbClr val="CC0000"/>
                </a:solidFill>
                <a:sym typeface="Symbol" pitchFamily="18" charset="2"/>
              </a:rPr>
              <a:t>U</a:t>
            </a:r>
          </a:p>
        </p:txBody>
      </p:sp>
      <p:graphicFrame>
        <p:nvGraphicFramePr>
          <p:cNvPr id="3074" name="Object 4"/>
          <p:cNvGraphicFramePr>
            <a:graphicFrameLocks noChangeAspect="1"/>
          </p:cNvGraphicFramePr>
          <p:nvPr/>
        </p:nvGraphicFramePr>
        <p:xfrm>
          <a:off x="7812088" y="2781300"/>
          <a:ext cx="1192212" cy="1223963"/>
        </p:xfrm>
        <a:graphic>
          <a:graphicData uri="http://schemas.openxmlformats.org/presentationml/2006/ole">
            <p:oleObj spid="_x0000_s3074" name="Clip" r:id="rId3" imgW="719280" imgH="738360" progId="">
              <p:embed/>
            </p:oleObj>
          </a:graphicData>
        </a:graphic>
      </p:graphicFrame>
      <p:sp>
        <p:nvSpPr>
          <p:cNvPr id="3080" name="Rectangle 5"/>
          <p:cNvSpPr>
            <a:spLocks noChangeArrowheads="1"/>
          </p:cNvSpPr>
          <p:nvPr/>
        </p:nvSpPr>
        <p:spPr bwMode="auto">
          <a:xfrm>
            <a:off x="5410200" y="1447800"/>
            <a:ext cx="2743200" cy="914400"/>
          </a:xfrm>
          <a:prstGeom prst="rect">
            <a:avLst/>
          </a:prstGeom>
          <a:solidFill>
            <a:srgbClr val="99CCFF"/>
          </a:solidFill>
          <a:ln w="57150" cmpd="thickThin">
            <a:solidFill>
              <a:schemeClr val="tx1"/>
            </a:solidFill>
            <a:miter lim="800000"/>
            <a:headEnd type="none" w="sm" len="sm"/>
            <a:tailEnd type="none" w="sm" len="sm"/>
          </a:ln>
        </p:spPr>
        <p:txBody>
          <a:bodyPr wrap="none" anchor="ctr"/>
          <a:lstStyle/>
          <a:p>
            <a:endParaRPr lang="en-GB"/>
          </a:p>
        </p:txBody>
      </p:sp>
      <p:sp>
        <p:nvSpPr>
          <p:cNvPr id="3081" name="Text Box 10"/>
          <p:cNvSpPr txBox="1">
            <a:spLocks noChangeArrowheads="1"/>
          </p:cNvSpPr>
          <p:nvPr/>
        </p:nvSpPr>
        <p:spPr bwMode="auto">
          <a:xfrm>
            <a:off x="6537325" y="852488"/>
            <a:ext cx="1273175" cy="396875"/>
          </a:xfrm>
          <a:prstGeom prst="rect">
            <a:avLst/>
          </a:prstGeom>
          <a:noFill/>
          <a:ln w="9525">
            <a:noFill/>
            <a:miter lim="800000"/>
            <a:headEnd/>
            <a:tailEnd/>
          </a:ln>
        </p:spPr>
        <p:txBody>
          <a:bodyPr wrap="none">
            <a:spAutoFit/>
          </a:bodyPr>
          <a:lstStyle/>
          <a:p>
            <a:r>
              <a:rPr lang="nb-NO" sz="2000"/>
              <a:t>F (i et felt)</a:t>
            </a:r>
            <a:endParaRPr lang="en-US" sz="2000"/>
          </a:p>
        </p:txBody>
      </p:sp>
      <p:sp>
        <p:nvSpPr>
          <p:cNvPr id="3082" name="Text Box 11"/>
          <p:cNvSpPr txBox="1">
            <a:spLocks noChangeArrowheads="1"/>
          </p:cNvSpPr>
          <p:nvPr/>
        </p:nvSpPr>
        <p:spPr bwMode="auto">
          <a:xfrm>
            <a:off x="8180388" y="1497013"/>
            <a:ext cx="893762" cy="396875"/>
          </a:xfrm>
          <a:prstGeom prst="rect">
            <a:avLst/>
          </a:prstGeom>
          <a:noFill/>
          <a:ln w="9525">
            <a:noFill/>
            <a:miter lim="800000"/>
            <a:headEnd/>
            <a:tailEnd/>
          </a:ln>
        </p:spPr>
        <p:txBody>
          <a:bodyPr wrap="none">
            <a:spAutoFit/>
          </a:bodyPr>
          <a:lstStyle/>
          <a:p>
            <a:r>
              <a:rPr lang="nb-NO" sz="2000"/>
              <a:t>v (fart)</a:t>
            </a:r>
            <a:endParaRPr lang="en-US" sz="2000"/>
          </a:p>
        </p:txBody>
      </p:sp>
      <p:sp>
        <p:nvSpPr>
          <p:cNvPr id="3083" name="Text Box 12"/>
          <p:cNvSpPr txBox="1">
            <a:spLocks noChangeArrowheads="1"/>
          </p:cNvSpPr>
          <p:nvPr/>
        </p:nvSpPr>
        <p:spPr bwMode="auto">
          <a:xfrm>
            <a:off x="5715000" y="1725613"/>
            <a:ext cx="1817688" cy="396875"/>
          </a:xfrm>
          <a:prstGeom prst="rect">
            <a:avLst/>
          </a:prstGeom>
          <a:noFill/>
          <a:ln w="9525">
            <a:noFill/>
            <a:miter lim="800000"/>
            <a:headEnd/>
            <a:tailEnd/>
          </a:ln>
        </p:spPr>
        <p:txBody>
          <a:bodyPr wrap="none">
            <a:spAutoFit/>
          </a:bodyPr>
          <a:lstStyle/>
          <a:p>
            <a:r>
              <a:rPr lang="nb-NO" sz="2000"/>
              <a:t>U (indre energi)</a:t>
            </a:r>
            <a:endParaRPr lang="en-US" sz="2000"/>
          </a:p>
        </p:txBody>
      </p:sp>
      <p:pic>
        <p:nvPicPr>
          <p:cNvPr id="3084" name="Picture 2055" descr="http://image.absoluteastronomy.com/images/encyclopediaimages/t/th/thermally_agitated_molecule.gif"/>
          <p:cNvPicPr>
            <a:picLocks noChangeAspect="1" noChangeArrowheads="1" noCrop="1"/>
          </p:cNvPicPr>
          <p:nvPr/>
        </p:nvPicPr>
        <p:blipFill>
          <a:blip r:embed="rId4" cstate="print"/>
          <a:srcRect/>
          <a:stretch>
            <a:fillRect/>
          </a:stretch>
        </p:blipFill>
        <p:spPr bwMode="auto">
          <a:xfrm>
            <a:off x="7740650" y="4148236"/>
            <a:ext cx="1295400"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66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7738</TotalTime>
  <Words>5107</Words>
  <Application>Microsoft Office PowerPoint</Application>
  <PresentationFormat>On-screen Show (4:3)</PresentationFormat>
  <Paragraphs>1013</Paragraphs>
  <Slides>69</Slides>
  <Notes>39</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69</vt:i4>
      </vt:variant>
    </vt:vector>
  </HeadingPairs>
  <TitlesOfParts>
    <vt:vector size="74" baseType="lpstr">
      <vt:lpstr>Default Design</vt:lpstr>
      <vt:lpstr>Picture</vt:lpstr>
      <vt:lpstr>Clip</vt:lpstr>
      <vt:lpstr>Equation</vt:lpstr>
      <vt:lpstr>Microsoft Equation 3.0</vt:lpstr>
      <vt:lpstr>MENA 1000; Materialer, energi og nanoteknologi - Kap. 3  Termodynamikk</vt:lpstr>
      <vt:lpstr>Slide 2</vt:lpstr>
      <vt:lpstr>Energiforandringer i kjemiske reaksjoner  </vt:lpstr>
      <vt:lpstr>Termodynamisk modell (Born-Haber-syklus)  for reaksjonen   2H2(g) + O2(g) = 2H2O(g)            H = -474 kJ/mol</vt:lpstr>
      <vt:lpstr>Endoterme og eksoterme reaksjoner</vt:lpstr>
      <vt:lpstr>Termodynamikkens 1. lov:  Den totale energien er konstant</vt:lpstr>
      <vt:lpstr>Systemer</vt:lpstr>
      <vt:lpstr>Tilstandsfunksjoner</vt:lpstr>
      <vt:lpstr>Total energi og indre energi</vt:lpstr>
      <vt:lpstr>Varme og arbeid</vt:lpstr>
      <vt:lpstr>Volumarbeid</vt:lpstr>
      <vt:lpstr>Reversible og irreversible prosesser</vt:lpstr>
      <vt:lpstr>Reversible og irreversible prosesser, forts.</vt:lpstr>
      <vt:lpstr>Varmemaskiner og Carnot-syklus</vt:lpstr>
      <vt:lpstr>Energiendringer</vt:lpstr>
      <vt:lpstr>Standardbetingelser - referansetilstand</vt:lpstr>
      <vt:lpstr>Entalpiendringer for reaksjoner</vt:lpstr>
      <vt:lpstr>Entalpiendringer ved forandring i temperaturen</vt:lpstr>
      <vt:lpstr>Varmeledning</vt:lpstr>
      <vt:lpstr>Entropi</vt:lpstr>
      <vt:lpstr>Mikro- og makrotilstander</vt:lpstr>
      <vt:lpstr>Mer kvantitativ utledning av antall mikrotilstander og sannsynlighet</vt:lpstr>
      <vt:lpstr>forts.</vt:lpstr>
      <vt:lpstr>forts.</vt:lpstr>
      <vt:lpstr>Nytt eksempel: Kvantifiserte energier for atomer</vt:lpstr>
      <vt:lpstr>Kvantifiserte energier for atomer, forts.:</vt:lpstr>
      <vt:lpstr>Boltzmann(-Planck)-uttrykket for entropi</vt:lpstr>
      <vt:lpstr>Termodynamikkens 2. lov Entropien øker</vt:lpstr>
      <vt:lpstr>Termodynamikkens 3. lov; Entropiens nullpunkt</vt:lpstr>
      <vt:lpstr>Standard absolutt molar entropi</vt:lpstr>
      <vt:lpstr>4 tommelfingerregler for entropien i stoffer</vt:lpstr>
      <vt:lpstr>Entropiendringer; definisjon</vt:lpstr>
      <vt:lpstr>Entropi – et vanskelig begrep</vt:lpstr>
      <vt:lpstr>Entropi – litt mer om definisjonen </vt:lpstr>
      <vt:lpstr>Entropiendringer</vt:lpstr>
      <vt:lpstr>Entropiendringer i kjemiske reaksjoner</vt:lpstr>
      <vt:lpstr>Men hva skjer?</vt:lpstr>
      <vt:lpstr>Et lukket system og dets omgivelser</vt:lpstr>
      <vt:lpstr>Gibbs energi</vt:lpstr>
      <vt:lpstr>Slide 40</vt:lpstr>
      <vt:lpstr>Gibbs energi endringer for spontane reaksjoner Både entalpi og entropi bidrar til reaksjonen  Eksempel:   2NI3(s) = N2(g) + 3I2(s)</vt:lpstr>
      <vt:lpstr>Gibbs energi endringer for spontane reaksjoner  Entalpien overvinner entropien (særlig ved lav temperatur) Eksempel: Mg(s) + 1/2 O2(g) = MgO(s) </vt:lpstr>
      <vt:lpstr>Gibbs energi endringer for spontane reaksjoner  Entropien overvinner entalpien (særlig ved høy temperatur)   Eksempel: H2O(l) = H2O(g) </vt:lpstr>
      <vt:lpstr>Gibbs energi og arbeid</vt:lpstr>
      <vt:lpstr>Effekt av temperaturen</vt:lpstr>
      <vt:lpstr>Standard Gibbs energi-forandring</vt:lpstr>
      <vt:lpstr>Standard dannelses Gibbs energi</vt:lpstr>
      <vt:lpstr>Standard Gibbs energi-forandring for en kjemisk reaksjon</vt:lpstr>
      <vt:lpstr>Eks.: Gibbs energi-forandring for spalting av MgCO3</vt:lpstr>
      <vt:lpstr>Gibbs energi for dannelse av vanndamp</vt:lpstr>
      <vt:lpstr>Termokjemiske tabeller</vt:lpstr>
      <vt:lpstr>Slide 52</vt:lpstr>
      <vt:lpstr>Slide 53</vt:lpstr>
      <vt:lpstr>Gibbs energi og aktivitet</vt:lpstr>
      <vt:lpstr>Effekt av trykket på endringer av G i kjemiske reaksjoner</vt:lpstr>
      <vt:lpstr>Reaksjonskvotient</vt:lpstr>
      <vt:lpstr>Eksempel</vt:lpstr>
      <vt:lpstr>Aktiviteter og standardtilstand for gasser og kondenserte faser (væsker og faste stoffer)</vt:lpstr>
      <vt:lpstr>Standardtilstander for løsninger</vt:lpstr>
      <vt:lpstr>Slide 60</vt:lpstr>
      <vt:lpstr>Kinetikk, termodynamikk og likevekt; Massevirkningsloven</vt:lpstr>
      <vt:lpstr>Likevekt – en litt annen tilnærming</vt:lpstr>
      <vt:lpstr>rG0 og K</vt:lpstr>
      <vt:lpstr>Temperaturavhengighet for kjemiske likevekter</vt:lpstr>
      <vt:lpstr>Kjemisk potensial</vt:lpstr>
      <vt:lpstr>Temperaturgradienter</vt:lpstr>
      <vt:lpstr>Termoelektrisitet; Seebeck-effekten</vt:lpstr>
      <vt:lpstr>n- og p-leder</vt:lpstr>
      <vt:lpstr>Oppsummering, Kapittel 3</vt:lpstr>
    </vt:vector>
  </TitlesOfParts>
  <Company>UiO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Truls Norby</dc:creator>
  <cp:lastModifiedBy>trulsn</cp:lastModifiedBy>
  <cp:revision>183</cp:revision>
  <dcterms:created xsi:type="dcterms:W3CDTF">2003-05-03T22:01:05Z</dcterms:created>
  <dcterms:modified xsi:type="dcterms:W3CDTF">2013-08-31T20:57:48Z</dcterms:modified>
</cp:coreProperties>
</file>