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539" r:id="rId3"/>
    <p:sldId id="489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8" r:id="rId20"/>
    <p:sldId id="510" r:id="rId21"/>
    <p:sldId id="511" r:id="rId22"/>
    <p:sldId id="512" r:id="rId23"/>
    <p:sldId id="540" r:id="rId24"/>
    <p:sldId id="532" r:id="rId25"/>
    <p:sldId id="513" r:id="rId26"/>
    <p:sldId id="514" r:id="rId27"/>
    <p:sldId id="538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33" r:id="rId40"/>
    <p:sldId id="526" r:id="rId41"/>
    <p:sldId id="529" r:id="rId42"/>
    <p:sldId id="527" r:id="rId43"/>
    <p:sldId id="531" r:id="rId44"/>
    <p:sldId id="536" r:id="rId45"/>
    <p:sldId id="537" r:id="rId46"/>
    <p:sldId id="535" r:id="rId47"/>
    <p:sldId id="52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5" autoAdjust="0"/>
    <p:restoredTop sz="90929"/>
  </p:normalViewPr>
  <p:slideViewPr>
    <p:cSldViewPr>
      <p:cViewPr varScale="1">
        <p:scale>
          <a:sx n="122" d="100"/>
          <a:sy n="122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630D5-B2B0-4BA1-A97B-D1D7DF5A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2189B0-F75E-4179-928F-F51552AC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6042-EE16-41D4-A8ED-FCED098F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532F-402F-4047-BD67-59DDAA17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1919-C9C4-43DE-9ACC-0CA044DA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9964-46B3-4818-94C1-82AA26A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D5C4-D066-4A2F-ABDD-BF984CA3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EE3D-667E-41D2-841C-B865C544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C25E-2114-470E-A6EB-8D4E7AB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658C-FB0E-4597-B555-E2702C34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365D-E75F-4722-9818-22F9B75C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5F7B-0CC3-4FD6-8521-AC8E5C00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149A-E839-4D68-B8B6-6613B3EC0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838D-A712-402E-AEF6-807D170C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532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FC34EF-2EA9-43DD-B7E8-F309066C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esil.com/microsilica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libaba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trulsn\My%20Documents\MetEnFrem\Figurer\polymer-polykondensasjon.JPG" TargetMode="External"/><Relationship Id="rId3" Type="http://schemas.openxmlformats.org/officeDocument/2006/relationships/image" Target="../media/image65.jpe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file:///C:\Documents%20and%20Settings\trulsn\My%20Documents\MetEnFrem\Figurer\Polymer-addisjon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image" Target="file:///C:\Documents%20and%20Settings\trulsn\My%20Documents\MetEnFrem\Figurer\WDC-15-7-polymers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jpe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9219" name="Picture 23" descr="domkirkeodden-Sandlund-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8278813" cy="2087563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FFFF00"/>
                </a:solidFill>
                <a:latin typeface="Arial Black" pitchFamily="34" charset="0"/>
              </a:rPr>
              <a:t>MENA 1000; Materialer, energi og nanoteknologi - Kap. 8</a:t>
            </a:r>
            <a:r>
              <a:rPr lang="nb-NO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bg1"/>
                </a:solidFill>
                <a:latin typeface="Arial Black" pitchFamily="34" charset="0"/>
              </a:rPr>
              <a:t>Mekaniske egenskaper og konstruksjonsmaterialer</a:t>
            </a:r>
            <a:endParaRPr lang="en-US" sz="44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6200" y="4419600"/>
            <a:ext cx="3352800" cy="173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Senter for Materialvitenskap og nanoteknologi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FERMiO, Forskningsparken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NO-0349 Oslo</a:t>
            </a:r>
          </a:p>
          <a:p>
            <a:pPr eaLnBrk="0" hangingPunct="0"/>
            <a:endParaRPr kumimoji="1" lang="en-GB" sz="12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953000" y="3716338"/>
            <a:ext cx="3276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Mekaniske egenskaper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Belastning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Spenning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Deformasjon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Konstruksjonsmaterialer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Metalliske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Keramiske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Polymerer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m.m.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solidFill>
                  <a:schemeClr val="bg1"/>
                </a:solidFill>
              </a:rPr>
              <a:t>Foto: http://Sandlund.net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E6042-EE16-41D4-A8ED-FCED098FD9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Foregår ved dannelse og bevegelse av dislokasjoner</a:t>
            </a:r>
            <a:endParaRPr lang="en-US" sz="1800" smtClean="0"/>
          </a:p>
        </p:txBody>
      </p:sp>
      <p:pic>
        <p:nvPicPr>
          <p:cNvPr id="16389" name="Picture 5" descr="aan-64-dislokasjonsglid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75" y="2276475"/>
            <a:ext cx="5087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313"/>
          </a:xfrm>
        </p:spPr>
        <p:txBody>
          <a:bodyPr/>
          <a:lstStyle/>
          <a:p>
            <a:pPr eaLnBrk="1" hangingPunct="1"/>
            <a:r>
              <a:rPr lang="nb-NO" smtClean="0"/>
              <a:t>Mobilitet av dislokasjoner. Herding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172272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Flere mekanismer hindrer dislokasjoner i å bevege seg: </a:t>
            </a:r>
          </a:p>
          <a:p>
            <a:pPr lvl="1" eaLnBrk="1" hangingPunct="1"/>
            <a:r>
              <a:rPr lang="nb-NO" sz="1600" dirty="0" smtClean="0"/>
              <a:t>Fremmedatomer og andre punktdefekter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Utfellinger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Korngrenser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Dislokasjoner hekter hverandre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Mekanismer for å omgå hindrene</a:t>
            </a:r>
          </a:p>
          <a:p>
            <a:pPr lvl="1" eaLnBrk="1" hangingPunct="1"/>
            <a:r>
              <a:rPr lang="nb-NO" sz="1600" dirty="0" err="1" smtClean="0"/>
              <a:t>Frank-Read-kilder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Vakansklatring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Diffusjon</a:t>
            </a:r>
            <a:endParaRPr lang="en-US" sz="1600" dirty="0" smtClean="0"/>
          </a:p>
        </p:txBody>
      </p:sp>
      <p:pic>
        <p:nvPicPr>
          <p:cNvPr id="17413" name="Picture 5" descr="aan-154-dislokasjonsklat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46475"/>
            <a:ext cx="42799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an-69-Frank-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836613"/>
            <a:ext cx="3194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131840" y="2996952"/>
            <a:ext cx="2160240" cy="2088232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1840" y="5373216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Deformasjon ved tvillingdannelse</a:t>
            </a:r>
            <a:endParaRPr lang="en-US" smtClean="0"/>
          </a:p>
        </p:txBody>
      </p:sp>
      <p:pic>
        <p:nvPicPr>
          <p:cNvPr id="18436" name="Picture 5" descr="aan-58-tvi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413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Termospenninger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3889375" cy="5181600"/>
          </a:xfrm>
        </p:spPr>
        <p:txBody>
          <a:bodyPr/>
          <a:lstStyle/>
          <a:p>
            <a:pPr eaLnBrk="1" hangingPunct="1"/>
            <a:r>
              <a:rPr lang="nb-NO" sz="1800" smtClean="0"/>
              <a:t>Herding ved rask avkjøling: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Sammentrekning i overflaten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Flyt av materiale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Kompresjonsspenninger i overflaten når bulk trekker seg sammen ved lavere temperatur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= Herding</a:t>
            </a:r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/>
            <a:r>
              <a:rPr lang="nb-NO" sz="1800" smtClean="0"/>
              <a:t>Temperatursvingninger i anisotrope materialer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Korn utvider seg forskjellig i forskjellige retninger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Spenninger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OK ved høy temperatur: dislokasjoner + diffusjon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Sprekkdannelser ved lave temperaturer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Små korn + porer kan hjelpe </a:t>
            </a:r>
            <a:endParaRPr lang="en-US" sz="1600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65532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Foto: M. Huse, UiO</a:t>
            </a:r>
            <a:endParaRPr lang="en-US" sz="100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82" y="3573463"/>
            <a:ext cx="5633694" cy="23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glassbransjeforbundet.custompublish.com/getfile.php/781313.1069.eyfxaqdepu/800x650/Herdet-glass-Foto-Arne-Eidal.jpg?no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681611" cy="244827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Brudd !</a:t>
            </a:r>
            <a:endParaRPr lang="en-US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Duktilt brudd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Sprøbrudd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Bruddseighet = spenning ved 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Forutsigbart i metaller + plaster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obs: materialtretthet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Uforutsigbart i 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Avhenger av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Overflatefinish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Mottiltak: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Transformasjonsstyrking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  <a:endParaRPr lang="en-US" sz="1400" smtClean="0"/>
          </a:p>
        </p:txBody>
      </p:sp>
      <p:pic>
        <p:nvPicPr>
          <p:cNvPr id="20485" name="Picture 5" descr="CD-kn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505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ductile-and-brittle-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8719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Konstruksjonsmaterialer; Metalliske materialer</a:t>
            </a:r>
            <a:endParaRPr lang="en-US" smtClean="0"/>
          </a:p>
        </p:txBody>
      </p:sp>
      <p:sp>
        <p:nvSpPr>
          <p:cNvPr id="21508" name="Rectangle 20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Rene metaller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Bløte</a:t>
            </a:r>
          </a:p>
          <a:p>
            <a:pPr lvl="1" eaLnBrk="1" hangingPunct="1"/>
            <a:r>
              <a:rPr lang="nb-NO" smtClean="0"/>
              <a:t>Høy elektrisk ledningsevne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I bruk som elektriske ledere</a:t>
            </a:r>
          </a:p>
          <a:p>
            <a:pPr lvl="2" eaLnBrk="1" hangingPunct="1"/>
            <a:r>
              <a:rPr lang="nb-NO" smtClean="0"/>
              <a:t>Cu, Al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Høytemperaturmaterialer</a:t>
            </a:r>
          </a:p>
          <a:p>
            <a:pPr lvl="2" eaLnBrk="1" hangingPunct="1"/>
            <a:r>
              <a:rPr lang="nb-NO" smtClean="0"/>
              <a:t>W, Mo, Ta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W i glødelamper</a:t>
            </a:r>
          </a:p>
          <a:p>
            <a:pPr lvl="2" eaLnBrk="1" hangingPunct="1"/>
            <a:r>
              <a:rPr lang="nb-NO" smtClean="0"/>
              <a:t>ThO</a:t>
            </a:r>
            <a:r>
              <a:rPr lang="nb-NO" baseline="-25000" smtClean="0"/>
              <a:t>2</a:t>
            </a:r>
            <a:r>
              <a:rPr lang="nb-NO" smtClean="0"/>
              <a:t>-partikler dispergert</a:t>
            </a:r>
          </a:p>
          <a:p>
            <a:pPr lvl="2" eaLnBrk="1" hangingPunct="1"/>
            <a:r>
              <a:rPr lang="nb-NO" smtClean="0"/>
              <a:t>Pulvermetallurgisk forming</a:t>
            </a:r>
            <a:endParaRPr lang="nb-NO" baseline="-25000" smtClean="0"/>
          </a:p>
          <a:p>
            <a:pPr eaLnBrk="1" hangingPunct="1"/>
            <a:endParaRPr lang="en-US" smtClean="0"/>
          </a:p>
        </p:txBody>
      </p:sp>
      <p:pic>
        <p:nvPicPr>
          <p:cNvPr id="21509" name="Picture 2053" descr="EH-8-3-W-Th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646613"/>
            <a:ext cx="41148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054"/>
          <p:cNvSpPr txBox="1">
            <a:spLocks noChangeArrowheads="1"/>
          </p:cNvSpPr>
          <p:nvPr/>
        </p:nvSpPr>
        <p:spPr bwMode="auto">
          <a:xfrm>
            <a:off x="5943600" y="6237288"/>
            <a:ext cx="251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</a:t>
            </a:r>
            <a:endParaRPr lang="en-US" sz="1000"/>
          </a:p>
        </p:txBody>
      </p:sp>
      <p:pic>
        <p:nvPicPr>
          <p:cNvPr id="21511" name="Picture 2055" descr="all-metal-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52513"/>
            <a:ext cx="37258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Legeringer – oversikt over herdbare legeringer og støpelegeringer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Legeringer gjøres hardere (herdes) i tre kategorier. Dette har med hvordan og hvor effektivt dislokasjoner hindres i å gli og derved deformere materialet.: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Løsningsherdbare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Utskillningsherdbare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Omvandlingsherdbare legeringer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Alternativt kan man vektlegge lavest mulig smeltepunkt, ved å gå etter eutektikum: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Støpelegeringer</a:t>
            </a:r>
            <a:endParaRPr lang="en-US" sz="1400" smtClean="0"/>
          </a:p>
        </p:txBody>
      </p:sp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4457700" y="1458913"/>
            <a:ext cx="4686300" cy="4865687"/>
            <a:chOff x="2808" y="919"/>
            <a:chExt cx="2952" cy="3065"/>
          </a:xfrm>
        </p:grpSpPr>
        <p:pic>
          <p:nvPicPr>
            <p:cNvPr id="22535" name="Picture 5" descr="aan-170-Fe-C-fasediagra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08" y="919"/>
              <a:ext cx="2952" cy="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78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Løsningsherdbare legeringer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5638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Enfase</a:t>
            </a:r>
          </a:p>
          <a:p>
            <a:pPr eaLnBrk="1" hangingPunct="1"/>
            <a:r>
              <a:rPr lang="nb-NO" sz="1800" smtClean="0"/>
              <a:t>Dislokasjoner hindres av fremmedatomer </a:t>
            </a:r>
            <a:endParaRPr lang="en-US" sz="1800" smtClean="0"/>
          </a:p>
        </p:txBody>
      </p:sp>
      <p:pic>
        <p:nvPicPr>
          <p:cNvPr id="23558" name="Picture 6" descr="aan-238-m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366" y="1196752"/>
            <a:ext cx="3660130" cy="40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MAW-9-36-Sn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2667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WDC-CP6-alfamessing-1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34290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084168" y="5877272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Materials, A. Almar-Næss: Metalliske Materialer,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648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Høyere innhold av legeringselement</a:t>
            </a:r>
          </a:p>
          <a:p>
            <a:pPr eaLnBrk="1" hangingPunct="1"/>
            <a:r>
              <a:rPr lang="nb-NO" sz="1800" smtClean="0"/>
              <a:t>Tofaseområde</a:t>
            </a:r>
          </a:p>
          <a:p>
            <a:pPr eaLnBrk="1" hangingPunct="1"/>
            <a:r>
              <a:rPr lang="nb-NO" sz="1800" smtClean="0"/>
              <a:t>Dislokasjoner hindres av utfellinger</a:t>
            </a:r>
            <a:endParaRPr lang="en-US" sz="1800" smtClean="0"/>
          </a:p>
        </p:txBody>
      </p:sp>
      <p:pic>
        <p:nvPicPr>
          <p:cNvPr id="24582" name="Picture 6" descr="aan-238-m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3897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WDC-CP2-varmbearbeiding-stal-100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968" y="2420888"/>
            <a:ext cx="3250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96136" y="616530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nb-NO" sz="1000" dirty="0"/>
              <a:t> A. Almar-Næss: Metalliske Materialer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pic>
        <p:nvPicPr>
          <p:cNvPr id="25604" name="Picture 5" descr="aan-246-utskillningsherding-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775"/>
            <a:ext cx="7842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64568"/>
          </a:xfrm>
        </p:spPr>
        <p:txBody>
          <a:bodyPr/>
          <a:lstStyle/>
          <a:p>
            <a:pPr lvl="0"/>
            <a:r>
              <a:rPr lang="nb-NO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og deformasjon</a:t>
            </a: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på et legeme = indre krefter + ytre krefter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r>
              <a:rPr lang="en-GB" sz="2400" dirty="0" err="1" smtClean="0"/>
              <a:t>Indre</a:t>
            </a:r>
            <a:r>
              <a:rPr lang="en-GB" sz="2400" dirty="0" smtClean="0"/>
              <a:t> </a:t>
            </a:r>
            <a:r>
              <a:rPr lang="en-GB" sz="2400" dirty="0" err="1" smtClean="0"/>
              <a:t>krefter</a:t>
            </a:r>
            <a:endParaRPr lang="en-GB" sz="2400" dirty="0" smtClean="0"/>
          </a:p>
          <a:p>
            <a:pPr lvl="1"/>
            <a:r>
              <a:rPr lang="nb-NO" sz="2000" dirty="0" smtClean="0"/>
              <a:t>Gravitasjonelle</a:t>
            </a:r>
          </a:p>
          <a:p>
            <a:pPr lvl="1"/>
            <a:r>
              <a:rPr lang="nb-NO" sz="2000" dirty="0" smtClean="0"/>
              <a:t>Elektromagnetiske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Endres ved akselerasjon</a:t>
            </a:r>
          </a:p>
          <a:p>
            <a:pPr lvl="1"/>
            <a:r>
              <a:rPr lang="nb-NO" sz="2000" dirty="0" smtClean="0"/>
              <a:t>Omfatter også effekter av termisk ekspansjon ved ujevn oppvarming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Påvirker (belaster) materialet bare hvis de er inhomogent fordelt </a:t>
            </a:r>
            <a:endParaRPr lang="en-GB" sz="20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680520" cy="4724400"/>
          </a:xfrm>
        </p:spPr>
        <p:txBody>
          <a:bodyPr/>
          <a:lstStyle/>
          <a:p>
            <a:pPr eaLnBrk="1" hangingPunct="1"/>
            <a:r>
              <a:rPr lang="nb-NO" sz="2400" dirty="0" smtClean="0"/>
              <a:t>Ytre krefter </a:t>
            </a:r>
          </a:p>
          <a:p>
            <a:pPr lvl="1" eaLnBrk="1" hangingPunct="1"/>
            <a:r>
              <a:rPr lang="nb-NO" sz="2000" dirty="0" smtClean="0"/>
              <a:t>Ytre krefter som gir belastning forekommer som balansert par</a:t>
            </a:r>
          </a:p>
          <a:p>
            <a:pPr lvl="1" eaLnBrk="1" hangingPunct="1"/>
            <a:endParaRPr lang="nb-NO" sz="2000" dirty="0" smtClean="0"/>
          </a:p>
          <a:p>
            <a:pPr lvl="1" eaLnBrk="1" hangingPunct="1"/>
            <a:r>
              <a:rPr lang="nb-NO" sz="2000" dirty="0" smtClean="0"/>
              <a:t>Ubalanserte krefter (netto kraft) gir opphav til akselerasjon</a:t>
            </a:r>
          </a:p>
          <a:p>
            <a:pPr lvl="1" eaLnBrk="1" hangingPunct="1"/>
            <a:endParaRPr lang="nb-NO" sz="2000" dirty="0" smtClean="0"/>
          </a:p>
          <a:p>
            <a:pPr eaLnBrk="1" hangingPunct="1"/>
            <a:r>
              <a:rPr lang="nb-NO" sz="2400" dirty="0" smtClean="0"/>
              <a:t>Deformasjon</a:t>
            </a:r>
          </a:p>
          <a:p>
            <a:pPr lvl="1" eaLnBrk="1" hangingPunct="1"/>
            <a:r>
              <a:rPr lang="nb-NO" sz="2000" dirty="0" smtClean="0"/>
              <a:t>Belastning fører til deformasjon</a:t>
            </a:r>
          </a:p>
          <a:p>
            <a:pPr lvl="1" eaLnBrk="1" hangingPunct="1"/>
            <a:r>
              <a:rPr lang="nb-NO" sz="2000" dirty="0" smtClean="0"/>
              <a:t>Forholdet mellom belastning og deformasjon gis av materialets mekaniske egenskaper</a:t>
            </a:r>
          </a:p>
          <a:p>
            <a:pPr lvl="1" eaLnBrk="1" hangingPunct="1"/>
            <a:r>
              <a:rPr lang="nb-NO" sz="2000" dirty="0" smtClean="0"/>
              <a:t>Testes med strekkstav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74C25E-2114-470E-A6EB-8D4E7ABBDB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Superlegeringer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810000" cy="5334000"/>
          </a:xfrm>
        </p:spPr>
        <p:txBody>
          <a:bodyPr/>
          <a:lstStyle/>
          <a:p>
            <a:pPr eaLnBrk="1" hangingPunct="1"/>
            <a:r>
              <a:rPr lang="nb-NO" sz="1800" smtClean="0"/>
              <a:t>Utskillningsherdbare legeringer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Hovedkomponent Cr, Ni, Co, Fe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Legeringselementer Al, Si, Ti, Mo, Nb, W</a:t>
            </a:r>
          </a:p>
          <a:p>
            <a:pPr lvl="1" eaLnBrk="1" hangingPunct="1"/>
            <a:r>
              <a:rPr lang="nb-NO" sz="1600" smtClean="0"/>
              <a:t>herdende sekundærfaser</a:t>
            </a:r>
          </a:p>
          <a:p>
            <a:pPr lvl="1" eaLnBrk="1" hangingPunct="1"/>
            <a:r>
              <a:rPr lang="nb-NO" sz="1600" smtClean="0"/>
              <a:t>beskyttende oksidlag</a:t>
            </a:r>
          </a:p>
          <a:p>
            <a:pPr lvl="2" eaLnBrk="1" hangingPunct="1"/>
            <a:r>
              <a:rPr lang="nb-NO" sz="1400" smtClean="0"/>
              <a:t>Cr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, Al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, SiO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eaLnBrk="1" hangingPunct="1"/>
            <a:endParaRPr lang="nb-NO" sz="1800" baseline="-25000" smtClean="0"/>
          </a:p>
          <a:p>
            <a:pPr eaLnBrk="1" hangingPunct="1"/>
            <a:r>
              <a:rPr lang="nb-NO" sz="1800" smtClean="0"/>
              <a:t>Faste og korrosjonsbestandige ved høye temperaturer</a:t>
            </a:r>
          </a:p>
          <a:p>
            <a:pPr lvl="1" eaLnBrk="1" hangingPunct="1"/>
            <a:r>
              <a:rPr lang="nb-NO" sz="1600" smtClean="0"/>
              <a:t>rotorblader for jetmotorer og gassturbiner</a:t>
            </a:r>
          </a:p>
          <a:p>
            <a:pPr lvl="1" eaLnBrk="1" hangingPunct="1"/>
            <a:r>
              <a:rPr lang="nb-NO" sz="1600" smtClean="0"/>
              <a:t>Rettet størkning, enkrystaller, belegg, osv. øker temperaturbestandigheten ytterligere</a:t>
            </a:r>
            <a:endParaRPr lang="en-US" sz="1600" smtClean="0"/>
          </a:p>
        </p:txBody>
      </p:sp>
      <p:pic>
        <p:nvPicPr>
          <p:cNvPr id="26629" name="Picture 5" descr="WDC-8-37-turbinbl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5029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35600" y="6308725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995738" y="2205038"/>
            <a:ext cx="48974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Gass- og flymotorturbinblader lages av stadig forbedrede superlegeringer:</a:t>
            </a:r>
          </a:p>
          <a:p>
            <a:pPr>
              <a:spcBef>
                <a:spcPct val="50000"/>
              </a:spcBef>
            </a:pPr>
            <a:r>
              <a:rPr lang="nb-NO" sz="1600"/>
              <a:t>Herdet polykrstallinsk   …rettet størkning     …enkrystall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Omvandlingsherdbare legeringer - stål</a:t>
            </a:r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6062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Martensittisk (diffusjonsløs) omvandling av metastabilt austenittisk stål (”2” i figuren) til martensitt</a:t>
            </a:r>
          </a:p>
        </p:txBody>
      </p:sp>
      <p:pic>
        <p:nvPicPr>
          <p:cNvPr id="27653" name="Picture 5" descr="EH-8-18-stal-varmebehand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52650"/>
            <a:ext cx="4343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WDC-CP7-1percentC-perlitti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333408"/>
            <a:ext cx="3132460" cy="380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5364163" y="6165850"/>
            <a:ext cx="377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Figurer: W.D. Callister jr.: Materials Science and Engineering, E. Hornbogen:Werkstoffe 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Støpelegeringer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Høyere legeringsinnhold</a:t>
            </a:r>
          </a:p>
          <a:p>
            <a:pPr eaLnBrk="1" hangingPunct="1"/>
            <a:r>
              <a:rPr lang="nb-NO" sz="1800" smtClean="0"/>
              <a:t>Hardere, sprøere</a:t>
            </a:r>
          </a:p>
          <a:p>
            <a:pPr eaLnBrk="1" hangingPunct="1"/>
            <a:r>
              <a:rPr lang="nb-NO" sz="1800" smtClean="0"/>
              <a:t>Lavere smeltepunkt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28677" name="Picture 5" descr="aan-170-Fe-C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19200"/>
            <a:ext cx="5076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Molten-metal-p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2454275"/>
            <a:ext cx="3005137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Hukommelsesmetall </a:t>
            </a:r>
            <a:endParaRPr lang="en-US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824536" cy="5496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hukommelsesmetall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polymorfe strukturer av en </a:t>
            </a:r>
            <a:r>
              <a:rPr lang="nb-NO" sz="1600" dirty="0" err="1" smtClean="0"/>
              <a:t>Ni-Ti-legering</a:t>
            </a:r>
            <a:r>
              <a:rPr lang="nb-NO" sz="1600" dirty="0" smtClean="0"/>
              <a:t> (Nitinol)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Høy temperatur: Symmetrisk austenittisk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Lav temperatur: Asymmetrisk martensittisk</a:t>
            </a:r>
          </a:p>
          <a:p>
            <a:pPr lvl="2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Deformasjon ved lav temperatur av den myke </a:t>
            </a:r>
            <a:r>
              <a:rPr lang="nb-NO" sz="1600" dirty="0" err="1" smtClean="0"/>
              <a:t>martensittiske</a:t>
            </a:r>
            <a:r>
              <a:rPr lang="nb-NO" sz="1600" dirty="0" smtClean="0"/>
              <a:t> strukturen ved tvillingdannelse i flere mulige retninger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Oppvarming; overgang til austenittisk; bare én mulighet; opprinnelig form gjeninntas.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b-NO" sz="16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bruk: Ventiler, utblokkere o.a. i kroppen, oljeinstallasjoner, m.m. som utvides til normal størrelse etter installasjon.</a:t>
            </a:r>
            <a:endParaRPr lang="en-US" sz="1800" dirty="0" smtClean="0"/>
          </a:p>
        </p:txBody>
      </p:sp>
      <p:pic>
        <p:nvPicPr>
          <p:cNvPr id="81925" name="Picture 5" descr="MAW-14-22-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775" y="1295400"/>
            <a:ext cx="3527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MAW-14-23-mem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89325"/>
            <a:ext cx="3505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Amorfe stoffer, glass, polymerer</a:t>
            </a:r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Kortrekkende orden</a:t>
            </a:r>
          </a:p>
          <a:p>
            <a:pPr eaLnBrk="1" hangingPunct="1"/>
            <a:r>
              <a:rPr lang="nb-NO" sz="1800" smtClean="0"/>
              <a:t>Ingen langtrekkende orden</a:t>
            </a:r>
          </a:p>
          <a:p>
            <a:pPr eaLnBrk="1" hangingPunct="1"/>
            <a:r>
              <a:rPr lang="nb-NO" sz="1800" smtClean="0"/>
              <a:t>Glasstemperatur i stedet for smeltetemperatur</a:t>
            </a:r>
          </a:p>
          <a:p>
            <a:pPr eaLnBrk="1" hangingPunct="1"/>
            <a:r>
              <a:rPr lang="nb-NO" sz="1800" smtClean="0"/>
              <a:t>Diffuse diffraksjonsspektra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Amorfe keramer</a:t>
            </a:r>
          </a:p>
          <a:p>
            <a:pPr eaLnBrk="1" hangingPunct="1"/>
            <a:r>
              <a:rPr lang="nb-NO" sz="1800" smtClean="0"/>
              <a:t>Amorfe metaller</a:t>
            </a:r>
          </a:p>
          <a:p>
            <a:pPr eaLnBrk="1" hangingPunct="1"/>
            <a:r>
              <a:rPr lang="nb-NO" sz="1800" smtClean="0"/>
              <a:t>Glass (faste væsker)</a:t>
            </a:r>
          </a:p>
          <a:p>
            <a:pPr eaLnBrk="1" hangingPunct="1"/>
            <a:r>
              <a:rPr lang="nb-NO" sz="1800" smtClean="0"/>
              <a:t>Polymerer</a:t>
            </a:r>
            <a:endParaRPr lang="en-US" sz="1800" smtClean="0"/>
          </a:p>
        </p:txBody>
      </p:sp>
      <p:pic>
        <p:nvPicPr>
          <p:cNvPr id="29701" name="Picture 4" descr="Polym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86411"/>
            <a:ext cx="51054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18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30227"/>
            <a:ext cx="5257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724128" y="2564904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Metalliske glass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20749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Meget hurtig avkjøling (eks. som dråper som skytes mot et spinnende, avkjølt kopperhjul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Amorfe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Eks. Fe</a:t>
            </a:r>
            <a:r>
              <a:rPr lang="nb-NO" sz="1800" baseline="-25000" dirty="0" smtClean="0"/>
              <a:t>0.8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0.2</a:t>
            </a:r>
            <a:r>
              <a:rPr lang="nb-NO" sz="1800" dirty="0" smtClean="0"/>
              <a:t> eller Fe</a:t>
            </a:r>
            <a:r>
              <a:rPr lang="nb-NO" sz="1800" baseline="-25000" dirty="0" smtClean="0"/>
              <a:t>80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20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Nye egenskaper</a:t>
            </a:r>
          </a:p>
          <a:p>
            <a:pPr lvl="1" eaLnBrk="1" hangingPunct="1"/>
            <a:r>
              <a:rPr lang="nb-NO" sz="1600" dirty="0" smtClean="0"/>
              <a:t>Mekaniske</a:t>
            </a:r>
          </a:p>
          <a:p>
            <a:pPr lvl="1" eaLnBrk="1" hangingPunct="1"/>
            <a:r>
              <a:rPr lang="nb-NO" sz="1600" dirty="0" smtClean="0"/>
              <a:t>Magnetiske</a:t>
            </a:r>
          </a:p>
          <a:p>
            <a:pPr lvl="1" eaLnBrk="1" hangingPunct="1"/>
            <a:r>
              <a:rPr lang="nb-NO" sz="1600" dirty="0" smtClean="0"/>
              <a:t>Katalytiske</a:t>
            </a:r>
            <a:endParaRPr lang="en-US" sz="1600" baseline="-25000" dirty="0" smtClean="0"/>
          </a:p>
        </p:txBody>
      </p:sp>
      <p:pic>
        <p:nvPicPr>
          <p:cNvPr id="30725" name="Picture 5" descr="WDC-CP1-spi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5038"/>
            <a:ext cx="5486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80063" y="6237288"/>
            <a:ext cx="3563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Tradisjonelle keramiske materialer: Oksidkeramikk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Brente, leirbaserte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Stabile; syre+base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alkali-, jordalkali- og aluminiumsilikater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leirkeramikk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porselen: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Kaolinitt, feltspat, kvarts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Suspensjon av kaolinitt i vann – tyktflytende væske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Forming ved dreiing eller slikkerstøping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Brenning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Glasering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Porsgrund Porselen, Norsk teknisk porselen</a:t>
            </a:r>
            <a:endParaRPr lang="en-US" sz="1600" smtClean="0"/>
          </a:p>
        </p:txBody>
      </p:sp>
      <p:pic>
        <p:nvPicPr>
          <p:cNvPr id="31749" name="Picture 6" descr="WDC-14-9-le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5335588"/>
            <a:ext cx="34385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508625" y="6308725"/>
            <a:ext cx="363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5105400" y="990600"/>
            <a:ext cx="3960813" cy="4024313"/>
            <a:chOff x="5105400" y="990600"/>
            <a:chExt cx="3960813" cy="4024313"/>
          </a:xfrm>
        </p:grpSpPr>
        <p:pic>
          <p:nvPicPr>
            <p:cNvPr id="31752" name="Picture 5" descr="WDC-14-8-slikk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990600"/>
              <a:ext cx="3960813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27713" y="2524125"/>
              <a:ext cx="0" cy="2873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07238" y="2516188"/>
              <a:ext cx="0" cy="288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4040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32588" y="3621088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4065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r>
              <a:rPr lang="en-GB" smtClean="0"/>
              <a:t>Slikkerstøping (slip casting)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2772" name="Picture 2" descr="C:\Users\trulsn\Documents\MENA1000bok\Figurer\slipca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12800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Ildfastmaterialer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Høytemperaturbruk i smelteovner og lignende, samt i andre tekniske og vitenskapelige sammenhenger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Tradisjonelle, silikatholdige sammensetninger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2000°C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Renere oksider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3000°C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BeO, MgO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ThO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Termiske barrierer</a:t>
            </a:r>
            <a:endParaRPr lang="en-US" sz="1800" smtClean="0"/>
          </a:p>
        </p:txBody>
      </p:sp>
      <p:pic>
        <p:nvPicPr>
          <p:cNvPr id="33797" name="Picture 5" descr="WDC-CP3-Diesel-engine-coa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49563"/>
            <a:ext cx="46482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71588"/>
            <a:ext cx="46291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80063" y="6308725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Keramiske skjæreverktøy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Transformasjonsstyrket tetragonalt Y-stabilisert ZrO</a:t>
            </a:r>
            <a:r>
              <a:rPr lang="nb-NO" baseline="-25000" smtClean="0"/>
              <a:t>2</a:t>
            </a:r>
            <a:endParaRPr lang="nb-NO" smtClean="0"/>
          </a:p>
          <a:p>
            <a:pPr lvl="1" eaLnBrk="1" hangingPunct="1"/>
            <a:r>
              <a:rPr lang="nb-NO" smtClean="0"/>
              <a:t>Metastabil tetragonal form</a:t>
            </a:r>
          </a:p>
          <a:p>
            <a:pPr lvl="1" eaLnBrk="1" hangingPunct="1"/>
            <a:r>
              <a:rPr lang="nb-NO" smtClean="0"/>
              <a:t>Går over til stabil monoklin form i sprekkfronten: Sprekk og energi avledes; sprekken stanser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Kniver for fileteringsroboter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Hardere enn stål</a:t>
            </a:r>
          </a:p>
          <a:p>
            <a:pPr eaLnBrk="1" hangingPunct="1"/>
            <a:endParaRPr lang="nb-NO" smtClean="0"/>
          </a:p>
          <a:p>
            <a:pPr eaLnBrk="1" hangingPunct="1"/>
            <a:endParaRPr lang="en-US" smtClean="0"/>
          </a:p>
        </p:txBody>
      </p:sp>
      <p:pic>
        <p:nvPicPr>
          <p:cNvPr id="34821" name="Picture 5" descr="Kyocera-Th_kc_13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13" y="1371600"/>
            <a:ext cx="3048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80112" y="321297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err="1">
                <a:cs typeface="Times New Roman" pitchFamily="18" charset="0"/>
              </a:rPr>
              <a:t>Foto</a:t>
            </a:r>
            <a:r>
              <a:rPr lang="en-GB" sz="1000" dirty="0">
                <a:cs typeface="Times New Roman" pitchFamily="18" charset="0"/>
              </a:rPr>
              <a:t>: Kyocera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normalsjæ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328" y="2780928"/>
            <a:ext cx="407707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Krefter, spenning og deformasjon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Spenning = kraft per areal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Enhet N/m</a:t>
            </a:r>
            <a:r>
              <a:rPr lang="nb-NO" baseline="30000" dirty="0" smtClean="0"/>
              <a:t>2</a:t>
            </a:r>
            <a:r>
              <a:rPr lang="nb-NO" dirty="0" smtClean="0"/>
              <a:t> = Pa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= ”Trykk”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For faste stoffer: </a:t>
            </a:r>
          </a:p>
          <a:p>
            <a:pPr lvl="2" eaLnBrk="1" hangingPunct="1"/>
            <a:r>
              <a:rPr lang="nb-NO" dirty="0" smtClean="0"/>
              <a:t>Normalspenning</a:t>
            </a:r>
          </a:p>
          <a:p>
            <a:pPr lvl="2" eaLnBrk="1" hangingPunct="1"/>
            <a:r>
              <a:rPr lang="nb-NO" dirty="0" smtClean="0"/>
              <a:t>Skjærspenning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36888" y="189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434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371600" y="1930400"/>
          <a:ext cx="914400" cy="971550"/>
        </p:xfrm>
        <a:graphic>
          <a:graphicData uri="http://schemas.openxmlformats.org/presentationml/2006/ole">
            <p:oleObj spid="_x0000_s1026" name="Equation" r:id="rId4" imgW="457200" imgH="482400" progId="Equation.3">
              <p:embed/>
            </p:oleObj>
          </a:graphicData>
        </a:graphic>
      </p:graphicFrame>
      <p:pic>
        <p:nvPicPr>
          <p:cNvPr id="1033" name="Picture 9" descr="posnegnorm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9" y="1039812"/>
            <a:ext cx="3822747" cy="21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5843" name="Picture 5" descr="grenland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143000"/>
            <a:ext cx="60071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Hydratiserbare silikater: Sement og betong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64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Kalsiumsilikater og –aluminater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Brent ved 1400°C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(fri for H</a:t>
            </a:r>
            <a:r>
              <a:rPr lang="nb-NO" sz="1800" baseline="-25000" smtClean="0"/>
              <a:t>2</a:t>
            </a:r>
            <a:r>
              <a:rPr lang="nb-NO" sz="1800" smtClean="0"/>
              <a:t>O og CO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Sement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sand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Mørtel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pukk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Herding omfatter reaksjoner med vann (hydratisering) og CO</a:t>
            </a:r>
            <a:r>
              <a:rPr lang="nb-NO" sz="1800" baseline="-25000" smtClean="0"/>
              <a:t>2</a:t>
            </a:r>
            <a:r>
              <a:rPr lang="nb-NO" sz="1800" smtClean="0"/>
              <a:t> (karbonatisering)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Kan herdes under vann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Norsk spesialitet: mikrosilika(SiO</a:t>
            </a:r>
            <a:r>
              <a:rPr lang="nb-NO" sz="1800" baseline="-25000" smtClean="0"/>
              <a:t>2</a:t>
            </a:r>
            <a:r>
              <a:rPr lang="nb-NO" sz="1800" smtClean="0"/>
              <a:t>)-tilsetninger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Armert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Spennarmert betong</a:t>
            </a:r>
            <a:endParaRPr lang="en-US" sz="1800" smtClean="0"/>
          </a:p>
        </p:txBody>
      </p:sp>
      <p:pic>
        <p:nvPicPr>
          <p:cNvPr id="35846" name="Picture 6" descr="Konstruksjonsmaterialer-oljeplatt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05064"/>
            <a:ext cx="30384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943600" y="37179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cs typeface="Times New Roman" pitchFamily="18" charset="0"/>
              </a:rPr>
              <a:t>Fra</a:t>
            </a:r>
            <a:r>
              <a:rPr lang="nb-NO" sz="1000" b="1">
                <a:cs typeface="Times New Roman" pitchFamily="18" charset="0"/>
              </a:rPr>
              <a:t> </a:t>
            </a:r>
            <a:r>
              <a:rPr lang="nb-NO" sz="1000">
                <a:cs typeface="Times New Roman" pitchFamily="18" charset="0"/>
                <a:hlinkClick r:id="rId4"/>
              </a:rPr>
              <a:t>http://www.fesil.com/microsilica.htm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Glass og glasskeramer</a:t>
            </a:r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72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Amorfe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Keramiske ved lav temperatur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Mykner ved glasstemperaturen T</a:t>
            </a:r>
            <a:r>
              <a:rPr lang="nb-NO" sz="1800" baseline="-25000" smtClean="0"/>
              <a:t>g</a:t>
            </a: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Kvartsglass (smeltet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Sodaglass (Na</a:t>
            </a:r>
            <a:r>
              <a:rPr lang="nb-NO" sz="1800" baseline="-25000" smtClean="0"/>
              <a:t>2</a:t>
            </a:r>
            <a:r>
              <a:rPr lang="nb-NO" sz="1800" smtClean="0"/>
              <a:t>CO</a:t>
            </a:r>
            <a:r>
              <a:rPr lang="nb-NO" sz="1800" baseline="-25000" smtClean="0"/>
              <a:t>3</a:t>
            </a:r>
            <a:r>
              <a:rPr lang="nb-NO" sz="1800" smtClean="0"/>
              <a:t> +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Sodakalkglass (+CaO)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Borsilikatglass (+B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Blyglass (+PbO)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Glassull, mineralull – isolasjon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Glassfiber – for kompositter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Glasskeramer; Smeltes og størkner som glass, krystalliserer til keram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36869" name="Picture 5" descr="EH-7-15-struktur-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505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Mineral-fiber-fra-uni-ko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05064"/>
            <a:ext cx="3505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943600" y="6327577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Werkstoffe, http://www.uni-koeln.de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Elementære og ikke-oksidiske keramiske materialer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C og Si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Diamant hardeste kjente materiale; slipe- og skjæreverktøy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Grafitt er et viktig konstruksjons-materiale for mange tekniske applikasjoner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t</a:t>
            </a:r>
            <a:r>
              <a:rPr lang="nb-NO" sz="1600" baseline="-25000" smtClean="0"/>
              <a:t>m</a:t>
            </a:r>
            <a:r>
              <a:rPr lang="nb-NO" sz="1600" smtClean="0"/>
              <a:t> = 3750°C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Karbonglass, karbonglassfiber</a:t>
            </a:r>
            <a:endParaRPr lang="en-US" sz="180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19600" y="10668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To eller flere ikke-oksidiske grunnstoffer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Harde: SiC, Si</a:t>
            </a:r>
            <a:r>
              <a:rPr lang="nb-NO" sz="1800" baseline="-25000">
                <a:latin typeface="Arial" charset="0"/>
              </a:rPr>
              <a:t>3</a:t>
            </a:r>
            <a:r>
              <a:rPr lang="nb-NO" sz="1800">
                <a:latin typeface="Arial" charset="0"/>
              </a:rPr>
              <a:t>N</a:t>
            </a:r>
            <a:r>
              <a:rPr lang="nb-NO" sz="1800" baseline="-25000">
                <a:latin typeface="Arial" charset="0"/>
              </a:rPr>
              <a:t>4</a:t>
            </a:r>
            <a:r>
              <a:rPr lang="nb-NO" sz="1800">
                <a:latin typeface="Arial" charset="0"/>
              </a:rPr>
              <a:t>, AlN, WC, TiB</a:t>
            </a:r>
            <a:r>
              <a:rPr lang="nb-NO" sz="1800" baseline="-25000">
                <a:latin typeface="Arial" charset="0"/>
              </a:rPr>
              <a:t>2</a:t>
            </a: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Myke (skjærbare): BN</a:t>
            </a:r>
          </a:p>
        </p:txBody>
      </p:sp>
      <p:pic>
        <p:nvPicPr>
          <p:cNvPr id="443398" name="Picture 6" descr="Si3N4-ball-bea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267200" cy="29083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7895" name="Picture 7" descr="AFM-tip-ab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143000"/>
            <a:ext cx="1504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164388" y="6537325"/>
            <a:ext cx="197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</a:t>
            </a:r>
            <a:r>
              <a:rPr lang="nb-NO" sz="1000">
                <a:cs typeface="Times New Roman" pitchFamily="18" charset="0"/>
                <a:hlinkClick r:id="rId4"/>
              </a:rPr>
              <a:t>http://www.alibaba.com</a:t>
            </a:r>
            <a:r>
              <a:rPr lang="en-US" sz="1000"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Polymermaterialer</a:t>
            </a:r>
            <a:endParaRPr lang="en-US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334000" cy="5334000"/>
          </a:xfrm>
        </p:spPr>
        <p:txBody>
          <a:bodyPr/>
          <a:lstStyle/>
          <a:p>
            <a:pPr eaLnBrk="1" hangingPunct="1"/>
            <a:r>
              <a:rPr lang="nb-NO" sz="1800" smtClean="0"/>
              <a:t>Råstoffer i hovedsak fra olje/gass (petrokjemi), samt i enkelte tilfeller fra naturen</a:t>
            </a:r>
          </a:p>
          <a:p>
            <a:pPr eaLnBrk="1" hangingPunct="1"/>
            <a:r>
              <a:rPr lang="nb-NO" sz="1800" smtClean="0"/>
              <a:t>Polymerer fra monomerer</a:t>
            </a:r>
          </a:p>
          <a:p>
            <a:pPr eaLnBrk="1" hangingPunct="1"/>
            <a:r>
              <a:rPr lang="nb-NO" sz="1800" smtClean="0"/>
              <a:t>Eksempel: Polystyren fra styren</a:t>
            </a:r>
          </a:p>
          <a:p>
            <a:pPr eaLnBrk="1" hangingPunct="1"/>
            <a:r>
              <a:rPr lang="nb-NO" sz="1800" smtClean="0"/>
              <a:t>Fordeling av kjedelengder n og molekylvekt M</a:t>
            </a:r>
            <a:r>
              <a:rPr lang="nb-NO" sz="1800" baseline="-25000" smtClean="0"/>
              <a:t>P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Strekkfasthet øker med økende M</a:t>
            </a:r>
            <a:r>
              <a:rPr lang="nb-NO" sz="1800" baseline="-25000" smtClean="0"/>
              <a:t>P</a:t>
            </a:r>
            <a:r>
              <a:rPr lang="nb-NO" sz="1800" smtClean="0"/>
              <a:t>:</a:t>
            </a:r>
          </a:p>
          <a:p>
            <a:pPr eaLnBrk="1" hangingPunct="1"/>
            <a:endParaRPr lang="en-US" sz="1800" smtClean="0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030663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624763" y="1828800"/>
          <a:ext cx="833437" cy="990600"/>
        </p:xfrm>
        <a:graphic>
          <a:graphicData uri="http://schemas.openxmlformats.org/presentationml/2006/ole">
            <p:oleObj spid="_x0000_s4098" r:id="rId3" imgW="1084580" imgH="1287780" progId="">
              <p:embed/>
            </p:oleObj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800600" y="3200400"/>
          <a:ext cx="3886200" cy="938213"/>
        </p:xfrm>
        <a:graphic>
          <a:graphicData uri="http://schemas.openxmlformats.org/presentationml/2006/ole">
            <p:oleObj spid="_x0000_s4099" r:id="rId4" imgW="5367020" imgH="1295400" progId="">
              <p:embed/>
            </p:oleObj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5486400" y="5105400"/>
          <a:ext cx="1219200" cy="966788"/>
        </p:xfrm>
        <a:graphic>
          <a:graphicData uri="http://schemas.openxmlformats.org/presentationml/2006/ole">
            <p:oleObj spid="_x0000_s4100" r:id="rId5" imgW="1625600" imgH="1287780" progId="">
              <p:embed/>
            </p:oleObj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391400" y="5118100"/>
          <a:ext cx="1333500" cy="1054100"/>
        </p:xfrm>
        <a:graphic>
          <a:graphicData uri="http://schemas.openxmlformats.org/presentationml/2006/ole">
            <p:oleObj spid="_x0000_s4101" r:id="rId6" imgW="1635760" imgH="1297940" progId="">
              <p:embed/>
            </p:oleObj>
          </a:graphicData>
        </a:graphic>
      </p:graphicFrame>
      <p:pic>
        <p:nvPicPr>
          <p:cNvPr id="4108" name="Picture 13" descr="WDC-15-4-polymer-vektforde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743200"/>
            <a:ext cx="2743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403066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2" name="Object 14"/>
          <p:cNvGraphicFramePr>
            <a:graphicFrameLocks noChangeAspect="1"/>
          </p:cNvGraphicFramePr>
          <p:nvPr/>
        </p:nvGraphicFramePr>
        <p:xfrm>
          <a:off x="1035050" y="5815013"/>
          <a:ext cx="1901825" cy="738187"/>
        </p:xfrm>
        <a:graphic>
          <a:graphicData uri="http://schemas.openxmlformats.org/presentationml/2006/ole">
            <p:oleObj spid="_x0000_s4102" name="Equation" r:id="rId8" imgW="1117440" imgH="431640" progId="Equation.3">
              <p:embed/>
            </p:oleObj>
          </a:graphicData>
        </a:graphic>
      </p:graphicFrame>
      <p:pic>
        <p:nvPicPr>
          <p:cNvPr id="4110" name="Picture 16" descr="Solcelle-av-plas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52400"/>
            <a:ext cx="213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5364163" y="6237288"/>
            <a:ext cx="3779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Polymerisering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Addisjon</a:t>
            </a:r>
          </a:p>
          <a:p>
            <a:pPr lvl="1" eaLnBrk="1" hangingPunct="1"/>
            <a:r>
              <a:rPr lang="nb-NO" sz="1600" smtClean="0"/>
              <a:t>Monomerer</a:t>
            </a:r>
          </a:p>
          <a:p>
            <a:pPr lvl="1" eaLnBrk="1" hangingPunct="1"/>
            <a:r>
              <a:rPr lang="nb-NO" sz="1600" smtClean="0"/>
              <a:t>Eksempler</a:t>
            </a:r>
          </a:p>
          <a:p>
            <a:pPr lvl="2" eaLnBrk="1" hangingPunct="1"/>
            <a:r>
              <a:rPr lang="nb-NO" sz="1400" smtClean="0"/>
              <a:t>polyetylen</a:t>
            </a:r>
          </a:p>
          <a:p>
            <a:pPr lvl="2" eaLnBrk="1" hangingPunct="1"/>
            <a:r>
              <a:rPr lang="nb-NO" sz="1400" smtClean="0"/>
              <a:t>polystyren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Kopolymerer                                    </a:t>
            </a:r>
            <a:r>
              <a:rPr lang="en-GB" sz="1600" i="1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A + </a:t>
            </a:r>
            <a:r>
              <a:rPr lang="en-GB" sz="1600" i="1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B = -[A</a:t>
            </a:r>
            <a:r>
              <a:rPr lang="en-GB" sz="1600" i="1" baseline="-30000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B</a:t>
            </a:r>
            <a:r>
              <a:rPr lang="en-GB" sz="1600" i="1" baseline="-30000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]-</a:t>
            </a: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r>
              <a:rPr lang="en-GB" sz="1800" smtClean="0">
                <a:cs typeface="Times New Roman" pitchFamily="18" charset="0"/>
              </a:rPr>
              <a:t>Kondensasjon</a:t>
            </a:r>
            <a:r>
              <a:rPr lang="en-US" sz="1800" smtClean="0"/>
              <a:t> </a:t>
            </a:r>
            <a:endParaRPr lang="nb-NO" sz="1800" smtClean="0"/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5127" name="Picture 5" descr="C:\Documents and Settings\trulsn\My Documents\MetEnFrem\Figurer\Polymer-addisjo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67200" y="1335088"/>
            <a:ext cx="2209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7015163" y="1905000"/>
          <a:ext cx="639762" cy="762000"/>
        </p:xfrm>
        <a:graphic>
          <a:graphicData uri="http://schemas.openxmlformats.org/presentationml/2006/ole">
            <p:oleObj spid="_x0000_s5122" r:id="rId5" imgW="1084580" imgH="1287780" progId="">
              <p:embed/>
            </p:oleObj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7923213" y="1882775"/>
          <a:ext cx="992187" cy="784225"/>
        </p:xfrm>
        <a:graphic>
          <a:graphicData uri="http://schemas.openxmlformats.org/presentationml/2006/ole">
            <p:oleObj spid="_x0000_s5123" r:id="rId6" imgW="1635760" imgH="1297940" progId="">
              <p:embed/>
            </p:oleObj>
          </a:graphicData>
        </a:graphic>
      </p:graphicFrame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772795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6781800" y="217011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i="1"/>
              <a:t>n</a:t>
            </a:r>
            <a:endParaRPr lang="en-US" sz="1200" i="1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3148013" y="309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131" name="Picture 11" descr="C:\Documents and Settings\trulsn\My Documents\MetEnFrem\Figurer\polymer-polykondensasjon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343400" y="4724400"/>
            <a:ext cx="36877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Kopolymerer</a:t>
            </a:r>
            <a:endParaRPr lang="en-US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Homopolymer (fra addisjon, kondensasjon)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Kopolymerer</a:t>
            </a:r>
          </a:p>
          <a:p>
            <a:pPr lvl="1" eaLnBrk="1" hangingPunct="1"/>
            <a:r>
              <a:rPr lang="nb-NO" sz="1600" smtClean="0"/>
              <a:t>Blokk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Forgrenet (grafted)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Alternerende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Tilfeldig</a:t>
            </a:r>
            <a:endParaRPr lang="en-US" sz="1600" smtClean="0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361632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5630863" y="1447800"/>
          <a:ext cx="1912937" cy="212725"/>
        </p:xfrm>
        <a:graphic>
          <a:graphicData uri="http://schemas.openxmlformats.org/presentationml/2006/ole">
            <p:oleObj spid="_x0000_s6146" r:id="rId3" imgW="1914286" imgH="209524" progId="PBrush">
              <p:embed/>
            </p:oleObj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363537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5668963" y="2743200"/>
          <a:ext cx="1874837" cy="212725"/>
        </p:xfrm>
        <a:graphic>
          <a:graphicData uri="http://schemas.openxmlformats.org/presentationml/2006/ole">
            <p:oleObj spid="_x0000_s6147" r:id="rId4" imgW="1876190" imgH="209524" progId="PBrush">
              <p:embed/>
            </p:oleObj>
          </a:graphicData>
        </a:graphic>
      </p:graphicFrame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589338" y="292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5654675" y="3276600"/>
          <a:ext cx="1965325" cy="1012825"/>
        </p:xfrm>
        <a:graphic>
          <a:graphicData uri="http://schemas.openxmlformats.org/presentationml/2006/ole">
            <p:oleObj spid="_x0000_s6148" r:id="rId5" imgW="1961905" imgH="1009791" progId="PBrush">
              <p:embed/>
            </p:oleObj>
          </a:graphicData>
        </a:graphic>
      </p:graphicFrame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684588" y="334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5768975" y="4800600"/>
          <a:ext cx="1774825" cy="160338"/>
        </p:xfrm>
        <a:graphic>
          <a:graphicData uri="http://schemas.openxmlformats.org/presentationml/2006/ole">
            <p:oleObj spid="_x0000_s6149" r:id="rId6" imgW="1771429" imgH="161990" progId="PBrush">
              <p:embed/>
            </p:oleObj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551238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5654675" y="5638800"/>
          <a:ext cx="2041525" cy="274638"/>
        </p:xfrm>
        <a:graphic>
          <a:graphicData uri="http://schemas.openxmlformats.org/presentationml/2006/ole">
            <p:oleObj spid="_x0000_s6150" r:id="rId7" imgW="2038095" imgH="276117" progId="PBrush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Molekylære strukturer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Lineær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Forgrenet</a:t>
            </a:r>
          </a:p>
          <a:p>
            <a:pPr lvl="1" eaLnBrk="1" hangingPunct="1"/>
            <a:r>
              <a:rPr lang="nb-NO" sz="1600" smtClean="0"/>
              <a:t>Korte grener: Hindrer krystallisering</a:t>
            </a:r>
          </a:p>
          <a:p>
            <a:pPr lvl="1" eaLnBrk="1" hangingPunct="1"/>
            <a:r>
              <a:rPr lang="nb-NO" sz="1600" smtClean="0"/>
              <a:t>Lange grener: Endrer plastisiteten betydelig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Nettverk</a:t>
            </a:r>
          </a:p>
          <a:p>
            <a:pPr lvl="1" eaLnBrk="1" hangingPunct="1"/>
            <a:r>
              <a:rPr lang="nb-NO" sz="1600" smtClean="0"/>
              <a:t>Stigekoblede</a:t>
            </a:r>
          </a:p>
          <a:p>
            <a:pPr lvl="1" eaLnBrk="1" hangingPunct="1"/>
            <a:r>
              <a:rPr lang="nb-NO" sz="1600" smtClean="0"/>
              <a:t>Monomer med 3 bindinger</a:t>
            </a:r>
          </a:p>
          <a:p>
            <a:pPr lvl="1" eaLnBrk="1" hangingPunct="1"/>
            <a:r>
              <a:rPr lang="nb-NO" sz="1600" smtClean="0"/>
              <a:t>Krysskoblede (cross-linked) kjeder</a:t>
            </a:r>
          </a:p>
          <a:p>
            <a:pPr lvl="1" eaLnBrk="1" hangingPunct="1"/>
            <a:r>
              <a:rPr lang="nb-NO" sz="1600" smtClean="0"/>
              <a:t>o.a.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146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175" name="Picture 5" descr="C:\Documents and Settings\trulsn\My Documents\MetEnFrem\Figurer\WDC-15-7-polymer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914400"/>
            <a:ext cx="5162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57600" y="274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792413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5508625" y="4724400"/>
          <a:ext cx="2644775" cy="1720850"/>
        </p:xfrm>
        <a:graphic>
          <a:graphicData uri="http://schemas.openxmlformats.org/presentationml/2006/ole">
            <p:oleObj spid="_x0000_s7170" r:id="rId5" imgW="3561905" imgH="2314286" progId="PBrush">
              <p:embed/>
            </p:oleObj>
          </a:graphicData>
        </a:graphic>
      </p:graphicFrame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435600" y="6381750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Krystallinitet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Kjedefolding gir områder av krystallinitet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Økt hardhet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Amorfe og krystallinske plaster er sprø ved svært lave temperaturer, gjennomgår en mykning ved en T</a:t>
            </a:r>
            <a:r>
              <a:rPr lang="nb-NO" baseline="-25000" smtClean="0"/>
              <a:t>g</a:t>
            </a:r>
            <a:r>
              <a:rPr lang="nb-NO" smtClean="0"/>
              <a:t> og smelter til slutt ved høy temperatur dersom de ikke er krysskoblede.</a:t>
            </a:r>
          </a:p>
          <a:p>
            <a:pPr eaLnBrk="1" hangingPunct="1"/>
            <a:endParaRPr lang="en-US" smtClean="0"/>
          </a:p>
        </p:txBody>
      </p:sp>
      <p:pic>
        <p:nvPicPr>
          <p:cNvPr id="38917" name="Picture 5" descr="WDC-15-11-polymer-semikrystallin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914400"/>
            <a:ext cx="35020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WDC-15-13-polymer-kjedefol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4476750"/>
            <a:ext cx="36845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80063" y="6237288"/>
            <a:ext cx="348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Figurer: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Hovedkategorier av polymermaterialer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Smelteplaster (termoplaster)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krysskoblede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Myke, skjærbare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Smeltes og omsmeltes; støpbare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Herdeplaster (duromere)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danner nettverk ved høy temperatur eller ved additiver (tokomponentplaster og -lim)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Harde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smeltbare (dekomponerer)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Gummielastiske polymerer (elastomere)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Oppviklede og innfiltrerte kjeder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Ofte naturlig gummi (kautsjuk) som viktig ingredient</a:t>
            </a:r>
            <a:endParaRPr lang="en-US" sz="1600" smtClean="0"/>
          </a:p>
        </p:txBody>
      </p:sp>
      <p:pic>
        <p:nvPicPr>
          <p:cNvPr id="39941" name="Picture 5" descr="PE-prod_15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838200"/>
            <a:ext cx="126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VC-prod_18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52488"/>
            <a:ext cx="125412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uper-epoxy-p8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2819400"/>
            <a:ext cx="2019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Goodyear-tire-RL-2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4267200"/>
            <a:ext cx="159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267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Flere faser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Kombinere egenskaper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Stanse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Sikring mot fullstendig brudd</a:t>
            </a:r>
          </a:p>
        </p:txBody>
      </p:sp>
      <p:pic>
        <p:nvPicPr>
          <p:cNvPr id="460804" name="Picture 4" descr="File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78088"/>
            <a:ext cx="4191000" cy="39227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0805" name="Picture 5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2255838" cy="22558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2291" name="Picture 5" descr="MAW-14-1-stress-s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Deformasjon - oversikt</a:t>
            </a:r>
            <a:endParaRPr 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5029200" cy="5715000"/>
          </a:xfrm>
        </p:spPr>
        <p:txBody>
          <a:bodyPr/>
          <a:lstStyle/>
          <a:p>
            <a:pPr eaLnBrk="1" hangingPunct="1"/>
            <a:r>
              <a:rPr lang="nb-NO" sz="1600" smtClean="0"/>
              <a:t>Normal tøyning </a:t>
            </a:r>
            <a:r>
              <a:rPr lang="nb-NO" sz="1600" b="1" smtClean="0"/>
              <a:t>e</a:t>
            </a:r>
            <a:r>
              <a:rPr lang="nb-NO" sz="1600" b="1" smtClean="0">
                <a:sym typeface="Symbol" pitchFamily="18" charset="2"/>
              </a:rPr>
              <a:t> = </a:t>
            </a:r>
            <a:r>
              <a:rPr lang="nb-NO" sz="1600" b="1" i="1" smtClean="0">
                <a:sym typeface="Symbol" pitchFamily="18" charset="2"/>
              </a:rPr>
              <a:t>l </a:t>
            </a:r>
            <a:r>
              <a:rPr lang="nb-NO" sz="1600" b="1" smtClean="0">
                <a:sym typeface="Symbol" pitchFamily="18" charset="2"/>
              </a:rPr>
              <a:t>/ </a:t>
            </a:r>
            <a:r>
              <a:rPr lang="nb-NO" sz="1600" b="1" i="1" smtClean="0">
                <a:sym typeface="Symbol" pitchFamily="18" charset="2"/>
              </a:rPr>
              <a:t>l</a:t>
            </a:r>
            <a:r>
              <a:rPr lang="nb-NO" sz="1600" b="1" i="1" baseline="-25000" smtClean="0">
                <a:sym typeface="Symbol" pitchFamily="18" charset="2"/>
              </a:rPr>
              <a:t>0</a:t>
            </a:r>
            <a:endParaRPr lang="nb-NO" sz="1600" b="1" baseline="-25000" smtClean="0"/>
          </a:p>
          <a:p>
            <a:pPr eaLnBrk="1" hangingPunct="1"/>
            <a:r>
              <a:rPr lang="nb-NO" sz="1600" smtClean="0"/>
              <a:t>Skjærtøyning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Spenning s</a:t>
            </a:r>
            <a:r>
              <a:rPr lang="nb-NO" sz="1600" smtClean="0">
                <a:sym typeface="Symbol" pitchFamily="18" charset="2"/>
              </a:rPr>
              <a:t> = F / S</a:t>
            </a:r>
            <a:r>
              <a:rPr lang="nb-NO" sz="1600" baseline="-25000" smtClean="0">
                <a:sym typeface="Symbol" pitchFamily="18" charset="2"/>
              </a:rPr>
              <a:t>0</a:t>
            </a:r>
            <a:r>
              <a:rPr lang="nb-NO" sz="1600" smtClean="0">
                <a:sym typeface="Symbol" pitchFamily="18" charset="2"/>
              </a:rPr>
              <a:t>               k</a:t>
            </a:r>
            <a:r>
              <a:rPr lang="nb-NO" sz="1600" smtClean="0"/>
              <a:t>raft / startareal</a:t>
            </a:r>
          </a:p>
          <a:p>
            <a:pPr eaLnBrk="1" hangingPunct="1"/>
            <a:r>
              <a:rPr lang="nb-NO" sz="1600" smtClean="0"/>
              <a:t>Sann spenning </a:t>
            </a:r>
            <a:r>
              <a:rPr lang="nb-NO" sz="1600" smtClean="0">
                <a:sym typeface="Symbol" pitchFamily="18" charset="2"/>
              </a:rPr>
              <a:t> = F / S(e)</a:t>
            </a:r>
            <a:r>
              <a:rPr lang="nb-NO" sz="1600" smtClean="0"/>
              <a:t>   kraft / sant areal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Elastisk deformasjon</a:t>
            </a:r>
          </a:p>
          <a:p>
            <a:pPr lvl="1" eaLnBrk="1" hangingPunct="1"/>
            <a:r>
              <a:rPr lang="nb-NO" sz="1400" smtClean="0"/>
              <a:t>Stivhet; elastisitetsmodul, E-modul: </a:t>
            </a:r>
            <a:r>
              <a:rPr lang="nb-NO" sz="1400" b="1" smtClean="0"/>
              <a:t>E = s </a:t>
            </a:r>
            <a:r>
              <a:rPr lang="nb-NO" sz="1400" b="1" smtClean="0">
                <a:sym typeface="Symbol" pitchFamily="18" charset="2"/>
              </a:rPr>
              <a:t>/ e</a:t>
            </a:r>
          </a:p>
          <a:p>
            <a:pPr lvl="1" eaLnBrk="1" hangingPunct="1"/>
            <a:r>
              <a:rPr lang="nb-NO" sz="1400" smtClean="0"/>
              <a:t>Deformasjon: </a:t>
            </a:r>
            <a:r>
              <a:rPr lang="nb-NO" sz="1400" b="1" smtClean="0"/>
              <a:t>e = s / E</a:t>
            </a:r>
          </a:p>
          <a:p>
            <a:pPr lvl="1" eaLnBrk="1" hangingPunct="1"/>
            <a:r>
              <a:rPr lang="nb-NO" sz="1400" smtClean="0"/>
              <a:t>Spenning: </a:t>
            </a:r>
            <a:r>
              <a:rPr lang="nb-NO" sz="1400" b="1" smtClean="0"/>
              <a:t>s = E 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Plastisk deformasjon – avhenger av metode</a:t>
            </a:r>
          </a:p>
          <a:p>
            <a:pPr lvl="1" eaLnBrk="1" hangingPunct="1"/>
            <a:r>
              <a:rPr lang="nb-NO" sz="1400" smtClean="0"/>
              <a:t>Elastisitetsgrensen (yield point)</a:t>
            </a:r>
          </a:p>
          <a:p>
            <a:pPr lvl="1" eaLnBrk="1" hangingPunct="1"/>
            <a:r>
              <a:rPr lang="nb-NO" sz="1400" smtClean="0"/>
              <a:t>Flytespenning (yield strength) (0.2% irreversibel deformasjon)</a:t>
            </a:r>
          </a:p>
          <a:p>
            <a:pPr lvl="1" eaLnBrk="1" hangingPunct="1"/>
            <a:r>
              <a:rPr lang="nb-NO" sz="1400" smtClean="0"/>
              <a:t>Strekkfasthet (tensile strength)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Brudd</a:t>
            </a:r>
          </a:p>
          <a:p>
            <a:pPr lvl="1" eaLnBrk="1" hangingPunct="1"/>
            <a:r>
              <a:rPr lang="nb-NO" sz="1400" smtClean="0"/>
              <a:t>Duktilt</a:t>
            </a:r>
          </a:p>
          <a:p>
            <a:pPr lvl="1" eaLnBrk="1" hangingPunct="1"/>
            <a:r>
              <a:rPr lang="nb-NO" sz="1400" smtClean="0"/>
              <a:t>(eller sprøtt)</a:t>
            </a:r>
          </a:p>
          <a:p>
            <a:pPr lvl="1" eaLnBrk="1" hangingPunct="1">
              <a:buFontTx/>
              <a:buNone/>
            </a:pPr>
            <a:endParaRPr lang="en-US" sz="1400" smtClean="0"/>
          </a:p>
        </p:txBody>
      </p:sp>
      <p:pic>
        <p:nvPicPr>
          <p:cNvPr id="12294" name="Picture 6" descr="aan-52-deformasjon-sann-spe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813" y="3541713"/>
            <a:ext cx="29733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9712" y="6553200"/>
            <a:ext cx="4248150" cy="304800"/>
          </a:xfrm>
          <a:noFill/>
        </p:spPr>
        <p:txBody>
          <a:bodyPr/>
          <a:lstStyle/>
          <a:p>
            <a:r>
              <a:rPr lang="nb-NO" dirty="0" smtClean="0"/>
              <a:t>MENA 1000 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Komposittmaterialer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Isotrope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Cermets, hardmetall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Fiber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Fiberforsterket 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Armert betong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Laminater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Honeycomb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Overflate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Herding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Korrosjonsbeskyttelse</a:t>
            </a:r>
            <a:endParaRPr lang="en-US" sz="1600" smtClean="0"/>
          </a:p>
        </p:txBody>
      </p:sp>
      <p:pic>
        <p:nvPicPr>
          <p:cNvPr id="41989" name="Picture 5" descr="WDC-17-4-WC-Co-kompos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31888"/>
            <a:ext cx="21859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1" descr="EH-8-3-W-Th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2212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019800" y="6021288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cs typeface="Times New Roman" pitchFamily="18" charset="0"/>
              </a:rPr>
              <a:t>Figurer: E. </a:t>
            </a:r>
            <a:r>
              <a:rPr lang="en-GB" sz="1000" dirty="0" err="1">
                <a:cs typeface="Times New Roman" pitchFamily="18" charset="0"/>
              </a:rPr>
              <a:t>Hornbogen</a:t>
            </a:r>
            <a:r>
              <a:rPr lang="en-GB" sz="1000" dirty="0">
                <a:cs typeface="Times New Roman" pitchFamily="18" charset="0"/>
              </a:rPr>
              <a:t>: </a:t>
            </a:r>
            <a:r>
              <a:rPr lang="en-GB" sz="1000" dirty="0" err="1">
                <a:cs typeface="Times New Roman" pitchFamily="18" charset="0"/>
              </a:rPr>
              <a:t>Werkstoffe</a:t>
            </a:r>
            <a:r>
              <a:rPr lang="en-GB" sz="1000" dirty="0">
                <a:cs typeface="Times New Roman" pitchFamily="18" charset="0"/>
              </a:rPr>
              <a:t>, 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en-US" sz="1000" dirty="0"/>
              <a:t> http://www.trbonders.co.uk/products.html</a:t>
            </a:r>
          </a:p>
        </p:txBody>
      </p:sp>
      <p:pic>
        <p:nvPicPr>
          <p:cNvPr id="41993" name="Picture 13" descr="honey-co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3962400"/>
            <a:ext cx="1743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 er ofte sterke og seige</a:t>
            </a:r>
            <a:br>
              <a:rPr lang="nb-NO" smtClean="0"/>
            </a:br>
            <a:r>
              <a:rPr lang="nb-NO" sz="1800" smtClean="0"/>
              <a:t>Testing av vindmøllevinge</a:t>
            </a:r>
            <a:endParaRPr lang="en-US" sz="1800" smtClean="0"/>
          </a:p>
        </p:txBody>
      </p:sp>
      <p:pic>
        <p:nvPicPr>
          <p:cNvPr id="43012" name="Picture 3" descr="Vindmoellevinge-kompositt-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5783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4035" name="Picture 5" descr="chall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533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Materialsvikt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Duktilt eller sprøtt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Materialtretthet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Korrosjon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Spenningsindusert korrosjon</a:t>
            </a:r>
            <a:endParaRPr lang="en-US" sz="1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Biologiske kompositter – naturens egne konstruksjonsmaterialer</a:t>
            </a:r>
            <a:endParaRPr lang="en-GB" smtClean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328738"/>
            <a:ext cx="81819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D5C4-D066-4A2F-ABDD-BF984CA313E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Biokompatible og biomimetiske materialer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352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Biokompatible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Kjemisk stabil grenseflate til vev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Bindinger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Biologisk aksept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Implantater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keramiske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metaller (stål, titan, amalgam, gull…)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Biomimetiske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Materialer som mimer biologiske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 (tre, skjell…)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Fotoniske </a:t>
            </a:r>
            <a:endParaRPr lang="en-US" sz="1400" smtClean="0"/>
          </a:p>
        </p:txBody>
      </p:sp>
      <p:pic>
        <p:nvPicPr>
          <p:cNvPr id="46085" name="Picture 4" descr="hip-joint-wear_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738" y="2603500"/>
            <a:ext cx="51990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hip-jpint-cer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1335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Cyano-Zofia-Vertesy-Budape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953000"/>
            <a:ext cx="2057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Biomimetiske materialer; eksempel fotoniske sommerfuglvingeskjell; kan vi lage tilsvarende strukturer?</a:t>
            </a:r>
            <a:endParaRPr lang="en-US" smtClean="0"/>
          </a:p>
        </p:txBody>
      </p:sp>
      <p:pic>
        <p:nvPicPr>
          <p:cNvPr id="47108" name="Picture 3" descr="Cyano-Zofia-Vertesy-Budap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463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yano-Zofia-Vertesy-Budapes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Cyano-Zofia-Vertesy-Budapes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Biomimetiske materialer</a:t>
            </a:r>
            <a:br>
              <a:rPr lang="nb-NO" sz="2000" smtClean="0"/>
            </a:br>
            <a:r>
              <a:rPr lang="nb-NO" sz="2000" smtClean="0"/>
              <a:t>Biomimetisk Al</a:t>
            </a:r>
            <a:r>
              <a:rPr lang="nb-NO" sz="2000" baseline="-25000" smtClean="0"/>
              <a:t>2</a:t>
            </a:r>
            <a:r>
              <a:rPr lang="nb-NO" sz="2000" smtClean="0"/>
              <a:t>O</a:t>
            </a:r>
            <a:r>
              <a:rPr lang="nb-NO" sz="2000" baseline="-25000" smtClean="0"/>
              <a:t>3</a:t>
            </a:r>
            <a:r>
              <a:rPr lang="nb-NO" sz="2000" smtClean="0"/>
              <a:t> (venstre) vs perlemor fra muslingsskjell</a:t>
            </a:r>
            <a:endParaRPr lang="en-GB" sz="2000" smtClean="0"/>
          </a:p>
        </p:txBody>
      </p:sp>
      <p:pic>
        <p:nvPicPr>
          <p:cNvPr id="48132" name="Picture 4" descr="Alumina-10x-Mother-of-pearl-Deville et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38288"/>
            <a:ext cx="7632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9155" name="Picture 5" descr="WDC-CP6-alfamessing-1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smtClean="0">
                <a:solidFill>
                  <a:schemeClr val="bg1"/>
                </a:solidFill>
              </a:rPr>
              <a:t>Oppsummering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064125" cy="5257800"/>
          </a:xfrm>
        </p:spPr>
        <p:txBody>
          <a:bodyPr/>
          <a:lstStyle/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Krefter – spenning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Normal, skjær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Deformasjon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Elastisk, plastisk, brudd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Herding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Fremmedatomer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Utfellinger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Dislokasjonshekting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Korngrenser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Metalliske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Keramiske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Polymermaterialer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Biologiske 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Biomimetiske og biokompatible materialer</a:t>
            </a: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234113" y="6477000"/>
            <a:ext cx="290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Elastisk deformasjon: Forandrer avstander, men får ikke nye naboer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Poissons forhold: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Skjærmodul (G-modul):</a:t>
            </a:r>
          </a:p>
          <a:p>
            <a:pPr eaLnBrk="1" hangingPunct="1"/>
            <a:endParaRPr lang="nb-NO" sz="1800" smtClean="0"/>
          </a:p>
          <a:p>
            <a:pPr lvl="1" eaLnBrk="1" hangingPunct="1">
              <a:buFontTx/>
              <a:buNone/>
            </a:pPr>
            <a:r>
              <a:rPr lang="nb-NO" i="1" smtClean="0"/>
              <a:t>G = E (1 – 2v)</a:t>
            </a:r>
            <a:endParaRPr lang="en-US" i="1" smtClean="0"/>
          </a:p>
        </p:txBody>
      </p:sp>
      <p:pic>
        <p:nvPicPr>
          <p:cNvPr id="2055" name="Picture 5" descr="aan-47-elastiske-at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219200"/>
            <a:ext cx="47180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324350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827088" y="1989138"/>
          <a:ext cx="2819400" cy="803275"/>
        </p:xfrm>
        <a:graphic>
          <a:graphicData uri="http://schemas.openxmlformats.org/presentationml/2006/ole">
            <p:oleObj spid="_x0000_s2050" name="Equation" r:id="rId4" imgW="1409400" imgH="393480" progId="Equation.3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529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1042988" y="3773488"/>
          <a:ext cx="1550987" cy="879475"/>
        </p:xfrm>
        <a:graphic>
          <a:graphicData uri="http://schemas.openxmlformats.org/presentationml/2006/ole">
            <p:oleObj spid="_x0000_s2051" name="Equation" r:id="rId5" imgW="812520" imgH="457200" progId="Equation.3">
              <p:embed/>
            </p:oleObj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A. Almar-Næss: Metalliske Materialer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deformasjon; interatomiske potensialer 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71600"/>
            <a:ext cx="3816424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Hooke</a:t>
            </a:r>
            <a:r>
              <a:rPr lang="nb-NO" sz="1600" dirty="0" smtClean="0"/>
              <a:t>; harmoniske fjærer</a:t>
            </a:r>
            <a:r>
              <a:rPr lang="nb-NO" sz="1600" dirty="0" smtClean="0">
                <a:sym typeface="Wingdings" pitchFamily="2" charset="2"/>
              </a:rPr>
              <a:t>: Kraft mellom atomer er proporsjonal med avstand fra likevektspunktet (symmetrisk):</a:t>
            </a: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Generelt: Kraften</a:t>
            </a:r>
            <a:r>
              <a:rPr lang="nb-NO" sz="1600" i="1" dirty="0" smtClean="0"/>
              <a:t> F</a:t>
            </a:r>
            <a:r>
              <a:rPr lang="nb-NO" sz="1600" dirty="0" smtClean="0"/>
              <a:t> er proporsjonal med den deriverte av potensiell energi </a:t>
            </a:r>
            <a:r>
              <a:rPr lang="nb-NO" sz="1600" i="1" dirty="0" smtClean="0"/>
              <a:t>V </a:t>
            </a:r>
            <a:r>
              <a:rPr lang="nb-NO" sz="1600" dirty="0" smtClean="0"/>
              <a:t>mht avstanden </a:t>
            </a:r>
            <a:r>
              <a:rPr lang="nb-NO" sz="1600" i="1" dirty="0" smtClean="0"/>
              <a:t>r</a:t>
            </a:r>
            <a:r>
              <a:rPr lang="nb-NO" sz="16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Men i bindinger mellom atomer og ioner er energien og kraften ikke symmetrisk (</a:t>
            </a:r>
            <a:r>
              <a:rPr lang="nb-NO" sz="1600" dirty="0" err="1" smtClean="0"/>
              <a:t>anharmonisitet</a:t>
            </a:r>
            <a:r>
              <a:rPr lang="nb-NO" sz="1600" dirty="0" smtClean="0"/>
              <a:t>, se fig.) 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E-modulus</a:t>
            </a:r>
            <a:r>
              <a:rPr lang="nb-NO" sz="1600" dirty="0" smtClean="0"/>
              <a:t> (stivheten) er den deriverte av </a:t>
            </a:r>
            <a:r>
              <a:rPr lang="nb-NO" sz="1600" dirty="0" err="1" smtClean="0"/>
              <a:t>F-vs-r-kurven</a:t>
            </a:r>
            <a:r>
              <a:rPr lang="nb-NO" sz="1600" dirty="0" smtClean="0"/>
              <a:t>.</a:t>
            </a:r>
            <a:endParaRPr lang="en-US" sz="1600" dirty="0" smtClean="0"/>
          </a:p>
        </p:txBody>
      </p:sp>
      <p:pic>
        <p:nvPicPr>
          <p:cNvPr id="3079" name="Picture 8" descr="MAW-14-3-Vr-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313" y="1752600"/>
            <a:ext cx="3144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MAW-7-4-harmoni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238" y="917575"/>
            <a:ext cx="18351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4294188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1066800" y="2324100"/>
          <a:ext cx="1219200" cy="384175"/>
        </p:xfrm>
        <a:graphic>
          <a:graphicData uri="http://schemas.openxmlformats.org/presentationml/2006/ole">
            <p:oleObj spid="_x0000_s3074" r:id="rId5" imgW="558558" imgH="177723" progId="Equation.3">
              <p:embed/>
            </p:oleObj>
          </a:graphicData>
        </a:graphic>
      </p:graphicFrame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42481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1123950" y="3606800"/>
          <a:ext cx="1238250" cy="758825"/>
        </p:xfrm>
        <a:graphic>
          <a:graphicData uri="http://schemas.openxmlformats.org/presentationml/2006/ole">
            <p:oleObj spid="_x0000_s3075" r:id="rId6" imgW="647419" imgH="393529" progId="Equation.3">
              <p:embed/>
            </p:oleObj>
          </a:graphicData>
        </a:graphic>
      </p:graphicFrame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3992563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Termisk ekspansjon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80728"/>
            <a:ext cx="3810000" cy="5225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Skyldes </a:t>
            </a:r>
            <a:r>
              <a:rPr lang="nb-NO" sz="1800" dirty="0" err="1" smtClean="0"/>
              <a:t>anharmonisiteten</a:t>
            </a:r>
            <a:r>
              <a:rPr lang="nb-NO" sz="1800" dirty="0" smtClean="0"/>
              <a:t> i </a:t>
            </a:r>
            <a:r>
              <a:rPr lang="nb-NO" sz="1800" dirty="0" err="1" smtClean="0"/>
              <a:t>interatomisk</a:t>
            </a:r>
            <a:r>
              <a:rPr lang="nb-NO" sz="1800" dirty="0" smtClean="0"/>
              <a:t> potensial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Likevektspunktet forflytter seg ved oppvarming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Oppgis som relativ økning i dimensjon per grad 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Typisk 10*10</a:t>
            </a:r>
            <a:r>
              <a:rPr lang="nb-NO" sz="1800" baseline="30000" dirty="0" smtClean="0"/>
              <a:t>-6</a:t>
            </a:r>
            <a:r>
              <a:rPr lang="nb-NO" sz="1800" dirty="0" smtClean="0"/>
              <a:t> /K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 aller fleste stoffer har betydelig termisk ekspansjon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Noen stoffer har nær null termisk ekspansjon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Unntak: noen stoffer har negativ termisk ekspansjon</a:t>
            </a:r>
            <a:endParaRPr lang="en-US" sz="1600" dirty="0" smtClean="0"/>
          </a:p>
        </p:txBody>
      </p:sp>
      <p:pic>
        <p:nvPicPr>
          <p:cNvPr id="13317" name="Picture 4" descr="MAW-7-4-harmon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1066800"/>
            <a:ext cx="16367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MAW-7-5-anharmoni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838" y="2819400"/>
            <a:ext cx="18843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MAW-7-6-termisk-ekspansj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775" y="4567238"/>
            <a:ext cx="1952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39" name="Picture 5" descr="MAW-14-1-stress-s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968552" cy="4802188"/>
          </a:xfrm>
          <a:noFill/>
        </p:spPr>
        <p:txBody>
          <a:bodyPr/>
          <a:lstStyle/>
          <a:p>
            <a:pPr eaLnBrk="1" hangingPunct="1"/>
            <a:r>
              <a:rPr lang="nb-NO" dirty="0" smtClean="0"/>
              <a:t>Plastisk deformasjon – avhenger av metode</a:t>
            </a:r>
          </a:p>
          <a:p>
            <a:pPr lvl="1" eaLnBrk="1" hangingPunct="1"/>
            <a:r>
              <a:rPr lang="nb-NO" dirty="0" smtClean="0"/>
              <a:t>Elastisitetsgrense </a:t>
            </a:r>
          </a:p>
          <a:p>
            <a:pPr lvl="1" eaLnBrk="1" hangingPunct="1"/>
            <a:r>
              <a:rPr lang="nb-NO" dirty="0" smtClean="0"/>
              <a:t>Flytespenning (ved 0.2% irreversibel deformasjon)</a:t>
            </a:r>
          </a:p>
          <a:p>
            <a:pPr lvl="1" eaLnBrk="1" hangingPunct="1"/>
            <a:r>
              <a:rPr lang="nb-NO" dirty="0" smtClean="0"/>
              <a:t>Strekkfasthet</a:t>
            </a:r>
          </a:p>
          <a:p>
            <a:pPr lvl="2" eaLnBrk="1" hangingPunct="1"/>
            <a:r>
              <a:rPr lang="nb-NO" dirty="0" smtClean="0"/>
              <a:t>Grovt sett proporsjonal med </a:t>
            </a:r>
            <a:r>
              <a:rPr lang="nb-NO" dirty="0" err="1" smtClean="0"/>
              <a:t>E-modulus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Hardhet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Duktilt brudd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Duktilitet (plastisitet)</a:t>
            </a:r>
          </a:p>
        </p:txBody>
      </p:sp>
      <p:pic>
        <p:nvPicPr>
          <p:cNvPr id="14342" name="Picture 8" descr="MAW-14-2-tensile-streng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78213"/>
            <a:ext cx="3505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5363" name="Picture 7" descr="aan-55-tettpakkede-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38" y="4886325"/>
            <a:ext cx="49704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173537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Skyldes skjærspenninger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Foregår i tettpakkede plan – glideplan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Tresca-kriteriet: Relasjon mellom flytgrense og kritisk skjærspenning: </a:t>
            </a:r>
            <a:r>
              <a:rPr lang="el-GR" sz="1800" b="1" smtClean="0">
                <a:latin typeface="Garamond" pitchFamily="18" charset="0"/>
              </a:rPr>
              <a:t>σ</a:t>
            </a:r>
            <a:r>
              <a:rPr lang="nb-NO" sz="1800" b="1" baseline="-25000" smtClean="0">
                <a:latin typeface="Garamond" pitchFamily="18" charset="0"/>
              </a:rPr>
              <a:t>0</a:t>
            </a:r>
            <a:r>
              <a:rPr lang="nb-NO" sz="1800" b="1" smtClean="0">
                <a:latin typeface="Garamond" pitchFamily="18" charset="0"/>
              </a:rPr>
              <a:t> = 2 </a:t>
            </a:r>
            <a:r>
              <a:rPr lang="el-GR" sz="1800" b="1" smtClean="0">
                <a:latin typeface="Garamond" pitchFamily="18" charset="0"/>
              </a:rPr>
              <a:t>τ</a:t>
            </a:r>
            <a:r>
              <a:rPr lang="nb-NO" sz="1800" b="1" baseline="-25000" smtClean="0">
                <a:latin typeface="Garamond" pitchFamily="18" charset="0"/>
              </a:rPr>
              <a:t>0</a:t>
            </a:r>
            <a:endParaRPr lang="el-GR" sz="1800" b="1" smtClean="0">
              <a:latin typeface="Garamond" pitchFamily="18" charset="0"/>
            </a:endParaRPr>
          </a:p>
        </p:txBody>
      </p:sp>
      <p:pic>
        <p:nvPicPr>
          <p:cNvPr id="15366" name="Picture 5" descr="aan-53-glid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39068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aan-54-glidep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429000"/>
            <a:ext cx="441483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14739</TotalTime>
  <Words>2187</Words>
  <Application>Microsoft Office PowerPoint</Application>
  <PresentationFormat>On-screen Show (4:3)</PresentationFormat>
  <Paragraphs>636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Equation</vt:lpstr>
      <vt:lpstr>Microsoft Equation 3.0</vt:lpstr>
      <vt:lpstr>MENA 1000; Materialer, energi og nanoteknologi - Kap. 8  Mekaniske egenskaper og konstruksjonsmaterialer</vt:lpstr>
      <vt:lpstr>Belastning og deformasjon Belastning på et legeme = indre krefter + ytre krefter</vt:lpstr>
      <vt:lpstr>Krefter, spenning og deformasjon</vt:lpstr>
      <vt:lpstr>Deformasjon - oversikt</vt:lpstr>
      <vt:lpstr>Elastisk deformasjon</vt:lpstr>
      <vt:lpstr>Elastisk deformasjon; interatomiske potensialer </vt:lpstr>
      <vt:lpstr>Termisk ekspansjon</vt:lpstr>
      <vt:lpstr>Plastisk deformasjon</vt:lpstr>
      <vt:lpstr>Plastisk deformasjon</vt:lpstr>
      <vt:lpstr>Plastisk deformasjon</vt:lpstr>
      <vt:lpstr>Mobilitet av dislokasjoner. Herding</vt:lpstr>
      <vt:lpstr>Deformasjon ved tvillingdannelse</vt:lpstr>
      <vt:lpstr>Termospenninger</vt:lpstr>
      <vt:lpstr>Brudd !</vt:lpstr>
      <vt:lpstr>Konstruksjonsmaterialer; Metalliske materialer</vt:lpstr>
      <vt:lpstr>Legeringer – oversikt over herdbare legeringer og støpelegeringer</vt:lpstr>
      <vt:lpstr>Løsningsherdbare legeringer</vt:lpstr>
      <vt:lpstr>Utskillningsherdbare legeringer</vt:lpstr>
      <vt:lpstr>Utskillningsherdbare legeringer</vt:lpstr>
      <vt:lpstr>Superlegeringer</vt:lpstr>
      <vt:lpstr>Omvandlingsherdbare legeringer - stål</vt:lpstr>
      <vt:lpstr>Støpelegeringer</vt:lpstr>
      <vt:lpstr>Hukommelsesmetall </vt:lpstr>
      <vt:lpstr>Amorfe stoffer, glass, polymerer</vt:lpstr>
      <vt:lpstr>Metalliske glass</vt:lpstr>
      <vt:lpstr>Tradisjonelle keramiske materialer: Oksidkeramikk</vt:lpstr>
      <vt:lpstr>Slikkerstøping (slip casting)</vt:lpstr>
      <vt:lpstr>Ildfastmaterialer</vt:lpstr>
      <vt:lpstr>Keramiske skjæreverktøy</vt:lpstr>
      <vt:lpstr>Hydratiserbare silikater: Sement og betong</vt:lpstr>
      <vt:lpstr>Glass og glasskeramer</vt:lpstr>
      <vt:lpstr>Elementære og ikke-oksidiske keramiske materialer</vt:lpstr>
      <vt:lpstr>Polymermaterialer</vt:lpstr>
      <vt:lpstr>Polymerisering</vt:lpstr>
      <vt:lpstr>Kopolymerer</vt:lpstr>
      <vt:lpstr>Molekylære strukturer</vt:lpstr>
      <vt:lpstr>Krystallinitet</vt:lpstr>
      <vt:lpstr>Hovedkategorier av polymermaterialer</vt:lpstr>
      <vt:lpstr>Kompositter</vt:lpstr>
      <vt:lpstr>Komposittmaterialer</vt:lpstr>
      <vt:lpstr>Kompositter er ofte sterke og seige Testing av vindmøllevinge</vt:lpstr>
      <vt:lpstr>Materialsvikt</vt:lpstr>
      <vt:lpstr>Biologiske kompositter – naturens egne konstruksjonsmaterialer</vt:lpstr>
      <vt:lpstr>Biokompatible og biomimetiske materialer</vt:lpstr>
      <vt:lpstr>Biomimetiske materialer; eksempel fotoniske sommerfuglvingeskjell; kan vi lage tilsvarende strukturer?</vt:lpstr>
      <vt:lpstr> Biomimetiske materialer Biomimetisk Al2O3 (venstre) vs perlemor fra muslingsskjell</vt:lpstr>
      <vt:lpstr>Oppsummering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342</cp:revision>
  <dcterms:created xsi:type="dcterms:W3CDTF">2003-05-03T22:01:05Z</dcterms:created>
  <dcterms:modified xsi:type="dcterms:W3CDTF">2013-10-20T22:41:22Z</dcterms:modified>
</cp:coreProperties>
</file>