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351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341" r:id="rId13"/>
    <p:sldId id="266" r:id="rId14"/>
    <p:sldId id="268" r:id="rId15"/>
    <p:sldId id="267" r:id="rId16"/>
    <p:sldId id="284" r:id="rId17"/>
    <p:sldId id="269" r:id="rId18"/>
    <p:sldId id="270" r:id="rId19"/>
    <p:sldId id="353" r:id="rId20"/>
    <p:sldId id="271" r:id="rId21"/>
    <p:sldId id="272" r:id="rId22"/>
    <p:sldId id="320" r:id="rId23"/>
    <p:sldId id="273" r:id="rId24"/>
    <p:sldId id="354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31" r:id="rId33"/>
    <p:sldId id="357" r:id="rId34"/>
    <p:sldId id="355" r:id="rId35"/>
    <p:sldId id="274" r:id="rId36"/>
    <p:sldId id="275" r:id="rId37"/>
    <p:sldId id="277" r:id="rId38"/>
    <p:sldId id="276" r:id="rId39"/>
    <p:sldId id="356" r:id="rId40"/>
    <p:sldId id="348" r:id="rId41"/>
    <p:sldId id="336" r:id="rId42"/>
    <p:sldId id="337" r:id="rId43"/>
    <p:sldId id="340" r:id="rId44"/>
    <p:sldId id="338" r:id="rId45"/>
    <p:sldId id="280" r:id="rId46"/>
    <p:sldId id="347" r:id="rId47"/>
    <p:sldId id="281" r:id="rId48"/>
    <p:sldId id="358" r:id="rId49"/>
    <p:sldId id="287" r:id="rId50"/>
    <p:sldId id="282" r:id="rId51"/>
    <p:sldId id="335" r:id="rId52"/>
    <p:sldId id="283" r:id="rId53"/>
    <p:sldId id="288" r:id="rId54"/>
    <p:sldId id="289" r:id="rId55"/>
    <p:sldId id="330" r:id="rId56"/>
    <p:sldId id="313" r:id="rId57"/>
    <p:sldId id="332" r:id="rId58"/>
    <p:sldId id="342" r:id="rId59"/>
    <p:sldId id="290" r:id="rId60"/>
    <p:sldId id="292" r:id="rId61"/>
    <p:sldId id="294" r:id="rId62"/>
    <p:sldId id="297" r:id="rId63"/>
    <p:sldId id="298" r:id="rId64"/>
    <p:sldId id="299" r:id="rId65"/>
    <p:sldId id="301" r:id="rId66"/>
    <p:sldId id="302" r:id="rId67"/>
    <p:sldId id="315" r:id="rId68"/>
    <p:sldId id="333" r:id="rId69"/>
    <p:sldId id="334" r:id="rId70"/>
    <p:sldId id="316" r:id="rId71"/>
    <p:sldId id="317" r:id="rId72"/>
    <p:sldId id="350" r:id="rId73"/>
    <p:sldId id="344" r:id="rId74"/>
    <p:sldId id="349" r:id="rId75"/>
    <p:sldId id="319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660033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00" autoAdjust="0"/>
  </p:normalViewPr>
  <p:slideViewPr>
    <p:cSldViewPr>
      <p:cViewPr varScale="1">
        <p:scale>
          <a:sx n="80" d="100"/>
          <a:sy n="80" d="100"/>
        </p:scale>
        <p:origin x="-8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F70E56-FE95-4ECB-A621-90B4ECDA7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EBCE49-1869-425A-9B73-FDBE20F8D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B410-964F-4249-9C3F-4658063C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B4DD-329D-4B29-8FF9-BFDEF85E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86CC-0248-462A-AE7A-03F8F512B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C0E1-B5AA-4741-AF43-CC42E14B5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5B5B-4F3D-493B-96F9-9F34D10DA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90F0-BC13-4EE2-8C6B-7DAD8999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D27C-31B9-4CAC-A3D9-17552B8E6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7F64-1222-44BF-8CDA-E1E2D00C4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8CB0-02FF-4829-B06A-F168BB4F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83B3-42E5-4BEC-94D5-E03557D0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52DE-D0C3-4ADC-BF19-E7E1438F9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38D4-377A-4B06-A49C-57D428E50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55E2-5E70-482E-81FE-02C13BBFE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553200"/>
            <a:ext cx="483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46D8A1-9026-4570-9511-0964AD269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8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nor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b/LED_DaytimeRunningLights.jpg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upload.wikimedia.org/wikipedia/commons/1/12/Ampoules.jpg" TargetMode="Externa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rtvonk.com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6.pn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waseda.ac.jp/osaka/C-e.html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ys.uio.no/super/dend/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dend.avi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05.png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4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03.png"/><Relationship Id="rId10" Type="http://schemas.openxmlformats.org/officeDocument/2006/relationships/image" Target="../media/image107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1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1.jpe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cre.murdoch.edu.au/refiles/pv/text.html" TargetMode="External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hyperlink" Target="http://www.iowathinfilm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7" Type="http://schemas.openxmlformats.org/officeDocument/2006/relationships/image" Target="../media/image78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O-jpg.mov" TargetMode="External"/><Relationship Id="rId5" Type="http://schemas.openxmlformats.org/officeDocument/2006/relationships/image" Target="../media/image136.jpeg"/><Relationship Id="rId4" Type="http://schemas.openxmlformats.org/officeDocument/2006/relationships/image" Target="../media/image10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O-jpg.mov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ys.uio.no/super/dend/" TargetMode="External"/><Relationship Id="rId4" Type="http://schemas.openxmlformats.org/officeDocument/2006/relationships/image" Target="../media/image7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ysikknett.no/" TargetMode="External"/><Relationship Id="rId5" Type="http://schemas.openxmlformats.org/officeDocument/2006/relationships/image" Target="../media/image145.jpeg"/><Relationship Id="rId4" Type="http://schemas.openxmlformats.org/officeDocument/2006/relationships/image" Target="../media/image14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jpeg"/><Relationship Id="rId4" Type="http://schemas.openxmlformats.org/officeDocument/2006/relationships/image" Target="../media/image133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8.png"/><Relationship Id="rId4" Type="http://schemas.openxmlformats.org/officeDocument/2006/relationships/image" Target="../media/image15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16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7.jpeg"/><Relationship Id="rId5" Type="http://schemas.openxmlformats.org/officeDocument/2006/relationships/image" Target="../media/image166.jpeg"/><Relationship Id="rId4" Type="http://schemas.openxmlformats.org/officeDocument/2006/relationships/oleObject" Target="../embeddings/oleObject27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4.jpeg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jpeg"/><Relationship Id="rId5" Type="http://schemas.openxmlformats.org/officeDocument/2006/relationships/image" Target="../media/image186.jpeg"/><Relationship Id="rId4" Type="http://schemas.openxmlformats.org/officeDocument/2006/relationships/image" Target="../media/image185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4339" name="Picture 25" descr="Sensonor-tyre-pressure-SP12-db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14650"/>
            <a:ext cx="47529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95400"/>
            <a:ext cx="8642350" cy="1143000"/>
          </a:xfrm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>MENA 1000; Materialer, energi og nanoteknologi - Kap. 9</a:t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z="3600" smtClean="0">
                <a:solidFill>
                  <a:schemeClr val="tx1"/>
                </a:solidFill>
                <a:latin typeface="Arial Black" pitchFamily="34" charset="0"/>
              </a:rPr>
              <a:t>Fysikalske egenskaper og funksjonelle materialer</a:t>
            </a:r>
            <a:endParaRPr lang="en-US" sz="440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6200" y="4724400"/>
            <a:ext cx="25908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200">
                <a:latin typeface="Arial" pitchFamily="34" charset="0"/>
              </a:rPr>
              <a:t>Truls Norby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Kjemisk institutt/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Universitetet i Oslo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FERMiO/Forskningsparken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Gaustadalleen 21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NO-0349 Oslo</a:t>
            </a:r>
          </a:p>
          <a:p>
            <a:pPr eaLnBrk="0" hangingPunct="0"/>
            <a:endParaRPr kumimoji="1" lang="en-GB" sz="1200">
              <a:latin typeface="Arial" pitchFamily="34" charset="0"/>
            </a:endParaRPr>
          </a:p>
          <a:p>
            <a:pPr eaLnBrk="0" hangingPunct="0"/>
            <a:r>
              <a:rPr kumimoji="1" lang="en-GB" sz="1200">
                <a:latin typeface="Arial" pitchFamily="34" charset="0"/>
              </a:rPr>
              <a:t>truls.norby@kjemi.uio.no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400800" y="3344863"/>
            <a:ext cx="26670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 b="1">
                <a:latin typeface="Arial" pitchFamily="34" charset="0"/>
              </a:rPr>
              <a:t>Optiske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>
                <a:latin typeface="Arial" pitchFamily="34" charset="0"/>
              </a:rPr>
              <a:t>Magnetiske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>
                <a:latin typeface="Arial" pitchFamily="34" charset="0"/>
              </a:rPr>
              <a:t>Dielektriske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>
                <a:latin typeface="Arial" pitchFamily="34" charset="0"/>
              </a:rPr>
              <a:t>Elektriske</a:t>
            </a:r>
          </a:p>
          <a:p>
            <a:pPr marL="457200" indent="-457200">
              <a:spcBef>
                <a:spcPct val="50000"/>
              </a:spcBef>
            </a:pPr>
            <a:endParaRPr lang="nb-NO" sz="1600" b="1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b="1">
                <a:latin typeface="Arial" pitchFamily="34" charset="0"/>
              </a:rPr>
              <a:t>	Termodynamiske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>
                <a:latin typeface="Arial" pitchFamily="34" charset="0"/>
              </a:rPr>
              <a:t>	Katalytiske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>
                <a:latin typeface="Arial" pitchFamily="34" charset="0"/>
              </a:rPr>
              <a:t>	Mekaniske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5868144" y="6525344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Foto: </a:t>
            </a:r>
            <a:r>
              <a:rPr lang="nb-NO" sz="1000" dirty="0" err="1"/>
              <a:t>Sensonor/Infineon</a:t>
            </a:r>
            <a:r>
              <a:rPr lang="nb-NO" sz="1000" dirty="0"/>
              <a:t> (</a:t>
            </a:r>
            <a:r>
              <a:rPr lang="en-US" sz="1000" dirty="0">
                <a:hlinkClick r:id="rId3"/>
              </a:rPr>
              <a:t>http://www.sensonor.com/</a:t>
            </a:r>
            <a:r>
              <a:rPr lang="nb-NO" sz="1000" dirty="0"/>
              <a:t>)</a:t>
            </a:r>
            <a:endParaRPr lang="en-US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2B410-964F-4249-9C3F-4658063C46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d-metallioner som forurensninger gir ofte farge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Rent Al</a:t>
            </a:r>
            <a:r>
              <a:rPr lang="nb-NO" sz="1800" baseline="-25000" smtClean="0"/>
              <a:t>2</a:t>
            </a:r>
            <a:r>
              <a:rPr lang="nb-NO" sz="1800" smtClean="0"/>
              <a:t>O</a:t>
            </a:r>
            <a:r>
              <a:rPr lang="nb-NO" sz="1800" baseline="-25000" smtClean="0"/>
              <a:t>3</a:t>
            </a:r>
            <a:r>
              <a:rPr lang="nb-NO" sz="1800" smtClean="0"/>
              <a:t> er fargeløst</a:t>
            </a:r>
          </a:p>
          <a:p>
            <a:pPr lvl="1" eaLnBrk="1" hangingPunct="1"/>
            <a:r>
              <a:rPr lang="nb-NO" sz="1600" smtClean="0"/>
              <a:t>”korund”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Cr</a:t>
            </a:r>
            <a:r>
              <a:rPr lang="nb-NO" sz="1800" baseline="30000" smtClean="0"/>
              <a:t>3+</a:t>
            </a:r>
            <a:r>
              <a:rPr lang="nb-NO" sz="1800" smtClean="0"/>
              <a:t>-ioner løst substitusjonelt</a:t>
            </a:r>
          </a:p>
          <a:p>
            <a:pPr lvl="1" eaLnBrk="1" hangingPunct="1"/>
            <a:r>
              <a:rPr lang="nb-NO" sz="1600" smtClean="0"/>
              <a:t>Defekt: Cr</a:t>
            </a:r>
            <a:r>
              <a:rPr lang="nb-NO" sz="1600" baseline="-25000" smtClean="0"/>
              <a:t>Al</a:t>
            </a:r>
            <a:r>
              <a:rPr lang="nb-NO" sz="1600" baseline="30000" smtClean="0"/>
              <a:t>x</a:t>
            </a:r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O</a:t>
            </a:r>
            <a:r>
              <a:rPr lang="nb-NO" sz="1600" baseline="30000" smtClean="0"/>
              <a:t>2-</a:t>
            </a:r>
            <a:r>
              <a:rPr lang="nb-NO" sz="1600" smtClean="0"/>
              <a:t> -ionene er ligander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Cr</a:t>
            </a:r>
            <a:r>
              <a:rPr lang="nb-NO" sz="1600" baseline="30000" smtClean="0"/>
              <a:t>3+</a:t>
            </a:r>
            <a:r>
              <a:rPr lang="nb-NO" sz="1600" smtClean="0"/>
              <a:t> er et 3d</a:t>
            </a:r>
            <a:r>
              <a:rPr lang="nb-NO" sz="1600" baseline="30000" smtClean="0"/>
              <a:t>3</a:t>
            </a:r>
            <a:r>
              <a:rPr lang="nb-NO" sz="1600" smtClean="0"/>
              <a:t>-ion; farget </a:t>
            </a:r>
          </a:p>
          <a:p>
            <a:pPr lvl="1" eaLnBrk="1" hangingPunct="1"/>
            <a:r>
              <a:rPr lang="nb-NO" sz="1600" smtClean="0"/>
              <a:t>rødt, ”rubin”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Ladningsoverføring:</a:t>
            </a:r>
          </a:p>
          <a:p>
            <a:pPr lvl="1"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Fe</a:t>
            </a:r>
            <a:r>
              <a:rPr lang="nb-NO" sz="1600" baseline="30000" smtClean="0">
                <a:cs typeface="Times New Roman" pitchFamily="18" charset="0"/>
              </a:rPr>
              <a:t>2+</a:t>
            </a:r>
            <a:r>
              <a:rPr lang="nb-NO" sz="1600" smtClean="0">
                <a:cs typeface="Times New Roman" pitchFamily="18" charset="0"/>
              </a:rPr>
              <a:t> + Ti</a:t>
            </a:r>
            <a:r>
              <a:rPr lang="nb-NO" sz="1600" baseline="30000" smtClean="0">
                <a:cs typeface="Times New Roman" pitchFamily="18" charset="0"/>
              </a:rPr>
              <a:t>4+</a:t>
            </a:r>
            <a:r>
              <a:rPr lang="nb-NO" sz="1600" smtClean="0">
                <a:cs typeface="Times New Roman" pitchFamily="18" charset="0"/>
              </a:rPr>
              <a:t> = Fe</a:t>
            </a:r>
            <a:r>
              <a:rPr lang="nb-NO" sz="1600" baseline="30000" smtClean="0">
                <a:cs typeface="Times New Roman" pitchFamily="18" charset="0"/>
              </a:rPr>
              <a:t>3+</a:t>
            </a:r>
            <a:r>
              <a:rPr lang="nb-NO" sz="1600" smtClean="0">
                <a:cs typeface="Times New Roman" pitchFamily="18" charset="0"/>
              </a:rPr>
              <a:t> + Ti</a:t>
            </a:r>
            <a:r>
              <a:rPr lang="nb-NO" sz="1600" baseline="30000" smtClean="0">
                <a:cs typeface="Times New Roman" pitchFamily="18" charset="0"/>
              </a:rPr>
              <a:t>3+</a:t>
            </a:r>
            <a:r>
              <a:rPr lang="en-US" sz="1600" smtClean="0"/>
              <a:t> </a:t>
            </a:r>
            <a:endParaRPr lang="nb-NO" sz="1600" smtClean="0"/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lvl="1" eaLnBrk="1" hangingPunct="1"/>
            <a:r>
              <a:rPr lang="nb-NO" sz="1600" smtClean="0"/>
              <a:t>Blå ”safir”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462853" name="Picture 5" descr="sapPHIRE-CLEAR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525" y="990600"/>
            <a:ext cx="2301875" cy="17256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2854" name="Picture 6" descr="ruby-crys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57500"/>
            <a:ext cx="2286000" cy="17145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2855" name="Picture 7" descr="sapphire-bLUE-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525" y="4751388"/>
            <a:ext cx="2301875" cy="172561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1512" name="Picture 9" descr="A0001-C0013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048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A0001-C0011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Luminescens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487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Ikke-termisk (kald) emisjon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Eksitasjon ved stråling i eller utenfor synlig område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Rask deeksitasjon; </a:t>
            </a:r>
            <a:r>
              <a:rPr lang="nb-NO" sz="1400" i="1" smtClean="0"/>
              <a:t>fluorescens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Lysstoffrør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Langsom deeksitasjon; </a:t>
            </a:r>
            <a:r>
              <a:rPr lang="nb-NO" sz="1400" i="1" smtClean="0"/>
              <a:t>fosforescens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Selvlysende skilt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TV- og dataskjermer</a:t>
            </a:r>
          </a:p>
          <a:p>
            <a:pPr lvl="3" eaLnBrk="1" hangingPunct="1">
              <a:lnSpc>
                <a:spcPct val="90000"/>
              </a:lnSpc>
            </a:pPr>
            <a:endParaRPr lang="nb-NO" sz="12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Eksitasjon ved kjemisk reaksjonsenergi; </a:t>
            </a:r>
            <a:r>
              <a:rPr lang="nb-NO" sz="1600" i="1" smtClean="0"/>
              <a:t>kjemiluminescens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Eksitasjon ved biokjemisk reaksjonsenergi; </a:t>
            </a:r>
            <a:r>
              <a:rPr lang="nb-NO" sz="1600" i="1" smtClean="0"/>
              <a:t>bioluminescens</a:t>
            </a:r>
            <a:endParaRPr lang="nb-NO" sz="160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Lysende insekter; ildflue, sankthansorm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Dypvannsfisk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Energi: luciferin. Enzym: luciferase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i="1" smtClean="0"/>
              <a:t>Elektroluminescens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lysdioder</a:t>
            </a:r>
            <a:endParaRPr lang="en-US" sz="1400" smtClean="0"/>
          </a:p>
        </p:txBody>
      </p:sp>
      <p:pic>
        <p:nvPicPr>
          <p:cNvPr id="22533" name="Picture 5" descr="MAW-2-15-fluoresc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"/>
            <a:ext cx="24384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jsg-286-lysst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505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JSG-286-sp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75" y="2971800"/>
            <a:ext cx="13049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ildf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87813"/>
            <a:ext cx="18288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65212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2FY,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 og </a:t>
            </a:r>
            <a:r>
              <a:rPr lang="nb-NO" sz="1000" dirty="0" err="1"/>
              <a:t>Forskning.no</a:t>
            </a:r>
            <a:r>
              <a:rPr lang="nb-NO" sz="1000" dirty="0"/>
              <a:t> .</a:t>
            </a:r>
            <a:endParaRPr lang="en-US" sz="1000" dirty="0"/>
          </a:p>
        </p:txBody>
      </p:sp>
      <p:pic>
        <p:nvPicPr>
          <p:cNvPr id="22538" name="Picture 10" descr="led-traffic-lc_l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6368" y="5085184"/>
            <a:ext cx="1447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Hvitt lys fra lysdioder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Blande</a:t>
            </a:r>
            <a:r>
              <a:rPr lang="en-GB" dirty="0" smtClean="0"/>
              <a:t> </a:t>
            </a:r>
            <a:r>
              <a:rPr lang="en-GB" dirty="0" err="1" smtClean="0"/>
              <a:t>lys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rød+blå+grønn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lvl="1" eaLnBrk="1" hangingPunct="1">
              <a:buFontTx/>
              <a:buNone/>
            </a:pPr>
            <a:r>
              <a:rPr lang="en-GB" dirty="0" err="1" smtClean="0"/>
              <a:t>eller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UV LED + luminescerende </a:t>
            </a:r>
            <a:r>
              <a:rPr lang="en-GB" dirty="0" err="1" smtClean="0"/>
              <a:t>belegg</a:t>
            </a:r>
            <a:endParaRPr lang="en-GB" dirty="0" smtClean="0"/>
          </a:p>
        </p:txBody>
      </p:sp>
      <p:pic>
        <p:nvPicPr>
          <p:cNvPr id="23557" name="Picture 4" descr="LED-A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05263"/>
            <a:ext cx="25209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Image:LED DaytimeRunningLigh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24313"/>
            <a:ext cx="26638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Image:Ampoul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978275"/>
            <a:ext cx="20891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LED-RBG-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341438"/>
            <a:ext cx="2520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cs typeface="Times New Roman" pitchFamily="18" charset="0"/>
              </a:rPr>
              <a:t>LASER</a:t>
            </a:r>
            <a:br>
              <a:rPr lang="nb-NO" smtClean="0">
                <a:cs typeface="Times New Roman" pitchFamily="18" charset="0"/>
              </a:rPr>
            </a:br>
            <a:r>
              <a:rPr lang="nb-NO" sz="2000" smtClean="0">
                <a:cs typeface="Times New Roman" pitchFamily="18" charset="0"/>
              </a:rPr>
              <a:t>Light Amplification by Stimulated Emission of Radiation</a:t>
            </a:r>
            <a:r>
              <a:rPr lang="en-US" sz="2000" smtClean="0"/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11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Elektroner eksiteres i en krystall eller et gassvolum ved ekstern stimulus og energikilde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Faller ned i en metastabil tilstand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Samles opp over ”lang” tid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Lysbølge passerer frem og tilbake, med sølvspeil i planslipte ender. 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Stimulerer ”ras” av metastabile elektroner, og </a:t>
            </a:r>
            <a:r>
              <a:rPr lang="nb-NO" sz="1600" i="1" smtClean="0"/>
              <a:t>koherent </a:t>
            </a:r>
            <a:r>
              <a:rPr lang="nb-NO" sz="1600" smtClean="0"/>
              <a:t> avgivelse av </a:t>
            </a:r>
            <a:r>
              <a:rPr lang="nb-NO" sz="1600" i="1" smtClean="0"/>
              <a:t>monokromatisk, polarisert </a:t>
            </a:r>
            <a:r>
              <a:rPr lang="nb-NO" sz="1600" smtClean="0"/>
              <a:t>lys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Lyset tas ut ved at ett av speilene er semitransparent</a:t>
            </a:r>
            <a:endParaRPr lang="en-US" sz="1600" smtClean="0"/>
          </a:p>
        </p:txBody>
      </p:sp>
      <p:pic>
        <p:nvPicPr>
          <p:cNvPr id="24581" name="Picture 5" descr="WDC-22-11-Ruby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900" y="990600"/>
            <a:ext cx="2908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WDC-22-12-Ruby-laser-energies"/>
          <p:cNvPicPr>
            <a:picLocks noChangeAspect="1" noChangeArrowheads="1"/>
          </p:cNvPicPr>
          <p:nvPr/>
        </p:nvPicPr>
        <p:blipFill>
          <a:blip r:embed="rId3" cstate="print">
            <a:lum bright="-16000" contrast="20000"/>
          </a:blip>
          <a:srcRect/>
          <a:stretch>
            <a:fillRect/>
          </a:stretch>
        </p:blipFill>
        <p:spPr bwMode="auto">
          <a:xfrm>
            <a:off x="4822825" y="3048000"/>
            <a:ext cx="40163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96136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W.D. Callister jr.: Materials Science and </a:t>
            </a:r>
            <a:r>
              <a:rPr lang="nb-NO" sz="1000" dirty="0" err="1"/>
              <a:t>Engineering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Lasere</a:t>
            </a:r>
            <a:endParaRPr lang="en-US" smtClean="0"/>
          </a:p>
        </p:txBody>
      </p:sp>
      <p:pic>
        <p:nvPicPr>
          <p:cNvPr id="25604" name="Picture 1027" descr="laser-head_photo_0750w_4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219200"/>
            <a:ext cx="31289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28" descr="laser-lum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08088"/>
            <a:ext cx="41910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Halvleder-laser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32004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Spenning over udopet GaAs, formidlet med n- og p-dopet GaAs elektroder injiserer elektroner og hull over båndgapet.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Det passerende lyset stimulerer rekombinasjons-ras over båndgapet: Lys!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CD-spillere</a:t>
            </a:r>
          </a:p>
          <a:p>
            <a:pPr eaLnBrk="1" hangingPunct="1"/>
            <a:r>
              <a:rPr lang="nb-NO" sz="1600" smtClean="0"/>
              <a:t>SPM</a:t>
            </a:r>
          </a:p>
          <a:p>
            <a:pPr eaLnBrk="1" hangingPunct="1"/>
            <a:r>
              <a:rPr lang="nb-NO" sz="1600" smtClean="0"/>
              <a:t>osv…</a:t>
            </a:r>
            <a:endParaRPr lang="en-US" sz="1600" smtClean="0"/>
          </a:p>
        </p:txBody>
      </p:sp>
      <p:pic>
        <p:nvPicPr>
          <p:cNvPr id="26629" name="Picture 5" descr="WDC-22-15-GaAs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775" y="777875"/>
            <a:ext cx="57372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afm_im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192713"/>
            <a:ext cx="14652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Laseren i CD-spillere</a:t>
            </a:r>
            <a:endParaRPr lang="en-US" smtClean="0"/>
          </a:p>
        </p:txBody>
      </p:sp>
      <p:pic>
        <p:nvPicPr>
          <p:cNvPr id="27652" name="Picture 1027" descr="hyperphysics-cdp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525588"/>
            <a:ext cx="46069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Vibrasjonelle overganger 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572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Atomære/molekylære vibrasjoner kan også absorbere lys, men ved lavere energier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For det meste IR; påvirker ikke synlig farge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Noe synlig rødt lys kan absorberes i noen tilfeller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Gjelder for eksempel hydrogenbindinger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derfor fremstår vann og is som svakt blått i tilstrekkelige tykkelser 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     …men slike farger har ofte like mye med himmelen å gjøre…..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28677" name="Picture 5" descr="bre-LISA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90975"/>
            <a:ext cx="3276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Spredning, interferens; diffraksjon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Lysbølger spres av atomer</a:t>
            </a:r>
          </a:p>
          <a:p>
            <a:pPr lvl="1" eaLnBrk="1" hangingPunct="1"/>
            <a:r>
              <a:rPr lang="nb-NO" sz="1600" smtClean="0"/>
              <a:t>Faste legemers kanter</a:t>
            </a:r>
          </a:p>
          <a:p>
            <a:pPr lvl="1" eaLnBrk="1" hangingPunct="1"/>
            <a:r>
              <a:rPr lang="nb-NO" sz="1600" smtClean="0"/>
              <a:t>Gjennomskinnelige stoffer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Interferens mellom spredte bølger</a:t>
            </a:r>
          </a:p>
          <a:p>
            <a:pPr lvl="1" eaLnBrk="1" hangingPunct="1"/>
            <a:r>
              <a:rPr lang="nb-NO" sz="1600" smtClean="0"/>
              <a:t>To eller flere regulært plasserte  spalter</a:t>
            </a:r>
          </a:p>
          <a:p>
            <a:pPr lvl="1" eaLnBrk="1" hangingPunct="1"/>
            <a:r>
              <a:rPr lang="nb-NO" sz="1600" smtClean="0"/>
              <a:t>Andre regulært ordnede strukturer</a:t>
            </a:r>
          </a:p>
          <a:p>
            <a:pPr lvl="1" eaLnBrk="1" hangingPunct="1"/>
            <a:r>
              <a:rPr lang="nb-NO" sz="1600" smtClean="0"/>
              <a:t>Krystallgitter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(samme effekt som i røntgen-diffraksjon for strukturbestemmelser)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Store bølgelengder spres med høyere vinkel enn små</a:t>
            </a:r>
            <a:endParaRPr lang="en-US" sz="1800" smtClean="0"/>
          </a:p>
        </p:txBody>
      </p:sp>
      <p:pic>
        <p:nvPicPr>
          <p:cNvPr id="29701" name="Picture 5" descr="JSG-61-Spred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35050"/>
            <a:ext cx="40465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jsg-66-spredning-far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62438"/>
            <a:ext cx="31019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096000" y="6477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Jerstad, Sletbak, Grimnes: Rom Stoff Tid 2FY og NORLEP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062912" cy="1143000"/>
          </a:xfrm>
        </p:spPr>
        <p:txBody>
          <a:bodyPr/>
          <a:lstStyle/>
          <a:p>
            <a:pPr eaLnBrk="1" hangingPunct="1"/>
            <a:r>
              <a:rPr lang="nb-NO" smtClean="0"/>
              <a:t>Eksempel: fotoniske sommerfuglvingeskjell; kan vi lage tilsvarende strukturer?</a:t>
            </a:r>
            <a:endParaRPr lang="en-US" smtClean="0"/>
          </a:p>
        </p:txBody>
      </p:sp>
      <p:pic>
        <p:nvPicPr>
          <p:cNvPr id="30724" name="Picture 4" descr="Cyano-Zofia-Vertesy-Budapes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43000"/>
            <a:ext cx="56388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yano-Zofia-Vertesy-Budapes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792413"/>
            <a:ext cx="50403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VIRGAUREAE_M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349875"/>
            <a:ext cx="18875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argiolus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052513"/>
            <a:ext cx="2541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en-GB" smtClean="0"/>
              <a:t>Optiske egenskaper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5364" name="Picture 10" descr="EIN-7-18-elektromagnetisk-stra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050" y="1773238"/>
            <a:ext cx="279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t2.gstatic.com/images?q=tbn:ANd9GcS2shntAThoxkYgDJ4bmnwfw2c8PExCjv214obaambkad83ew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781300"/>
            <a:ext cx="1055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6119813" cy="4970462"/>
          </a:xfrm>
        </p:spPr>
        <p:txBody>
          <a:bodyPr/>
          <a:lstStyle/>
          <a:p>
            <a:r>
              <a:rPr lang="en-GB" smtClean="0"/>
              <a:t>Hva ved et materiale er det som gir materialet dets optiske egenskaper?</a:t>
            </a:r>
          </a:p>
          <a:p>
            <a:endParaRPr lang="en-GB" smtClean="0"/>
          </a:p>
          <a:p>
            <a:r>
              <a:rPr lang="en-GB" smtClean="0"/>
              <a:t>Lys – fotoner - er elektromagnetisk stråling</a:t>
            </a:r>
          </a:p>
          <a:p>
            <a:endParaRPr lang="en-GB" smtClean="0"/>
          </a:p>
          <a:p>
            <a:r>
              <a:rPr lang="en-GB" smtClean="0"/>
              <a:t>Elektroner i materialer er ladning i bevegelse</a:t>
            </a:r>
          </a:p>
          <a:p>
            <a:endParaRPr lang="en-GB" smtClean="0"/>
          </a:p>
          <a:p>
            <a:r>
              <a:rPr lang="en-GB" smtClean="0"/>
              <a:t>Ladning i bevegelse genererer et magnetisk felt</a:t>
            </a:r>
          </a:p>
          <a:p>
            <a:endParaRPr lang="en-GB" smtClean="0"/>
          </a:p>
          <a:p>
            <a:r>
              <a:rPr lang="en-GB" smtClean="0"/>
              <a:t>Elektroner i bevegelse avgir eller kan oppta elektromagnetisk stråling og energi, eller de kan reflektere strålingen.</a:t>
            </a:r>
          </a:p>
          <a:p>
            <a:endParaRPr lang="en-GB" smtClean="0"/>
          </a:p>
          <a:p>
            <a:r>
              <a:rPr lang="en-GB" smtClean="0"/>
              <a:t>Det er elektronene i materialet som gir det dets optiske egenskaper</a:t>
            </a:r>
          </a:p>
        </p:txBody>
      </p:sp>
      <p:pic>
        <p:nvPicPr>
          <p:cNvPr id="15367" name="Picture 4" descr="http://t1.gstatic.com/images?q=tbn:ANd9GcSDdbjUvurtzS3Dve5kfO7WT8BjFtPzivLGZmSHcFlGUNNiDetE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088" y="5373688"/>
            <a:ext cx="26939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Flytende krystaller</a:t>
            </a:r>
            <a:br>
              <a:rPr lang="nb-NO" smtClean="0"/>
            </a:br>
            <a:r>
              <a:rPr lang="nb-NO" smtClean="0"/>
              <a:t>(Liquid crystals, LC)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030663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Molekyler flyter, men er ordnet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Hvis polare/ladede kan de ordnes og/eller roteres med elektrisk felt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Kan påvirke gjennomgang av lys</a:t>
            </a:r>
          </a:p>
          <a:p>
            <a:pPr eaLnBrk="1" hangingPunct="1"/>
            <a:r>
              <a:rPr lang="nb-NO" sz="1800" smtClean="0"/>
              <a:t>Spredning av lys</a:t>
            </a:r>
          </a:p>
          <a:p>
            <a:pPr eaLnBrk="1" hangingPunct="1"/>
            <a:r>
              <a:rPr lang="nb-NO" sz="1800" smtClean="0"/>
              <a:t>Diffraksjon/fargesplitting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Anisotrope (flate, avlange) fargestoffer kan blandes inn; roterer med LC</a:t>
            </a:r>
          </a:p>
          <a:p>
            <a:pPr eaLnBrk="1" hangingPunct="1"/>
            <a:r>
              <a:rPr lang="nb-NO" sz="1800" smtClean="0"/>
              <a:t>Farge slås ”av” og ”på”</a:t>
            </a:r>
            <a:endParaRPr lang="en-US" sz="1800" smtClean="0"/>
          </a:p>
        </p:txBody>
      </p:sp>
      <p:pic>
        <p:nvPicPr>
          <p:cNvPr id="31749" name="Picture 5" descr="MAW-4-21-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990600"/>
            <a:ext cx="24669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maw-4-22-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495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Moderne display-teknologier; </a:t>
            </a:r>
            <a:br>
              <a:rPr lang="nb-NO" smtClean="0"/>
            </a:br>
            <a:r>
              <a:rPr lang="nb-NO" smtClean="0"/>
              <a:t>LCD-skjerm og LCD-videoprosjektør</a:t>
            </a:r>
            <a:endParaRPr lang="en-US" smtClean="0"/>
          </a:p>
        </p:txBody>
      </p:sp>
      <p:pic>
        <p:nvPicPr>
          <p:cNvPr id="32772" name="Picture 5" descr="lcd-projectorpeople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450" y="1560513"/>
            <a:ext cx="57721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lcd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0843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cs typeface="Times New Roman" pitchFamily="18" charset="0"/>
              </a:rPr>
              <a:t>http://www.ProjectorPeople.com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Nye display-teknologier</a:t>
            </a:r>
            <a:br>
              <a:rPr lang="nb-NO" smtClean="0"/>
            </a:br>
            <a:r>
              <a:rPr lang="nb-NO" smtClean="0"/>
              <a:t>Digital Mirror Device (DMP)</a:t>
            </a:r>
            <a:endParaRPr lang="en-US" smtClean="0"/>
          </a:p>
        </p:txBody>
      </p:sp>
      <p:pic>
        <p:nvPicPr>
          <p:cNvPr id="33796" name="Picture 1027" descr="DMD-antleg-Texas-Instru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13088"/>
            <a:ext cx="45720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28" descr="DMD-dmdmirror-Texas-instru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74725"/>
            <a:ext cx="4572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29" descr="see_how_it_wor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925" y="5356225"/>
            <a:ext cx="20224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30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71550"/>
            <a:ext cx="2438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1031"/>
          <p:cNvSpPr txBox="1">
            <a:spLocks noChangeArrowheads="1"/>
          </p:cNvSpPr>
          <p:nvPr/>
        </p:nvSpPr>
        <p:spPr bwMode="auto">
          <a:xfrm>
            <a:off x="304800" y="46482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/>
              <a:t>Micro ElectroMechanical System (MEMS)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Nye display-teknologier (DMD)</a:t>
            </a:r>
            <a:endParaRPr lang="en-US" smtClean="0"/>
          </a:p>
        </p:txBody>
      </p:sp>
      <p:pic>
        <p:nvPicPr>
          <p:cNvPr id="34820" name="Picture 3" descr="video-projector-DLPchip-proejctorpeople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90625"/>
            <a:ext cx="4495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video-projector-DLP3chip-proejctorpeople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0650"/>
            <a:ext cx="4267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cs typeface="Times New Roman" pitchFamily="18" charset="0"/>
              </a:rPr>
              <a:t>http://www.ProjectorPeople.com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Magnetiske egenskaper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2852738"/>
            <a:ext cx="7772400" cy="1223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/>
              <a:t>Magnetisme og respons på magnetisk felt har opphav i elektronenes </a:t>
            </a:r>
            <a:r>
              <a:rPr lang="en-GB" i="1" smtClean="0"/>
              <a:t>spinn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pSp>
        <p:nvGrpSpPr>
          <p:cNvPr id="37893" name="Group 6"/>
          <p:cNvGrpSpPr>
            <a:grpSpLocks/>
          </p:cNvGrpSpPr>
          <p:nvPr/>
        </p:nvGrpSpPr>
        <p:grpSpPr bwMode="auto">
          <a:xfrm>
            <a:off x="5838825" y="3500438"/>
            <a:ext cx="3305175" cy="3214687"/>
            <a:chOff x="5838825" y="3501008"/>
            <a:chExt cx="3305175" cy="3213938"/>
          </a:xfrm>
        </p:grpSpPr>
        <p:pic>
          <p:nvPicPr>
            <p:cNvPr id="37894" name="Picture 2" descr="http://www.coertvonk.com/wp-content/uploads/electron-orbiting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8825" y="3501008"/>
              <a:ext cx="3305175" cy="298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7308304" y="6453336"/>
              <a:ext cx="170110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100">
                  <a:hlinkClick r:id="rId3"/>
                </a:rPr>
                <a:t>http://www.coertvonk.com</a:t>
              </a:r>
              <a:endParaRPr lang="en-GB" sz="11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MAW-13-2-flukslinj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4464726"/>
            <a:ext cx="3903291" cy="140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Magnetiske egenskaper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724128" cy="55347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Magnetfelt oppstår rundt ladninger i bevegelse – eks. netto spinn eller strøm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Magnetfeltet har feltstyrke </a:t>
            </a:r>
            <a:r>
              <a:rPr lang="nb-NO" sz="1800" i="1" dirty="0" smtClean="0"/>
              <a:t>H</a:t>
            </a:r>
            <a:r>
              <a:rPr lang="nb-NO" sz="1800" dirty="0" smtClean="0"/>
              <a:t> med enhet A/m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Et magnetfelt induserer en magnetisk flukstetthet </a:t>
            </a:r>
            <a:r>
              <a:rPr lang="nb-NO" sz="1800" i="1" dirty="0" smtClean="0"/>
              <a:t>B</a:t>
            </a:r>
            <a:r>
              <a:rPr lang="nb-NO" sz="1800" dirty="0" smtClean="0"/>
              <a:t> med enhet T (tesla):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Flukstetthet </a:t>
            </a:r>
            <a:r>
              <a:rPr lang="nb-NO" sz="1800" dirty="0" smtClean="0"/>
              <a:t>(induksjon) </a:t>
            </a:r>
            <a:r>
              <a:rPr lang="nb-NO" sz="1800" i="1" dirty="0" smtClean="0"/>
              <a:t>B</a:t>
            </a:r>
            <a:r>
              <a:rPr lang="nb-NO" sz="1800" dirty="0" smtClean="0"/>
              <a:t> </a:t>
            </a:r>
            <a:r>
              <a:rPr lang="nb-NO" sz="1800" dirty="0" smtClean="0"/>
              <a:t>er proporsjonal </a:t>
            </a:r>
            <a:r>
              <a:rPr lang="nb-NO" sz="1800" dirty="0" smtClean="0"/>
              <a:t>med magnetisk feltstyrke </a:t>
            </a:r>
            <a:r>
              <a:rPr lang="nb-NO" sz="1800" i="1" dirty="0" smtClean="0"/>
              <a:t>H</a:t>
            </a:r>
            <a:r>
              <a:rPr lang="nb-NO" sz="1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Faktoren </a:t>
            </a:r>
            <a:r>
              <a:rPr lang="nb-NO" sz="1800" dirty="0" smtClean="0">
                <a:sym typeface="Symbol" pitchFamily="18" charset="2"/>
              </a:rPr>
              <a:t> kalles permeabilitet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</a:t>
            </a:r>
            <a:r>
              <a:rPr lang="nb-NO" sz="1800" baseline="-25000" dirty="0" smtClean="0">
                <a:sym typeface="Symbol" pitchFamily="18" charset="2"/>
              </a:rPr>
              <a:t>0</a:t>
            </a:r>
            <a:r>
              <a:rPr lang="nb-NO" sz="1800" dirty="0" smtClean="0">
                <a:sym typeface="Symbol" pitchFamily="18" charset="2"/>
              </a:rPr>
              <a:t> er vakuumpermeabiliteten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cs typeface="Times New Roman" pitchFamily="18" charset="0"/>
              </a:rPr>
              <a:t>Magnetisk </a:t>
            </a:r>
            <a:r>
              <a:rPr lang="nb-NO" sz="1800" dirty="0" smtClean="0">
                <a:cs typeface="Times New Roman" pitchFamily="18" charset="0"/>
              </a:rPr>
              <a:t>susceptibilitet </a:t>
            </a:r>
            <a:r>
              <a:rPr lang="nb-NO" sz="1800" i="1" dirty="0" smtClean="0">
                <a:cs typeface="Times New Roman" pitchFamily="18" charset="0"/>
                <a:sym typeface="Symbol" pitchFamily="18" charset="2"/>
              </a:rPr>
              <a:t></a:t>
            </a:r>
            <a:r>
              <a:rPr lang="nb-NO" sz="1800" dirty="0" smtClean="0">
                <a:cs typeface="Times New Roman" pitchFamily="18" charset="0"/>
                <a:sym typeface="Symbol" pitchFamily="18" charset="2"/>
              </a:rPr>
              <a:t> sier noe om mediets (materialets) relative evne til å indusere fluks </a:t>
            </a: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Susceptibilitet </a:t>
            </a:r>
            <a:r>
              <a:rPr lang="nb-NO" sz="1800" dirty="0" smtClean="0"/>
              <a:t>og magnetisering kan være svakt negative (</a:t>
            </a:r>
            <a:r>
              <a:rPr lang="nb-NO" sz="1800" dirty="0" err="1" smtClean="0"/>
              <a:t>diamagnetisk</a:t>
            </a:r>
            <a:r>
              <a:rPr lang="nb-NO" sz="1800" dirty="0" smtClean="0"/>
              <a:t>), eller positive (paramagnetisk)</a:t>
            </a:r>
            <a:endParaRPr lang="en-US" sz="1800" dirty="0" smtClean="0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291013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39090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611560" y="2564904"/>
          <a:ext cx="2667000" cy="533400"/>
        </p:xfrm>
        <a:graphic>
          <a:graphicData uri="http://schemas.openxmlformats.org/presentationml/2006/ole">
            <p:oleObj spid="_x0000_s3074" name="Equation" r:id="rId4" imgW="1333440" imgH="266400" progId="Equation.3">
              <p:embed/>
            </p:oleObj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1980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 3rd ed. M.A. White: Properties of Materials</a:t>
            </a:r>
            <a:endParaRPr lang="en-US" sz="100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34000" y="58674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/>
              <a:t>Diamagnet, paramagnet og superleder i magnetisk felt. </a:t>
            </a:r>
            <a:endParaRPr lang="en-US" sz="1200"/>
          </a:p>
        </p:txBody>
      </p:sp>
      <p:pic>
        <p:nvPicPr>
          <p:cNvPr id="3083" name="Picture 11" descr="box070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9" y="990600"/>
            <a:ext cx="2394992" cy="33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77000" cy="1143000"/>
          </a:xfrm>
        </p:spPr>
        <p:txBody>
          <a:bodyPr/>
          <a:lstStyle/>
          <a:p>
            <a:pPr eaLnBrk="1" hangingPunct="1"/>
            <a:r>
              <a:rPr lang="nb-NO" smtClean="0"/>
              <a:t>Opphav til magnetisme – netto spinn</a:t>
            </a:r>
            <a:br>
              <a:rPr lang="nb-NO" smtClean="0"/>
            </a:br>
            <a:r>
              <a:rPr lang="nb-NO" sz="2000" smtClean="0"/>
              <a:t>Eksempel fra molekylorbitaler; O</a:t>
            </a:r>
            <a:r>
              <a:rPr lang="nb-NO" sz="2000" baseline="-25000" smtClean="0"/>
              <a:t>2</a:t>
            </a:r>
            <a:r>
              <a:rPr lang="nb-NO" sz="2000" smtClean="0"/>
              <a:t> (paramagnetisk) og CO (diamagnetisk)</a:t>
            </a:r>
            <a:endParaRPr lang="en-US" sz="2000" smtClean="0"/>
          </a:p>
        </p:txBody>
      </p:sp>
      <p:pic>
        <p:nvPicPr>
          <p:cNvPr id="38916" name="Picture 3" descr="fig03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88" y="1806575"/>
            <a:ext cx="41259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PERK-2-16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89150"/>
            <a:ext cx="46482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6019800" y="64643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P. Kofstad: Uorganisk kjemi og Shriver and Atkins: Inorganic 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Opphav til magnetisme, forts.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4419600" cy="5257800"/>
          </a:xfrm>
        </p:spPr>
        <p:txBody>
          <a:bodyPr/>
          <a:lstStyle/>
          <a:p>
            <a:pPr eaLnBrk="1" hangingPunct="1"/>
            <a:r>
              <a:rPr lang="nb-NO" sz="1800" smtClean="0"/>
              <a:t>Ingen netto spinn: </a:t>
            </a:r>
            <a:r>
              <a:rPr lang="nb-NO" sz="1800" b="1" smtClean="0"/>
              <a:t>Diamagnetisme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I systemer med fylte skall og i mange d-elektron komplekser med stor krystallfeltoppsplitting </a:t>
            </a:r>
            <a:r>
              <a:rPr lang="nb-NO" sz="1600" baseline="-25000" smtClean="0">
                <a:sym typeface="Symbol" pitchFamily="18" charset="2"/>
              </a:rPr>
              <a:t>0</a:t>
            </a:r>
            <a:endParaRPr lang="nb-NO" sz="1600" smtClean="0">
              <a:sym typeface="Symbol" pitchFamily="18" charset="2"/>
            </a:endParaRP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 &lt; 0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Frastøtes svakt av magnetfelt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Oppfattes som ikke-magnetiske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Netto spinn: </a:t>
            </a:r>
            <a:r>
              <a:rPr lang="nb-NO" sz="1800" b="1" smtClean="0"/>
              <a:t>Paramagnetisme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Ofte i systemer med delvis fylte skall og i mange d-elektron komplekser med liten krystallfeltoppsplitting </a:t>
            </a:r>
            <a:r>
              <a:rPr lang="nb-NO" sz="1600" baseline="-25000" smtClean="0">
                <a:sym typeface="Symbol" pitchFamily="18" charset="2"/>
              </a:rPr>
              <a:t>0</a:t>
            </a:r>
            <a:endParaRPr lang="nb-NO" sz="1600" smtClean="0">
              <a:sym typeface="Symbol" pitchFamily="18" charset="2"/>
            </a:endParaRP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 &gt; 0 (10</a:t>
            </a:r>
            <a:r>
              <a:rPr lang="nb-NO" sz="1600" baseline="30000" smtClean="0">
                <a:sym typeface="Symbol" pitchFamily="18" charset="2"/>
              </a:rPr>
              <a:t>-5</a:t>
            </a:r>
            <a:r>
              <a:rPr lang="nb-NO" sz="1600" smtClean="0">
                <a:sym typeface="Symbol" pitchFamily="18" charset="2"/>
              </a:rPr>
              <a:t> – 10</a:t>
            </a:r>
            <a:r>
              <a:rPr lang="nb-NO" sz="1600" baseline="30000" smtClean="0">
                <a:sym typeface="Symbol" pitchFamily="18" charset="2"/>
              </a:rPr>
              <a:t>-2</a:t>
            </a:r>
            <a:r>
              <a:rPr lang="nb-NO" sz="160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Tiltrekkes av magnetfelt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Oppfattes som magnetiske</a:t>
            </a:r>
          </a:p>
          <a:p>
            <a:pPr lvl="1" eaLnBrk="1" hangingPunct="1"/>
            <a:r>
              <a:rPr lang="nb-NO" sz="1600" smtClean="0">
                <a:sym typeface="Symbol" pitchFamily="18" charset="2"/>
              </a:rPr>
              <a:t>Netto spinn innen hvert atom, men uordnede i retning mellom atomene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en-US" sz="1800" smtClean="0"/>
          </a:p>
        </p:txBody>
      </p:sp>
      <p:pic>
        <p:nvPicPr>
          <p:cNvPr id="39941" name="Picture 4" descr="fig070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488" y="762000"/>
            <a:ext cx="2632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Line 5"/>
          <p:cNvSpPr>
            <a:spLocks noChangeShapeType="1"/>
          </p:cNvSpPr>
          <p:nvPr/>
        </p:nvSpPr>
        <p:spPr bwMode="auto">
          <a:xfrm flipV="1">
            <a:off x="57912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 flipV="1">
            <a:off x="60198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62484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5867400" y="246697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60960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6324600" y="243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 flipV="1">
            <a:off x="72390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 flipV="1">
            <a:off x="74676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76962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7315200" y="32766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>
            <a:off x="75438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>
            <a:off x="7772400" y="32480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39954" name="Picture 17" descr="fig070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2632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5" name="Line 18"/>
          <p:cNvSpPr>
            <a:spLocks noChangeShapeType="1"/>
          </p:cNvSpPr>
          <p:nvPr/>
        </p:nvSpPr>
        <p:spPr bwMode="auto">
          <a:xfrm flipV="1">
            <a:off x="58023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V="1">
            <a:off x="60309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7" name="Line 20"/>
          <p:cNvSpPr>
            <a:spLocks noChangeShapeType="1"/>
          </p:cNvSpPr>
          <p:nvPr/>
        </p:nvSpPr>
        <p:spPr bwMode="auto">
          <a:xfrm flipV="1">
            <a:off x="62595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>
            <a:off x="5878513" y="543877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>
            <a:off x="61071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>
            <a:off x="6335713" y="5410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V="1">
            <a:off x="7250113" y="62198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2" name="Line 25"/>
          <p:cNvSpPr>
            <a:spLocks noChangeShapeType="1"/>
          </p:cNvSpPr>
          <p:nvPr/>
        </p:nvSpPr>
        <p:spPr bwMode="auto">
          <a:xfrm flipV="1">
            <a:off x="7478713" y="62198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3" name="Line 26"/>
          <p:cNvSpPr>
            <a:spLocks noChangeShapeType="1"/>
          </p:cNvSpPr>
          <p:nvPr/>
        </p:nvSpPr>
        <p:spPr bwMode="auto">
          <a:xfrm flipV="1">
            <a:off x="7707313" y="6219825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4" name="Line 27"/>
          <p:cNvSpPr>
            <a:spLocks noChangeShapeType="1"/>
          </p:cNvSpPr>
          <p:nvPr/>
        </p:nvSpPr>
        <p:spPr bwMode="auto">
          <a:xfrm>
            <a:off x="7326313" y="62484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5" name="Line 28"/>
          <p:cNvSpPr>
            <a:spLocks noChangeShapeType="1"/>
          </p:cNvSpPr>
          <p:nvPr/>
        </p:nvSpPr>
        <p:spPr bwMode="auto">
          <a:xfrm flipV="1">
            <a:off x="7467600" y="4267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6" name="Line 29"/>
          <p:cNvSpPr>
            <a:spLocks noChangeShapeType="1"/>
          </p:cNvSpPr>
          <p:nvPr/>
        </p:nvSpPr>
        <p:spPr bwMode="auto">
          <a:xfrm flipV="1">
            <a:off x="7696200" y="4267200"/>
            <a:ext cx="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967" name="Rectangle 30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0963" name="Picture 2" descr="MAW-13-8-magnetisk-hyster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82688"/>
            <a:ext cx="426720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Ferromagnetisme</a:t>
            </a:r>
            <a:endParaRPr lang="en-US" smtClean="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64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Metaller er i prinsippet paramagneter, men spinnene kan vinne energi ved å ordne seg i områder med parallelle spinn. Dette kalles </a:t>
            </a:r>
            <a:r>
              <a:rPr lang="nb-NO" sz="1600" b="1" smtClean="0"/>
              <a:t>ferromagnetisme</a:t>
            </a:r>
            <a:r>
              <a:rPr lang="nb-NO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I et magnetfelt vil spinnene få øket tendens til å rette seg etter feltet; områder med slik retning vokser på bekostning av de andre.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Magnetiseringen blir ved dette sterkere; </a:t>
            </a:r>
            <a:r>
              <a:rPr lang="nb-NO" sz="1600" smtClean="0">
                <a:sym typeface="Symbol" pitchFamily="18" charset="2"/>
              </a:rPr>
              <a:t> øker med H</a:t>
            </a:r>
            <a:r>
              <a:rPr lang="nb-NO" sz="1600" smtClean="0"/>
              <a:t>, men effekten mettes når alt er parallellisert.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Ved fjerning av feltet vil magnetiseringen kunne vedvare og vi beholder et magnetfelt; </a:t>
            </a:r>
            <a:r>
              <a:rPr lang="nb-NO" sz="1600" i="1" smtClean="0"/>
              <a:t>hysterese</a:t>
            </a:r>
            <a:r>
              <a:rPr lang="nb-NO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Stor hysterese: Hardt magnetisk materiale; permanent magnet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i="1" smtClean="0"/>
              <a:t>Magneter, lagringsmedia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Liten hysterese: Bløtt magnetisk materiale; ikke-permanent magnet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i="1" smtClean="0"/>
              <a:t>Lese- og skrivehoder, transformatorkjerner</a:t>
            </a:r>
            <a:endParaRPr lang="en-US" sz="1400" i="1" smtClean="0"/>
          </a:p>
        </p:txBody>
      </p:sp>
      <p:pic>
        <p:nvPicPr>
          <p:cNvPr id="40966" name="Picture 5" descr="box18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95775"/>
            <a:ext cx="3505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248400" y="6477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 og Shriver and Atkins: Inorganic Chemistry.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Antiferromagnetisme og ferrimagnetisme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62264" cy="50292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Hvis spinnene i en </a:t>
            </a:r>
            <a:r>
              <a:rPr lang="nb-NO" sz="1600" dirty="0" err="1" smtClean="0"/>
              <a:t>ferromagnet</a:t>
            </a:r>
            <a:r>
              <a:rPr lang="nb-NO" sz="1600" dirty="0" smtClean="0"/>
              <a:t> (a) ordner seg, men antiparallelt slik at vi får null netto spinn, kalles materialet </a:t>
            </a:r>
            <a:r>
              <a:rPr lang="nb-NO" sz="1600" b="1" dirty="0" err="1" smtClean="0"/>
              <a:t>antiferromagnetisk</a:t>
            </a:r>
            <a:r>
              <a:rPr lang="nb-NO" sz="1600" dirty="0" smtClean="0"/>
              <a:t> (b)</a:t>
            </a:r>
          </a:p>
          <a:p>
            <a:pPr eaLnBrk="1" hangingPunct="1"/>
            <a:endParaRPr lang="nb-NO" sz="1600" b="1" dirty="0" smtClean="0"/>
          </a:p>
          <a:p>
            <a:pPr eaLnBrk="1" hangingPunct="1"/>
            <a:endParaRPr lang="nb-NO" sz="1600" dirty="0" smtClean="0"/>
          </a:p>
          <a:p>
            <a:pPr eaLnBrk="1" hangingPunct="1">
              <a:buNone/>
            </a:pPr>
            <a:endParaRPr lang="nb-NO" sz="1600" dirty="0" smtClean="0"/>
          </a:p>
          <a:p>
            <a:pPr eaLnBrk="1" hangingPunct="1">
              <a:buNone/>
            </a:pPr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Hvis materialet ordner seg </a:t>
            </a:r>
            <a:r>
              <a:rPr lang="nb-NO" sz="1600" dirty="0" err="1" smtClean="0"/>
              <a:t>antiferromagnetisk</a:t>
            </a:r>
            <a:r>
              <a:rPr lang="nb-NO" sz="1600" dirty="0" smtClean="0"/>
              <a:t>, men slik at vi </a:t>
            </a:r>
            <a:r>
              <a:rPr lang="nb-NO" sz="1600" i="1" dirty="0" smtClean="0"/>
              <a:t>ikke </a:t>
            </a:r>
            <a:r>
              <a:rPr lang="nb-NO" sz="1600" dirty="0" smtClean="0"/>
              <a:t>får null netto spinn kalles materialet </a:t>
            </a:r>
            <a:r>
              <a:rPr lang="nb-NO" sz="1600" b="1" dirty="0" err="1" smtClean="0"/>
              <a:t>ferrimagnetisk</a:t>
            </a:r>
            <a:endParaRPr lang="en-US" sz="1600" dirty="0" smtClean="0"/>
          </a:p>
        </p:txBody>
      </p:sp>
      <p:pic>
        <p:nvPicPr>
          <p:cNvPr id="41989" name="Picture 4" descr="box18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1"/>
            <a:ext cx="4464496" cy="194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 descr="box18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219200"/>
            <a:ext cx="2484437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028" name="Picture 7" descr="WDC-22-2-electromagnetic-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55626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14800" cy="1143000"/>
          </a:xfrm>
        </p:spPr>
        <p:txBody>
          <a:bodyPr/>
          <a:lstStyle/>
          <a:p>
            <a:pPr eaLnBrk="1" hangingPunct="1"/>
            <a:r>
              <a:rPr lang="nb-NO" smtClean="0"/>
              <a:t>Optiske egenskaper; Lys 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71600"/>
            <a:ext cx="356235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Lys er kvantifisert elektromagnetisk stråling 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Energi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Farge, frekvens, bølgelengde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Polarisert lys: Elektromagnetisk bølgevektor har dominant retning</a:t>
            </a:r>
            <a:endParaRPr lang="en-US" sz="1800" smtClean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1671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057400" y="2160588"/>
          <a:ext cx="1524000" cy="735012"/>
        </p:xfrm>
        <a:graphic>
          <a:graphicData uri="http://schemas.openxmlformats.org/presentationml/2006/ole">
            <p:oleObj spid="_x0000_s1026" r:id="rId4" imgW="812447" imgH="393529" progId="Equation.3">
              <p:embed/>
            </p:oleObj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724128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Ekern, Isnes, Nilsen: Univers 3FY og W.D. Callister jr.: Materials Science and </a:t>
            </a:r>
            <a:r>
              <a:rPr lang="nb-NO" sz="1000" dirty="0" err="1"/>
              <a:t>Engineering</a:t>
            </a:r>
            <a:endParaRPr lang="en-US" sz="1000" dirty="0"/>
          </a:p>
        </p:txBody>
      </p:sp>
      <p:pic>
        <p:nvPicPr>
          <p:cNvPr id="1033" name="Picture 9" descr="JSG-283-Hvit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710238"/>
            <a:ext cx="1752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EIN-7-18-elektromagnetisk-straal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88913"/>
            <a:ext cx="35052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3011" name="Picture 2" descr="magnetic-rec-head-osakaC-1-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1295400"/>
            <a:ext cx="6045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Magnetisk datalagring</a:t>
            </a:r>
            <a:endParaRPr lang="en-US" smtClean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71600"/>
            <a:ext cx="279648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Bløte </a:t>
            </a:r>
            <a:r>
              <a:rPr lang="nb-NO" sz="1800" dirty="0" smtClean="0"/>
              <a:t>magnetiske materialer til </a:t>
            </a:r>
            <a:r>
              <a:rPr lang="nb-NO" sz="1800" dirty="0" smtClean="0"/>
              <a:t>hodet: </a:t>
            </a:r>
          </a:p>
          <a:p>
            <a:pPr lvl="1" eaLnBrk="1" hangingPunct="1"/>
            <a:r>
              <a:rPr lang="nb-NO" sz="1600" dirty="0" err="1" smtClean="0"/>
              <a:t>Permalloy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Fe, </a:t>
            </a:r>
            <a:r>
              <a:rPr lang="nb-NO" sz="1600" dirty="0" err="1" smtClean="0"/>
              <a:t>NiFe</a:t>
            </a:r>
            <a:r>
              <a:rPr lang="nb-NO" sz="1600" dirty="0" smtClean="0"/>
              <a:t>, </a:t>
            </a:r>
            <a:r>
              <a:rPr lang="nb-NO" sz="1600" dirty="0" err="1" smtClean="0"/>
              <a:t>CoNiFe</a:t>
            </a:r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Ferritter</a:t>
            </a:r>
            <a:r>
              <a:rPr lang="nb-NO" sz="1600" dirty="0" smtClean="0"/>
              <a:t> (MO*Fe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)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Harde </a:t>
            </a:r>
            <a:r>
              <a:rPr lang="nb-NO" sz="1800" dirty="0" smtClean="0"/>
              <a:t>magnetiske materialer til </a:t>
            </a:r>
            <a:r>
              <a:rPr lang="nb-NO" sz="1800" dirty="0" smtClean="0"/>
              <a:t>mediet:</a:t>
            </a:r>
          </a:p>
          <a:p>
            <a:pPr lvl="1" eaLnBrk="1" hangingPunct="1"/>
            <a:r>
              <a:rPr lang="nb-NO" sz="1600" dirty="0" smtClean="0"/>
              <a:t>Ferritt (Fe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)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019800" y="64611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en-US" sz="1000">
                <a:hlinkClick r:id="rId3"/>
              </a:rPr>
              <a:t>http://www.coe.waseda.ac.jp/osaka/C-e.html</a:t>
            </a:r>
            <a:r>
              <a:rPr lang="nb-NO" sz="1000"/>
              <a:t>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Permanentmagneter</a:t>
            </a:r>
            <a:endParaRPr lang="en-US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71600"/>
            <a:ext cx="485388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Harde </a:t>
            </a:r>
            <a:r>
              <a:rPr lang="nb-NO" sz="1800" dirty="0" err="1" smtClean="0"/>
              <a:t>ferromagnetiske</a:t>
            </a:r>
            <a:r>
              <a:rPr lang="nb-NO" sz="1800" dirty="0" smtClean="0"/>
              <a:t> 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/>
              <a:t>Karbon-stål</a:t>
            </a:r>
            <a:r>
              <a:rPr lang="nb-NO" sz="1600" dirty="0" smtClean="0"/>
              <a:t>, </a:t>
            </a:r>
            <a:r>
              <a:rPr lang="nb-NO" sz="1600" dirty="0" err="1" smtClean="0"/>
              <a:t>AlNiCo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SmCo</a:t>
            </a:r>
            <a:r>
              <a:rPr lang="nb-NO" sz="1600" baseline="-25000" dirty="0" smtClean="0"/>
              <a:t>5</a:t>
            </a:r>
            <a:r>
              <a:rPr lang="nb-NO" sz="1600" dirty="0" smtClean="0"/>
              <a:t>, Sm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Co</a:t>
            </a:r>
            <a:r>
              <a:rPr lang="nb-NO" sz="1600" baseline="-25000" dirty="0" smtClean="0"/>
              <a:t>17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cs typeface="Times New Roman" pitchFamily="18" charset="0"/>
              </a:rPr>
              <a:t>Nd</a:t>
            </a:r>
            <a:r>
              <a:rPr lang="nb-NO" sz="1600" baseline="-30000" dirty="0" smtClean="0">
                <a:cs typeface="Times New Roman" pitchFamily="18" charset="0"/>
              </a:rPr>
              <a:t>2</a:t>
            </a:r>
            <a:r>
              <a:rPr lang="nb-NO" sz="1600" dirty="0" smtClean="0">
                <a:cs typeface="Times New Roman" pitchFamily="18" charset="0"/>
              </a:rPr>
              <a:t>Fe</a:t>
            </a:r>
            <a:r>
              <a:rPr lang="nb-NO" sz="1600" baseline="-30000" dirty="0" smtClean="0">
                <a:cs typeface="Times New Roman" pitchFamily="18" charset="0"/>
              </a:rPr>
              <a:t>14</a:t>
            </a:r>
            <a:r>
              <a:rPr lang="nb-NO" sz="1600" dirty="0" smtClean="0">
                <a:cs typeface="Times New Roman" pitchFamily="18" charset="0"/>
              </a:rPr>
              <a:t>B</a:t>
            </a:r>
            <a:r>
              <a:rPr lang="en-US" sz="1600" dirty="0" smtClean="0"/>
              <a:t> 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Elektromotorer og –generatorer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Sortering (mineraler, avfall…)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Vitenskapelige/medisinske formål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Levitasjon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Husk forskjellen til </a:t>
            </a:r>
            <a:r>
              <a:rPr lang="nb-NO" sz="1600" dirty="0" smtClean="0"/>
              <a:t>elektromagneter</a:t>
            </a:r>
            <a:endParaRPr lang="nb-NO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Vanlige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Superledende</a:t>
            </a:r>
          </a:p>
          <a:p>
            <a:pPr lvl="3" eaLnBrk="1" hangingPunct="1">
              <a:lnSpc>
                <a:spcPct val="90000"/>
              </a:lnSpc>
            </a:pPr>
            <a:endParaRPr lang="nb-NO" sz="12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Bløte </a:t>
            </a:r>
            <a:r>
              <a:rPr lang="nb-NO" dirty="0" smtClean="0"/>
              <a:t>kjernematerialer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/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60198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Alstom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0178" name="Picture 2" descr="http://www.bbc.co.uk/leeds/content/images/2005/07/11/01_train_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713" y="3469822"/>
            <a:ext cx="3593976" cy="2695482"/>
          </a:xfrm>
          <a:prstGeom prst="rect">
            <a:avLst/>
          </a:prstGeom>
          <a:noFill/>
        </p:spPr>
      </p:pic>
      <p:pic>
        <p:nvPicPr>
          <p:cNvPr id="50180" name="Picture 4" descr="http://img.diytrade.com/cdimg/978791/9979670/0/1249442794/strong_magnet_for_gen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17119"/>
            <a:ext cx="3613502" cy="220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MO-imaging-Argonne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pPr eaLnBrk="1" hangingPunct="1"/>
            <a:r>
              <a:rPr lang="nb-NO" smtClean="0"/>
              <a:t>Kombinasjon av magnetiske og andre fenomener og egenskaper</a:t>
            </a:r>
            <a:endParaRPr lang="en-US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4320479" cy="5153744"/>
          </a:xfrm>
        </p:spPr>
        <p:txBody>
          <a:bodyPr/>
          <a:lstStyle/>
          <a:p>
            <a:pPr eaLnBrk="1" hangingPunct="1"/>
            <a:r>
              <a:rPr lang="nb-NO" sz="1800" dirty="0" err="1" smtClean="0"/>
              <a:t>Magnetostriksjon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Magnetfelt kan føre til elastisk deformasjon av </a:t>
            </a:r>
            <a:r>
              <a:rPr lang="nb-NO" sz="1600" dirty="0" err="1" smtClean="0"/>
              <a:t>ferromagnetiske</a:t>
            </a:r>
            <a:r>
              <a:rPr lang="nb-NO" sz="1600" dirty="0" smtClean="0"/>
              <a:t> materialer</a:t>
            </a:r>
          </a:p>
          <a:p>
            <a:pPr lvl="1" eaLnBrk="1" hangingPunct="1"/>
            <a:r>
              <a:rPr lang="nb-NO" sz="1600" dirty="0" smtClean="0"/>
              <a:t>Tilsvarer piezoelektrisitet (</a:t>
            </a:r>
            <a:r>
              <a:rPr lang="nb-NO" sz="1600" dirty="0" err="1" smtClean="0"/>
              <a:t>elektrostriksjon</a:t>
            </a:r>
            <a:r>
              <a:rPr lang="nb-NO" sz="1600" dirty="0" smtClean="0"/>
              <a:t>)</a:t>
            </a:r>
          </a:p>
          <a:p>
            <a:pPr lvl="1" eaLnBrk="1" hangingPunct="1"/>
            <a:r>
              <a:rPr lang="nb-NO" sz="1600" dirty="0" smtClean="0"/>
              <a:t>Derfor ”synger” transformatoren…!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Magnetooptiske</a:t>
            </a:r>
            <a:r>
              <a:rPr lang="nb-NO" sz="1800" dirty="0" smtClean="0"/>
              <a:t> egenskaper</a:t>
            </a:r>
          </a:p>
          <a:p>
            <a:pPr lvl="1" eaLnBrk="1" hangingPunct="1"/>
            <a:r>
              <a:rPr lang="nb-NO" sz="1600" dirty="0" smtClean="0"/>
              <a:t>Magnetfelt kan polarisere lys gjennom visse krystaller; </a:t>
            </a:r>
            <a:r>
              <a:rPr lang="nb-NO" sz="1600" dirty="0" err="1" smtClean="0"/>
              <a:t>Faraday-effekten</a:t>
            </a:r>
            <a:endParaRPr lang="nb-NO" sz="1600" dirty="0" smtClean="0"/>
          </a:p>
          <a:p>
            <a:pPr lvl="2" eaLnBrk="1" hangingPunct="1"/>
            <a:r>
              <a:rPr lang="nb-NO" sz="1400" dirty="0" smtClean="0"/>
              <a:t>granater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Argonne Natl Labs og T.H. Johansen et al. (</a:t>
            </a:r>
            <a:r>
              <a:rPr lang="nb-NO" sz="1000" b="1">
                <a:cs typeface="Times New Roman" pitchFamily="18" charset="0"/>
                <a:hlinkClick r:id="rId3"/>
              </a:rPr>
              <a:t>http://www.fys.uio.no/super/dend/</a:t>
            </a:r>
            <a:r>
              <a:rPr lang="nb-NO" sz="1000"/>
              <a:t>)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Magneto-</a:t>
            </a:r>
            <a:r>
              <a:rPr lang="en-GB" dirty="0" err="1" smtClean="0"/>
              <a:t>optisk</a:t>
            </a:r>
            <a:r>
              <a:rPr lang="en-GB" dirty="0" smtClean="0"/>
              <a:t> </a:t>
            </a:r>
            <a:r>
              <a:rPr lang="en-GB" dirty="0" err="1" smtClean="0"/>
              <a:t>avbildning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5" descr="MO-imaging-MgB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734" y="1052736"/>
            <a:ext cx="5594466" cy="54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Dielektriske</a:t>
            </a:r>
            <a:r>
              <a:rPr lang="en-GB" sz="2800" dirty="0" smtClean="0"/>
              <a:t> </a:t>
            </a:r>
            <a:r>
              <a:rPr lang="en-GB" sz="2800" dirty="0" err="1" smtClean="0"/>
              <a:t>egenskaper</a:t>
            </a:r>
            <a:endParaRPr lang="en-GB" sz="2800" dirty="0" smtClean="0"/>
          </a:p>
        </p:txBody>
      </p:sp>
      <p:sp>
        <p:nvSpPr>
          <p:cNvPr id="460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Elektroner og ioner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Bevegelse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Men bare lokalt; polarisering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Dielektriske egenskaper</a:t>
            </a:r>
            <a:endParaRPr 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965700" cy="5105400"/>
          </a:xfrm>
        </p:spPr>
        <p:txBody>
          <a:bodyPr/>
          <a:lstStyle/>
          <a:p>
            <a:pPr eaLnBrk="1" hangingPunct="1"/>
            <a:r>
              <a:rPr lang="nb-NO" sz="1600" smtClean="0"/>
              <a:t>Omhandler lokale elektriske forhold; polarisering 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(ikke elektrisk langtransport)</a:t>
            </a:r>
          </a:p>
          <a:p>
            <a:pPr lvl="1" eaLnBrk="1" hangingPunct="1">
              <a:buFontTx/>
              <a:buNone/>
            </a:pPr>
            <a:endParaRPr lang="nb-NO" sz="1400" smtClean="0"/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Kapasitans = Ladning/spenning: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 = Q/U     enhet    C/V</a:t>
            </a:r>
          </a:p>
          <a:p>
            <a:pPr lvl="1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Vakuum: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A/d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A= areal, d=avstand</a:t>
            </a:r>
            <a:r>
              <a:rPr lang="en-US" sz="1400" smtClean="0">
                <a:cs typeface="Times New Roman" pitchFamily="18" charset="0"/>
              </a:rPr>
              <a:t> </a:t>
            </a: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Medium annet enn vakuum:</a:t>
            </a:r>
          </a:p>
          <a:p>
            <a:pPr lvl="1" algn="just" eaLnBrk="1" hangingPunct="1">
              <a:buFontTx/>
              <a:buNone/>
            </a:pP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cs typeface="Times New Roman" pitchFamily="18" charset="0"/>
              </a:rPr>
              <a:t> = C/C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, </a:t>
            </a: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cs typeface="Times New Roman" pitchFamily="18" charset="0"/>
              </a:rPr>
              <a:t>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A/d</a:t>
            </a: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Høy C: Lagring av ladning, glatting av spenning</a:t>
            </a: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Lav C: Isolator i databrikker </a:t>
            </a:r>
            <a:endParaRPr lang="en-US" sz="1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sz="1400" smtClean="0">
              <a:cs typeface="Times New Roman" pitchFamily="18" charset="0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grpSp>
        <p:nvGrpSpPr>
          <p:cNvPr id="47110" name="Group 8"/>
          <p:cNvGrpSpPr>
            <a:grpSpLocks/>
          </p:cNvGrpSpPr>
          <p:nvPr/>
        </p:nvGrpSpPr>
        <p:grpSpPr bwMode="auto">
          <a:xfrm>
            <a:off x="5738813" y="1916113"/>
            <a:ext cx="2217737" cy="3657600"/>
            <a:chOff x="7394823" y="1916832"/>
            <a:chExt cx="2217737" cy="3657600"/>
          </a:xfrm>
        </p:grpSpPr>
        <p:pic>
          <p:nvPicPr>
            <p:cNvPr id="47112" name="Picture 5" descr="MAW-12-24-dipol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4823" y="1916832"/>
              <a:ext cx="2217737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451973" y="3167782"/>
              <a:ext cx="1800225" cy="1223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4037" name="Picture 5" descr="MAW-12-24-dipo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1916113"/>
            <a:ext cx="22177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Ferroelektrika</a:t>
            </a:r>
            <a:endParaRPr 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280025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err="1" smtClean="0"/>
              <a:t>Paraelektriske</a:t>
            </a:r>
            <a:r>
              <a:rPr lang="nb-NO" sz="1800" dirty="0" smtClean="0"/>
              <a:t> dielektrika: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Polarisering </a:t>
            </a:r>
            <a:r>
              <a:rPr lang="nb-NO" sz="1600" dirty="0" err="1" smtClean="0"/>
              <a:t>vs</a:t>
            </a:r>
            <a:r>
              <a:rPr lang="nb-NO" sz="1600" dirty="0" smtClean="0"/>
              <a:t> spenning er lineær, uten hysterese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err="1" smtClean="0"/>
              <a:t>Pyroelektrika</a:t>
            </a:r>
            <a:r>
              <a:rPr lang="nb-NO" sz="1800" dirty="0" smtClean="0"/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Permanente ladningsforskyvninger mulig under kritisk temperatur </a:t>
            </a:r>
            <a:r>
              <a:rPr lang="nb-NO" sz="1600" i="1" dirty="0" smtClean="0"/>
              <a:t>T</a:t>
            </a:r>
            <a:r>
              <a:rPr lang="nb-NO" sz="1600" i="1" baseline="-25000" dirty="0" smtClean="0"/>
              <a:t>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/>
              <a:t>P</a:t>
            </a:r>
            <a:r>
              <a:rPr lang="nb-NO" sz="1600" dirty="0" smtClean="0"/>
              <a:t> </a:t>
            </a:r>
            <a:r>
              <a:rPr lang="nb-NO" sz="1600" dirty="0" err="1" smtClean="0"/>
              <a:t>vs</a:t>
            </a:r>
            <a:r>
              <a:rPr lang="nb-NO" sz="1600" dirty="0" smtClean="0"/>
              <a:t> </a:t>
            </a:r>
            <a:r>
              <a:rPr lang="nb-NO" sz="1600" i="1" dirty="0" smtClean="0"/>
              <a:t>E</a:t>
            </a:r>
            <a:r>
              <a:rPr lang="nb-NO" sz="1600" dirty="0" smtClean="0"/>
              <a:t> har hysterese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err="1" smtClean="0"/>
              <a:t>Ferroelektrika</a:t>
            </a:r>
            <a:r>
              <a:rPr lang="nb-NO" sz="1600" dirty="0" smtClean="0"/>
              <a:t>: Polarisering vedvarer etter at elektrisk felt er fjernet (</a:t>
            </a:r>
            <a:r>
              <a:rPr lang="nb-NO" sz="1600" i="1" dirty="0" smtClean="0"/>
              <a:t>E</a:t>
            </a:r>
            <a:r>
              <a:rPr lang="nb-NO" sz="1600" dirty="0" smtClean="0"/>
              <a:t>=0)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Bruk: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Svært høye kapasitanser; mye brukt i kondensatorer, BaTiO</a:t>
            </a:r>
            <a:r>
              <a:rPr lang="nb-NO" sz="1600" baseline="-25000" dirty="0" smtClean="0"/>
              <a:t>3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  <a:r>
              <a:rPr lang="nb-NO" sz="1600" dirty="0" err="1" smtClean="0"/>
              <a:t>Ferroelektrika</a:t>
            </a:r>
            <a:r>
              <a:rPr lang="nb-NO" sz="1600" dirty="0" smtClean="0"/>
              <a:t>: Datalagring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48133" name="Picture 5" descr="MAW-12-25-Polar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81075"/>
            <a:ext cx="3429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Materials, o.a.</a:t>
            </a:r>
            <a:endParaRPr lang="en-US" sz="1000"/>
          </a:p>
        </p:txBody>
      </p:sp>
      <p:grpSp>
        <p:nvGrpSpPr>
          <p:cNvPr id="48135" name="Group 9"/>
          <p:cNvGrpSpPr>
            <a:grpSpLocks/>
          </p:cNvGrpSpPr>
          <p:nvPr/>
        </p:nvGrpSpPr>
        <p:grpSpPr bwMode="auto">
          <a:xfrm>
            <a:off x="5580063" y="4149725"/>
            <a:ext cx="3563937" cy="2374900"/>
            <a:chOff x="6228184" y="4714402"/>
            <a:chExt cx="2915816" cy="1810942"/>
          </a:xfrm>
        </p:grpSpPr>
        <p:pic>
          <p:nvPicPr>
            <p:cNvPr id="48137" name="Picture 10" descr="http://www.theeestory.com/files/abo3ratlngsp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94960" y="4714402"/>
              <a:ext cx="2849040" cy="181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228184" y="6093188"/>
              <a:ext cx="2915816" cy="432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8136" name="Picture 8" descr="http://www.oxfordscholarship.com/doc/10.1093/acprof:oso/9780198507789.001.0001/graphic0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997200"/>
            <a:ext cx="16652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9155" name="Picture 9" descr="PCB-video-digitizer-techsys-co-k8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62484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Kondensatorer</a:t>
            </a:r>
            <a:endParaRPr lang="en-US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Dielektrika og ferroelektrika</a:t>
            </a:r>
          </a:p>
          <a:p>
            <a:pPr eaLnBrk="1" hangingPunct="1"/>
            <a:r>
              <a:rPr lang="nb-NO" sz="1800" smtClean="0"/>
              <a:t>Brukes til</a:t>
            </a:r>
          </a:p>
          <a:p>
            <a:pPr lvl="1" eaLnBrk="1" hangingPunct="1"/>
            <a:r>
              <a:rPr lang="nb-NO" sz="1600" smtClean="0"/>
              <a:t>Lagring av ladning</a:t>
            </a:r>
          </a:p>
          <a:p>
            <a:pPr lvl="1" eaLnBrk="1" hangingPunct="1"/>
            <a:r>
              <a:rPr lang="nb-NO" sz="1600" smtClean="0"/>
              <a:t>Filter (AC/DC)</a:t>
            </a:r>
          </a:p>
          <a:p>
            <a:pPr eaLnBrk="1" hangingPunct="1">
              <a:buFontTx/>
              <a:buNone/>
            </a:pPr>
            <a:endParaRPr lang="nb-NO" sz="18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248400" y="6400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Fotos: Johanson Dielectrics, AirBorne Electronics, Velleman, o.a.</a:t>
            </a:r>
            <a:endParaRPr lang="en-US" sz="1000"/>
          </a:p>
        </p:txBody>
      </p:sp>
      <p:pic>
        <p:nvPicPr>
          <p:cNvPr id="477194" name="Picture 10" descr="PCB-Airborn-Electronics-spd1c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513" y="1447800"/>
            <a:ext cx="52974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2" name="Picture 8" descr="capacitor-KEMET-ElectronicsCerB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066800"/>
            <a:ext cx="2209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mtClean="0"/>
              <a:t>Piezoelektrika</a:t>
            </a:r>
            <a:endParaRPr lang="en-US" smtClean="0"/>
          </a:p>
        </p:txBody>
      </p:sp>
      <p:pic>
        <p:nvPicPr>
          <p:cNvPr id="50180" name="Picture 5" descr="piezo-motor-T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3505200"/>
            <a:ext cx="34782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piezo-motor-ring6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788" y="4513263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piezo-stage-DTT35XS-C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2286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8" descr="piezo-stage-DTT35XS-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447800"/>
            <a:ext cx="23622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Allied Signal, Adaptronic, Sensonor</a:t>
            </a:r>
            <a:endParaRPr lang="en-US" sz="1000"/>
          </a:p>
        </p:txBody>
      </p:sp>
      <p:sp>
        <p:nvSpPr>
          <p:cNvPr id="501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6613"/>
            <a:ext cx="4775200" cy="472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600" smtClean="0"/>
              <a:t>Elastisk deformasjon av en sentrosymmetrisk ionisk krystall fører ikke til netto polarisasjon eller elektrisk spenning over krystallen.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Elastisk deformasjon av en ikke-sentrosymmetrisk ionisk krystall kan føre til netto polarisasjon og elektrisk spenning over krystallen: Piezoelektrisitet. </a:t>
            </a:r>
          </a:p>
          <a:p>
            <a:pPr lvl="1" eaLnBrk="1" hangingPunct="1"/>
            <a:r>
              <a:rPr lang="nb-NO" sz="1400" smtClean="0"/>
              <a:t>Eksempler: SiO</a:t>
            </a:r>
            <a:r>
              <a:rPr lang="nb-NO" sz="1400" baseline="-25000" smtClean="0"/>
              <a:t>2</a:t>
            </a:r>
            <a:r>
              <a:rPr lang="nb-NO" sz="1400" smtClean="0"/>
              <a:t>(kvarts), ferroelektrisk BaTiO</a:t>
            </a:r>
            <a:r>
              <a:rPr lang="nb-NO" sz="1400" baseline="-25000" smtClean="0"/>
              <a:t>3</a:t>
            </a:r>
            <a:endParaRPr lang="nb-NO" sz="1400" smtClean="0"/>
          </a:p>
          <a:p>
            <a:pPr lvl="1" eaLnBrk="1" hangingPunct="1"/>
            <a:r>
              <a:rPr lang="nb-NO" sz="1400" smtClean="0"/>
              <a:t>Platespiller-stift, kollisjonssensor, dekktrykksensor, vekt, blinkende joggesko, lighter-tenner, osv. </a:t>
            </a:r>
          </a:p>
          <a:p>
            <a:pPr eaLnBrk="1" hangingPunct="1">
              <a:buFontTx/>
              <a:buNone/>
            </a:pPr>
            <a:r>
              <a:rPr lang="nb-NO" sz="1600" smtClean="0"/>
              <a:t>  </a:t>
            </a:r>
          </a:p>
          <a:p>
            <a:pPr eaLnBrk="1" hangingPunct="1"/>
            <a:r>
              <a:rPr lang="nb-NO" sz="1600" smtClean="0"/>
              <a:t>Omvendt: Pålagt spenning fører til elastisk deformasjon:</a:t>
            </a:r>
          </a:p>
          <a:p>
            <a:pPr lvl="1" eaLnBrk="1" hangingPunct="1"/>
            <a:r>
              <a:rPr lang="nb-NO" sz="1400" smtClean="0"/>
              <a:t>Posisjonering, SPM, aktuatorer, ventiler, pumper, høyttalere, printere, motorer </a:t>
            </a:r>
          </a:p>
          <a:p>
            <a:pPr eaLnBrk="1" hangingPunct="1"/>
            <a:endParaRPr lang="en-US" sz="1600" smtClean="0"/>
          </a:p>
        </p:txBody>
      </p:sp>
      <p:pic>
        <p:nvPicPr>
          <p:cNvPr id="50186" name="Picture 11" descr="sensonor-tyre-pressure-SP12-dbc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88" y="5157788"/>
            <a:ext cx="198120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Elektriske</a:t>
            </a:r>
            <a:r>
              <a:rPr lang="en-GB" sz="2800" dirty="0" smtClean="0"/>
              <a:t> </a:t>
            </a:r>
            <a:r>
              <a:rPr lang="en-GB" sz="2800" dirty="0" err="1" smtClean="0"/>
              <a:t>egenskaper</a:t>
            </a:r>
            <a:endParaRPr lang="en-GB" sz="2800" dirty="0" smtClean="0"/>
          </a:p>
        </p:txBody>
      </p:sp>
      <p:sp>
        <p:nvSpPr>
          <p:cNvPr id="51203" name="Content Placeholder 7"/>
          <p:cNvSpPr>
            <a:spLocks noGrp="1"/>
          </p:cNvSpPr>
          <p:nvPr>
            <p:ph idx="1"/>
          </p:nvPr>
        </p:nvSpPr>
        <p:spPr>
          <a:xfrm>
            <a:off x="685800" y="2276475"/>
            <a:ext cx="7772400" cy="381952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dirty="0" err="1" smtClean="0"/>
              <a:t>Elektroner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err="1" smtClean="0"/>
              <a:t>ioner</a:t>
            </a:r>
            <a:endParaRPr lang="en-GB" sz="2400" dirty="0" smtClean="0"/>
          </a:p>
          <a:p>
            <a:pPr algn="ctr">
              <a:buFontTx/>
              <a:buNone/>
            </a:pPr>
            <a:endParaRPr lang="en-GB" sz="2400" dirty="0" smtClean="0"/>
          </a:p>
          <a:p>
            <a:pPr algn="ctr">
              <a:buFontTx/>
              <a:buNone/>
            </a:pPr>
            <a:r>
              <a:rPr lang="en-GB" sz="2400" dirty="0" err="1" smtClean="0"/>
              <a:t>Bevegelse</a:t>
            </a:r>
            <a:endParaRPr lang="en-GB" sz="2400" dirty="0" smtClean="0"/>
          </a:p>
          <a:p>
            <a:pPr algn="ctr">
              <a:buFontTx/>
              <a:buNone/>
            </a:pPr>
            <a:endParaRPr lang="en-GB" sz="2400" dirty="0" smtClean="0"/>
          </a:p>
          <a:p>
            <a:pPr algn="ctr">
              <a:buFontTx/>
              <a:buNone/>
            </a:pPr>
            <a:r>
              <a:rPr lang="en-GB" sz="2400" dirty="0" err="1" smtClean="0"/>
              <a:t>Langtransport</a:t>
            </a:r>
            <a:endParaRPr lang="en-GB" sz="2400" dirty="0" smtClean="0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052" name="Picture 5" descr="Lysbryt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1066800"/>
            <a:ext cx="3600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7" name="Picture 7" descr="calcite-birefring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57563"/>
            <a:ext cx="28765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Refleksjon, absorpsjon, transmisjon, brytning</a:t>
            </a:r>
            <a:endParaRPr lang="en-US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511175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smtClean="0">
                <a:cs typeface="Times New Roman" pitchFamily="18" charset="0"/>
              </a:rPr>
              <a:t>I</a:t>
            </a:r>
            <a:r>
              <a:rPr lang="en-GB" sz="1800" baseline="-30000" smtClean="0">
                <a:cs typeface="Times New Roman" pitchFamily="18" charset="0"/>
              </a:rPr>
              <a:t>R</a:t>
            </a:r>
            <a:r>
              <a:rPr lang="en-GB" sz="1800" smtClean="0">
                <a:cs typeface="Times New Roman" pitchFamily="18" charset="0"/>
              </a:rPr>
              <a:t> + I</a:t>
            </a:r>
            <a:r>
              <a:rPr lang="en-GB" sz="1800" baseline="-30000" smtClean="0">
                <a:cs typeface="Times New Roman" pitchFamily="18" charset="0"/>
              </a:rPr>
              <a:t>T</a:t>
            </a:r>
            <a:r>
              <a:rPr lang="en-GB" sz="1800" smtClean="0">
                <a:cs typeface="Times New Roman" pitchFamily="18" charset="0"/>
              </a:rPr>
              <a:t> + I</a:t>
            </a:r>
            <a:r>
              <a:rPr lang="en-GB" sz="1800" baseline="-30000" smtClean="0">
                <a:cs typeface="Times New Roman" pitchFamily="18" charset="0"/>
              </a:rPr>
              <a:t>A</a:t>
            </a:r>
            <a:r>
              <a:rPr lang="en-GB" sz="1800" smtClean="0">
                <a:cs typeface="Times New Roman" pitchFamily="18" charset="0"/>
              </a:rPr>
              <a:t> = I</a:t>
            </a:r>
            <a:r>
              <a:rPr lang="en-GB" sz="1800" baseline="-30000" smtClean="0">
                <a:cs typeface="Times New Roman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endParaRPr lang="en-GB" sz="1800" baseline="-30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800" baseline="-30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cs typeface="Times New Roman" pitchFamily="18" charset="0"/>
              </a:rPr>
              <a:t>R + T + A = 1</a:t>
            </a:r>
            <a:r>
              <a:rPr lang="en-US" sz="1800" smtClean="0">
                <a:cs typeface="Times New Roman" pitchFamily="18" charset="0"/>
              </a:rPr>
              <a:t> </a:t>
            </a:r>
            <a:endParaRPr lang="nb-NO" sz="18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	R = I</a:t>
            </a:r>
            <a:r>
              <a:rPr lang="nb-NO" sz="1600" baseline="-30000" smtClean="0">
                <a:cs typeface="Times New Roman" pitchFamily="18" charset="0"/>
              </a:rPr>
              <a:t>R</a:t>
            </a:r>
            <a:r>
              <a:rPr lang="nb-NO" sz="1600" smtClean="0">
                <a:cs typeface="Times New Roman" pitchFamily="18" charset="0"/>
              </a:rPr>
              <a:t>/I</a:t>
            </a:r>
            <a:r>
              <a:rPr lang="nb-NO" sz="1600" baseline="-30000" smtClean="0">
                <a:cs typeface="Times New Roman" pitchFamily="18" charset="0"/>
              </a:rPr>
              <a:t>0</a:t>
            </a:r>
            <a:r>
              <a:rPr lang="nb-NO" sz="1600" smtClean="0">
                <a:cs typeface="Times New Roman" pitchFamily="18" charset="0"/>
              </a:rPr>
              <a:t> reflektivitet,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	T = I</a:t>
            </a:r>
            <a:r>
              <a:rPr lang="nb-NO" sz="1600" baseline="-30000" smtClean="0">
                <a:cs typeface="Times New Roman" pitchFamily="18" charset="0"/>
              </a:rPr>
              <a:t>T</a:t>
            </a:r>
            <a:r>
              <a:rPr lang="nb-NO" sz="1600" smtClean="0">
                <a:cs typeface="Times New Roman" pitchFamily="18" charset="0"/>
              </a:rPr>
              <a:t>/I</a:t>
            </a:r>
            <a:r>
              <a:rPr lang="nb-NO" sz="1600" baseline="-30000" smtClean="0">
                <a:cs typeface="Times New Roman" pitchFamily="18" charset="0"/>
              </a:rPr>
              <a:t>0</a:t>
            </a:r>
            <a:r>
              <a:rPr lang="nb-NO" sz="1600" smtClean="0">
                <a:cs typeface="Times New Roman" pitchFamily="18" charset="0"/>
              </a:rPr>
              <a:t> transmittivitet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	A = I</a:t>
            </a:r>
            <a:r>
              <a:rPr lang="nb-NO" sz="1600" baseline="-30000" smtClean="0">
                <a:cs typeface="Times New Roman" pitchFamily="18" charset="0"/>
              </a:rPr>
              <a:t>A</a:t>
            </a:r>
            <a:r>
              <a:rPr lang="nb-NO" sz="1600" smtClean="0">
                <a:cs typeface="Times New Roman" pitchFamily="18" charset="0"/>
              </a:rPr>
              <a:t>/I</a:t>
            </a:r>
            <a:r>
              <a:rPr lang="nb-NO" sz="1600" baseline="-30000" smtClean="0">
                <a:cs typeface="Times New Roman" pitchFamily="18" charset="0"/>
              </a:rPr>
              <a:t>0</a:t>
            </a:r>
            <a:r>
              <a:rPr lang="nb-NO" sz="1600" smtClean="0">
                <a:cs typeface="Times New Roman" pitchFamily="18" charset="0"/>
              </a:rPr>
              <a:t> absorbtivitet</a:t>
            </a:r>
          </a:p>
          <a:p>
            <a:pPr eaLnBrk="1" hangingPunct="1">
              <a:lnSpc>
                <a:spcPct val="80000"/>
              </a:lnSpc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smtClean="0">
                <a:cs typeface="Times New Roman" pitchFamily="18" charset="0"/>
              </a:rPr>
              <a:t>Brytningsindeks n: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n = c/v = </a:t>
            </a:r>
            <a:r>
              <a:rPr lang="nb-NO" sz="16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</a:t>
            </a:r>
            <a:r>
              <a:rPr lang="nb-NO" sz="1600" baseline="-30000" smtClean="0">
                <a:cs typeface="Times New Roman" pitchFamily="18" charset="0"/>
              </a:rPr>
              <a:t>r</a:t>
            </a: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Snell: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                    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(= n hvis i = vakuum).</a:t>
            </a:r>
            <a:r>
              <a:rPr lang="en-US" sz="1600" smtClean="0">
                <a:cs typeface="Times New Roman" pitchFamily="18" charset="0"/>
              </a:rPr>
              <a:t> </a:t>
            </a: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smtClean="0">
                <a:cs typeface="Times New Roman" pitchFamily="18" charset="0"/>
              </a:rPr>
              <a:t>Fermat: Lyset tar raskeste vei</a:t>
            </a:r>
          </a:p>
          <a:p>
            <a:pPr eaLnBrk="1" hangingPunct="1">
              <a:lnSpc>
                <a:spcPct val="80000"/>
              </a:lnSpc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smtClean="0">
                <a:cs typeface="Times New Roman" pitchFamily="18" charset="0"/>
              </a:rPr>
              <a:t>Dobbeltbrytning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smtClean="0">
                <a:cs typeface="Times New Roman" pitchFamily="18" charset="0"/>
              </a:rPr>
              <a:t>forskjellig lyshastighet i forskjellige retninger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smtClean="0">
                <a:cs typeface="Times New Roman" pitchFamily="18" charset="0"/>
              </a:rPr>
              <a:t>Dispersjon, aberasjon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smtClean="0">
                <a:cs typeface="Times New Roman" pitchFamily="18" charset="0"/>
              </a:rPr>
              <a:t>Kortbølget lys har høyere brytningsindeks </a:t>
            </a:r>
            <a:r>
              <a:rPr lang="nb-NO" sz="1600" i="1" smtClean="0">
                <a:cs typeface="Times New Roman" pitchFamily="18" charset="0"/>
              </a:rPr>
              <a:t>n</a:t>
            </a:r>
            <a:endParaRPr lang="en-US" sz="1600" i="1" smtClean="0">
              <a:cs typeface="Times New Roman" pitchFamily="18" charset="0"/>
            </a:endParaRPr>
          </a:p>
        </p:txBody>
      </p:sp>
      <p:pic>
        <p:nvPicPr>
          <p:cNvPr id="455686" name="Picture 6" descr="dispersion-prism-DSCN5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35513"/>
            <a:ext cx="21145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W.D. Callister jr.: Materials Science and Engineering</a:t>
            </a:r>
            <a:endParaRPr lang="en-US" sz="1000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1619250" y="3573463"/>
          <a:ext cx="968375" cy="646112"/>
        </p:xfrm>
        <a:graphic>
          <a:graphicData uri="http://schemas.openxmlformats.org/presentationml/2006/ole">
            <p:oleObj spid="_x0000_s2050" name="Equation" r:id="rId6" imgW="647640" imgH="43164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B85B5B-4F3D-493B-96F9-9F34D10DA5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Elektriske egenskaper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1800" dirty="0" err="1" smtClean="0"/>
              <a:t>Langtransport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ladningsbærere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Ladningsbærerne</a:t>
            </a:r>
            <a:r>
              <a:rPr lang="en-GB" sz="1800" dirty="0" smtClean="0"/>
              <a:t> </a:t>
            </a:r>
            <a:r>
              <a:rPr lang="en-GB" sz="1800" dirty="0" err="1" smtClean="0"/>
              <a:t>er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utgangspunktet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tilfeldig</a:t>
            </a:r>
            <a:r>
              <a:rPr lang="en-GB" sz="1800" dirty="0" smtClean="0"/>
              <a:t> </a:t>
            </a:r>
            <a:r>
              <a:rPr lang="en-GB" sz="1800" dirty="0" err="1" smtClean="0"/>
              <a:t>bevegelse</a:t>
            </a:r>
            <a:r>
              <a:rPr lang="en-GB" sz="1800" dirty="0" smtClean="0"/>
              <a:t> </a:t>
            </a:r>
            <a:r>
              <a:rPr lang="en-GB" sz="1800" dirty="0" err="1" smtClean="0"/>
              <a:t>pga</a:t>
            </a:r>
            <a:r>
              <a:rPr lang="en-GB" sz="1800" dirty="0" smtClean="0"/>
              <a:t>. </a:t>
            </a:r>
            <a:r>
              <a:rPr lang="en-GB" sz="1800" dirty="0" err="1" smtClean="0"/>
              <a:t>termisk</a:t>
            </a:r>
            <a:r>
              <a:rPr lang="en-GB" sz="1800" dirty="0" smtClean="0"/>
              <a:t> </a:t>
            </a:r>
            <a:r>
              <a:rPr lang="en-GB" sz="1800" dirty="0" err="1" smtClean="0"/>
              <a:t>energi</a:t>
            </a:r>
            <a:r>
              <a:rPr lang="en-GB" sz="1800" dirty="0" smtClean="0"/>
              <a:t> (</a:t>
            </a:r>
            <a:r>
              <a:rPr lang="en-GB" sz="1800" dirty="0" err="1" smtClean="0"/>
              <a:t>k</a:t>
            </a:r>
            <a:r>
              <a:rPr lang="en-GB" sz="1800" i="1" dirty="0" err="1" smtClean="0"/>
              <a:t>T</a:t>
            </a:r>
            <a:r>
              <a:rPr lang="en-GB" sz="1800" dirty="0" smtClean="0"/>
              <a:t>).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I </a:t>
            </a:r>
            <a:r>
              <a:rPr lang="en-GB" sz="1600" dirty="0" err="1" smtClean="0"/>
              <a:t>metalliske</a:t>
            </a:r>
            <a:r>
              <a:rPr lang="en-GB" sz="1600" dirty="0" smtClean="0"/>
              <a:t> </a:t>
            </a:r>
            <a:r>
              <a:rPr lang="en-GB" sz="1600" dirty="0" err="1" smtClean="0"/>
              <a:t>materialer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mange </a:t>
            </a:r>
            <a:r>
              <a:rPr lang="en-GB" sz="1600" dirty="0" err="1" smtClean="0"/>
              <a:t>halvledere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denne</a:t>
            </a:r>
            <a:r>
              <a:rPr lang="en-GB" sz="1600" dirty="0" smtClean="0"/>
              <a:t> </a:t>
            </a:r>
            <a:r>
              <a:rPr lang="en-GB" sz="1600" dirty="0" err="1" smtClean="0"/>
              <a:t>bevegelsen</a:t>
            </a:r>
            <a:r>
              <a:rPr lang="en-GB" sz="1600" dirty="0" smtClean="0"/>
              <a:t> </a:t>
            </a:r>
            <a:r>
              <a:rPr lang="en-GB" sz="1600" dirty="0" err="1" smtClean="0"/>
              <a:t>friksjonsfri</a:t>
            </a:r>
            <a:r>
              <a:rPr lang="en-GB" sz="1600" dirty="0" smtClean="0"/>
              <a:t> for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de </a:t>
            </a:r>
            <a:r>
              <a:rPr lang="en-GB" sz="1600" dirty="0" err="1" smtClean="0"/>
              <a:t>delvis</a:t>
            </a:r>
            <a:r>
              <a:rPr lang="en-GB" sz="1600" dirty="0" smtClean="0"/>
              <a:t> </a:t>
            </a:r>
            <a:r>
              <a:rPr lang="en-GB" sz="1600" dirty="0" err="1" smtClean="0"/>
              <a:t>fylte</a:t>
            </a:r>
            <a:r>
              <a:rPr lang="en-GB" sz="1600" dirty="0" smtClean="0"/>
              <a:t> </a:t>
            </a:r>
            <a:r>
              <a:rPr lang="en-GB" sz="1600" dirty="0" err="1" smtClean="0"/>
              <a:t>båndene</a:t>
            </a:r>
            <a:r>
              <a:rPr lang="en-GB" sz="1600" dirty="0" smtClean="0"/>
              <a:t> </a:t>
            </a:r>
            <a:r>
              <a:rPr lang="en-GB" sz="1600" dirty="0" err="1" smtClean="0"/>
              <a:t>der</a:t>
            </a:r>
            <a:r>
              <a:rPr lang="en-GB" sz="1600" dirty="0" smtClean="0"/>
              <a:t> mobile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finnes</a:t>
            </a:r>
            <a:r>
              <a:rPr lang="en-GB" sz="1600" dirty="0" smtClean="0"/>
              <a:t>. Men de </a:t>
            </a:r>
            <a:r>
              <a:rPr lang="en-GB" sz="1600" dirty="0" err="1" smtClean="0"/>
              <a:t>kolliderer</a:t>
            </a:r>
            <a:r>
              <a:rPr lang="en-GB" sz="1600" dirty="0" smtClean="0"/>
              <a:t> med </a:t>
            </a:r>
            <a:r>
              <a:rPr lang="en-GB" sz="1600" dirty="0" err="1" smtClean="0"/>
              <a:t>gittersvingninger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med </a:t>
            </a:r>
            <a:r>
              <a:rPr lang="en-GB" sz="1600" dirty="0" err="1" smtClean="0"/>
              <a:t>forurensninger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defekter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dette</a:t>
            </a:r>
            <a:r>
              <a:rPr lang="en-GB" sz="1600" dirty="0" smtClean="0"/>
              <a:t> </a:t>
            </a:r>
            <a:r>
              <a:rPr lang="en-GB" sz="1600" dirty="0" err="1" smtClean="0"/>
              <a:t>gir</a:t>
            </a:r>
            <a:r>
              <a:rPr lang="en-GB" sz="1600" dirty="0" smtClean="0"/>
              <a:t> </a:t>
            </a:r>
            <a:r>
              <a:rPr lang="en-GB" sz="1600" dirty="0" err="1" smtClean="0"/>
              <a:t>mobiliteten</a:t>
            </a:r>
            <a:r>
              <a:rPr lang="en-GB" sz="1600" dirty="0" smtClean="0"/>
              <a:t>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I ioniske </a:t>
            </a:r>
            <a:r>
              <a:rPr lang="en-GB" sz="1600" dirty="0" err="1" smtClean="0"/>
              <a:t>materialer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mange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halvledere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ioner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knyttet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</a:t>
            </a:r>
            <a:r>
              <a:rPr lang="en-GB" sz="1600" dirty="0" err="1" smtClean="0"/>
              <a:t>strukturplasser</a:t>
            </a:r>
            <a:r>
              <a:rPr lang="en-GB" sz="1600" dirty="0" smtClean="0"/>
              <a:t>,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det</a:t>
            </a:r>
            <a:r>
              <a:rPr lang="en-GB" sz="1600" dirty="0" smtClean="0"/>
              <a:t> </a:t>
            </a:r>
            <a:r>
              <a:rPr lang="en-GB" sz="1600" dirty="0" err="1" smtClean="0"/>
              <a:t>kreves</a:t>
            </a:r>
            <a:r>
              <a:rPr lang="en-GB" sz="1600" dirty="0" smtClean="0"/>
              <a:t> </a:t>
            </a:r>
            <a:r>
              <a:rPr lang="en-GB" sz="1600" dirty="0" err="1" smtClean="0"/>
              <a:t>energi</a:t>
            </a:r>
            <a:r>
              <a:rPr lang="en-GB" sz="1600" dirty="0" smtClean="0"/>
              <a:t> for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flytte</a:t>
            </a:r>
            <a:r>
              <a:rPr lang="en-GB" sz="1600" dirty="0" smtClean="0"/>
              <a:t> </a:t>
            </a:r>
            <a:r>
              <a:rPr lang="en-GB" sz="1600" dirty="0" err="1" smtClean="0"/>
              <a:t>dem</a:t>
            </a:r>
            <a:r>
              <a:rPr lang="en-GB" sz="1600" dirty="0" smtClean="0"/>
              <a:t> over </a:t>
            </a:r>
            <a:r>
              <a:rPr lang="en-GB" sz="1600" dirty="0" err="1" smtClean="0"/>
              <a:t>barrieren</a:t>
            </a:r>
            <a:r>
              <a:rPr lang="en-GB" sz="1600" dirty="0" smtClean="0"/>
              <a:t> </a:t>
            </a:r>
            <a:r>
              <a:rPr lang="en-GB" sz="1600" dirty="0" err="1" smtClean="0"/>
              <a:t>som</a:t>
            </a:r>
            <a:r>
              <a:rPr lang="en-GB" sz="1600" dirty="0" smtClean="0"/>
              <a:t> </a:t>
            </a:r>
            <a:r>
              <a:rPr lang="en-GB" sz="1600" dirty="0" err="1" smtClean="0"/>
              <a:t>kreves</a:t>
            </a:r>
            <a:r>
              <a:rPr lang="en-GB" sz="1600" dirty="0" smtClean="0"/>
              <a:t> for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komme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en </a:t>
            </a:r>
            <a:r>
              <a:rPr lang="en-GB" sz="1600" dirty="0" err="1" smtClean="0"/>
              <a:t>naboplass</a:t>
            </a:r>
            <a:r>
              <a:rPr lang="en-GB" sz="1600" dirty="0" smtClean="0"/>
              <a:t>. </a:t>
            </a:r>
            <a:r>
              <a:rPr lang="en-GB" sz="1600" dirty="0" err="1" smtClean="0"/>
              <a:t>Dette</a:t>
            </a:r>
            <a:r>
              <a:rPr lang="en-GB" sz="1600" dirty="0" smtClean="0"/>
              <a:t> </a:t>
            </a:r>
            <a:r>
              <a:rPr lang="en-GB" sz="1600" dirty="0" err="1" smtClean="0"/>
              <a:t>kalles</a:t>
            </a:r>
            <a:r>
              <a:rPr lang="en-GB" sz="1600" dirty="0" smtClean="0"/>
              <a:t> </a:t>
            </a:r>
            <a:r>
              <a:rPr lang="en-GB" sz="1600" dirty="0" err="1" smtClean="0"/>
              <a:t>diffusjon</a:t>
            </a:r>
            <a:r>
              <a:rPr lang="en-GB" sz="1600" dirty="0" smtClean="0"/>
              <a:t>.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Langtransport</a:t>
            </a:r>
            <a:r>
              <a:rPr lang="en-GB" sz="1800" dirty="0" smtClean="0"/>
              <a:t> </a:t>
            </a:r>
            <a:r>
              <a:rPr lang="en-GB" sz="1800" dirty="0" err="1" smtClean="0"/>
              <a:t>skyldes</a:t>
            </a:r>
            <a:r>
              <a:rPr lang="en-GB" sz="1800" dirty="0" smtClean="0"/>
              <a:t> at </a:t>
            </a:r>
            <a:r>
              <a:rPr lang="en-GB" sz="1800" dirty="0" err="1" smtClean="0"/>
              <a:t>ladningsbærerne</a:t>
            </a:r>
            <a:r>
              <a:rPr lang="en-GB" sz="1800" dirty="0" smtClean="0"/>
              <a:t> </a:t>
            </a:r>
            <a:r>
              <a:rPr lang="en-GB" sz="1800" dirty="0" err="1" smtClean="0"/>
              <a:t>påvirkes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krefter</a:t>
            </a:r>
            <a:r>
              <a:rPr lang="en-GB" sz="1800" dirty="0" smtClean="0"/>
              <a:t> – vi </a:t>
            </a:r>
            <a:r>
              <a:rPr lang="en-GB" sz="1800" dirty="0" err="1" smtClean="0"/>
              <a:t>får</a:t>
            </a:r>
            <a:r>
              <a:rPr lang="en-GB" sz="1800" dirty="0" smtClean="0"/>
              <a:t> en </a:t>
            </a:r>
            <a:r>
              <a:rPr lang="en-GB" sz="1800" dirty="0" err="1" smtClean="0"/>
              <a:t>viss</a:t>
            </a:r>
            <a:r>
              <a:rPr lang="en-GB" sz="1800" dirty="0" smtClean="0"/>
              <a:t> </a:t>
            </a:r>
            <a:r>
              <a:rPr lang="en-GB" sz="1800" dirty="0" err="1" smtClean="0"/>
              <a:t>netto</a:t>
            </a:r>
            <a:r>
              <a:rPr lang="en-GB" sz="1800" dirty="0" smtClean="0"/>
              <a:t> </a:t>
            </a:r>
            <a:r>
              <a:rPr lang="en-GB" sz="1800" dirty="0" err="1" smtClean="0"/>
              <a:t>hastighet</a:t>
            </a:r>
            <a:r>
              <a:rPr lang="en-GB" sz="1800" dirty="0" smtClean="0"/>
              <a:t> </a:t>
            </a:r>
            <a:r>
              <a:rPr lang="en-GB" sz="1800" dirty="0" err="1" smtClean="0"/>
              <a:t>og</a:t>
            </a:r>
            <a:r>
              <a:rPr lang="en-GB" sz="1800" dirty="0" smtClean="0"/>
              <a:t> </a:t>
            </a:r>
            <a:r>
              <a:rPr lang="en-GB" sz="1800" dirty="0" err="1" smtClean="0"/>
              <a:t>fluks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ladningsbærere</a:t>
            </a:r>
            <a:r>
              <a:rPr lang="en-GB" sz="1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Diffusjon i et kraftfelt</a:t>
            </a:r>
            <a:endParaRPr lang="en-US" smtClean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924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Netto hastighet til en partikkel (atom, elektron eller defekt) er lik bevegelighet x kraft: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Bevegelighet er selvdiffusivitet dividert med termisk energi (Nernst-Einstein-relasjonen):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Flukstetthet er hastighet x konsentrasjon: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Kraften er gradienter i kjemisk og elektrisk (elektrokjemisk) potensial. I én dimensjon:</a:t>
            </a:r>
            <a:endParaRPr lang="en-US" sz="1800" smtClean="0"/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43243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066800" y="1676400"/>
          <a:ext cx="1009650" cy="466725"/>
        </p:xfrm>
        <a:graphic>
          <a:graphicData uri="http://schemas.openxmlformats.org/presentationml/2006/ole">
            <p:oleObj spid="_x0000_s4098" r:id="rId3" imgW="495085" imgH="228501" progId="Equation.3">
              <p:embed/>
            </p:oleObj>
          </a:graphicData>
        </a:graphic>
      </p:graphicFrame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4259263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1192213" y="2971800"/>
          <a:ext cx="1036637" cy="811213"/>
        </p:xfrm>
        <a:graphic>
          <a:graphicData uri="http://schemas.openxmlformats.org/presentationml/2006/ole">
            <p:oleObj spid="_x0000_s4099" name="Equation" r:id="rId4" imgW="495000" imgH="393480" progId="Equation.3">
              <p:embed/>
            </p:oleObj>
          </a:graphicData>
        </a:graphic>
      </p:graphicFrame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385603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1143000" y="4192588"/>
          <a:ext cx="2743200" cy="760412"/>
        </p:xfrm>
        <a:graphic>
          <a:graphicData uri="http://schemas.openxmlformats.org/presentationml/2006/ole">
            <p:oleObj spid="_x0000_s4100" r:id="rId5" imgW="1435100" imgH="393700" progId="Equation.3">
              <p:embed/>
            </p:oleObj>
          </a:graphicData>
        </a:graphic>
      </p:graphicFrame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372268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42862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1143000" y="5651500"/>
          <a:ext cx="4848225" cy="749300"/>
        </p:xfrm>
        <a:graphic>
          <a:graphicData uri="http://schemas.openxmlformats.org/presentationml/2006/ole">
            <p:oleObj spid="_x0000_s4101" name="Equation" r:id="rId6" imgW="2577960" imgH="393480" progId="Equation.3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Ladningsmobilitet og elektrisk ledningsevne</a:t>
            </a:r>
            <a:endParaRPr lang="en-US" smtClean="0"/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4676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Strømtetthet er fluks x ladning. I elektrisk felt: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Ladningsmobilitet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Spesifikk elektrisk ledningsevne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Total spesifikk elektrisk ledningsevne og transporttall</a:t>
            </a:r>
            <a:endParaRPr lang="en-US" sz="1800" smtClean="0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4313238" y="3344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2590800"/>
          <a:ext cx="990600" cy="320675"/>
        </p:xfrm>
        <a:graphic>
          <a:graphicData uri="http://schemas.openxmlformats.org/presentationml/2006/ole">
            <p:oleObj spid="_x0000_s5122" r:id="rId3" imgW="520474" imgH="165028" progId="Equation.3">
              <p:embed/>
            </p:oleObj>
          </a:graphicData>
        </a:graphic>
      </p:graphicFrame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4275138" y="336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066800" y="3740150"/>
          <a:ext cx="1295400" cy="298450"/>
        </p:xfrm>
        <a:graphic>
          <a:graphicData uri="http://schemas.openxmlformats.org/presentationml/2006/ole">
            <p:oleObj spid="_x0000_s5123" r:id="rId4" imgW="596900" imgH="139700" progId="Equation.3">
              <p:embed/>
            </p:oleObj>
          </a:graphicData>
        </a:graphic>
      </p:graphicFrame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21986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42592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1039813" y="4865688"/>
          <a:ext cx="4370387" cy="1458912"/>
        </p:xfrm>
        <a:graphic>
          <a:graphicData uri="http://schemas.openxmlformats.org/presentationml/2006/ole">
            <p:oleObj spid="_x0000_s5124" name="Equation" r:id="rId5" imgW="2361960" imgH="787320" progId="Equation.3">
              <p:embed/>
            </p:oleObj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1144588" y="1524000"/>
          <a:ext cx="4646612" cy="420688"/>
        </p:xfrm>
        <a:graphic>
          <a:graphicData uri="http://schemas.openxmlformats.org/presentationml/2006/ole">
            <p:oleObj spid="_x0000_s5125" name="Equation" r:id="rId6" imgW="2247840" imgH="203040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5689600" cy="1143000"/>
          </a:xfrm>
        </p:spPr>
        <p:txBody>
          <a:bodyPr/>
          <a:lstStyle/>
          <a:p>
            <a:pPr eaLnBrk="1" hangingPunct="1"/>
            <a:r>
              <a:rPr lang="nb-NO" smtClean="0"/>
              <a:t>Ledningsevne – elektronisk og ionisk</a:t>
            </a:r>
            <a:endParaRPr lang="en-US" smtClean="0"/>
          </a:p>
        </p:txBody>
      </p:sp>
      <p:graphicFrame>
        <p:nvGraphicFramePr>
          <p:cNvPr id="6146" name="Object 33"/>
          <p:cNvGraphicFramePr>
            <a:graphicFrameLocks noChangeAspect="1"/>
          </p:cNvGraphicFramePr>
          <p:nvPr>
            <p:ph sz="half" idx="1"/>
          </p:nvPr>
        </p:nvGraphicFramePr>
        <p:xfrm>
          <a:off x="2266950" y="3619500"/>
          <a:ext cx="647700" cy="228600"/>
        </p:xfrm>
        <a:graphic>
          <a:graphicData uri="http://schemas.openxmlformats.org/presentationml/2006/ole">
            <p:oleObj spid="_x0000_s6146" name="Equation" r:id="rId3" imgW="647640" imgH="228600" progId="Equation.3">
              <p:embed/>
            </p:oleObj>
          </a:graphicData>
        </a:graphic>
      </p:graphicFrame>
      <p:pic>
        <p:nvPicPr>
          <p:cNvPr id="6152" name="Picture 3" descr="fig034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549275"/>
            <a:ext cx="2366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fig035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13" y="2781300"/>
            <a:ext cx="18335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4" name="Group 5"/>
          <p:cNvGrpSpPr>
            <a:grpSpLocks/>
          </p:cNvGrpSpPr>
          <p:nvPr/>
        </p:nvGrpSpPr>
        <p:grpSpPr bwMode="auto">
          <a:xfrm>
            <a:off x="2051050" y="2852738"/>
            <a:ext cx="1398588" cy="3797300"/>
            <a:chOff x="4438" y="1008"/>
            <a:chExt cx="1130" cy="3080"/>
          </a:xfrm>
        </p:grpSpPr>
        <p:pic>
          <p:nvPicPr>
            <p:cNvPr id="6159" name="Picture 6" descr="fig0356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8" y="1008"/>
              <a:ext cx="1130" cy="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Oval 7"/>
            <p:cNvSpPr>
              <a:spLocks noChangeArrowheads="1"/>
            </p:cNvSpPr>
            <p:nvPr/>
          </p:nvSpPr>
          <p:spPr bwMode="auto">
            <a:xfrm>
              <a:off x="465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1" name="Oval 8"/>
            <p:cNvSpPr>
              <a:spLocks noChangeArrowheads="1"/>
            </p:cNvSpPr>
            <p:nvPr/>
          </p:nvSpPr>
          <p:spPr bwMode="auto">
            <a:xfrm>
              <a:off x="470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2" name="Oval 9"/>
            <p:cNvSpPr>
              <a:spLocks noChangeArrowheads="1"/>
            </p:cNvSpPr>
            <p:nvPr/>
          </p:nvSpPr>
          <p:spPr bwMode="auto">
            <a:xfrm>
              <a:off x="475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3" name="Oval 10"/>
            <p:cNvSpPr>
              <a:spLocks noChangeArrowheads="1"/>
            </p:cNvSpPr>
            <p:nvPr/>
          </p:nvSpPr>
          <p:spPr bwMode="auto">
            <a:xfrm>
              <a:off x="480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4" name="Oval 11"/>
            <p:cNvSpPr>
              <a:spLocks noChangeArrowheads="1"/>
            </p:cNvSpPr>
            <p:nvPr/>
          </p:nvSpPr>
          <p:spPr bwMode="auto">
            <a:xfrm>
              <a:off x="4848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Oval 12"/>
            <p:cNvSpPr>
              <a:spLocks noChangeArrowheads="1"/>
            </p:cNvSpPr>
            <p:nvPr/>
          </p:nvSpPr>
          <p:spPr bwMode="auto">
            <a:xfrm>
              <a:off x="489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6" name="Oval 13"/>
            <p:cNvSpPr>
              <a:spLocks noChangeArrowheads="1"/>
            </p:cNvSpPr>
            <p:nvPr/>
          </p:nvSpPr>
          <p:spPr bwMode="auto">
            <a:xfrm>
              <a:off x="494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7" name="Oval 14"/>
            <p:cNvSpPr>
              <a:spLocks noChangeArrowheads="1"/>
            </p:cNvSpPr>
            <p:nvPr/>
          </p:nvSpPr>
          <p:spPr bwMode="auto">
            <a:xfrm>
              <a:off x="499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Oval 15"/>
            <p:cNvSpPr>
              <a:spLocks noChangeArrowheads="1"/>
            </p:cNvSpPr>
            <p:nvPr/>
          </p:nvSpPr>
          <p:spPr bwMode="auto">
            <a:xfrm>
              <a:off x="504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9" name="Oval 16"/>
            <p:cNvSpPr>
              <a:spLocks noChangeArrowheads="1"/>
            </p:cNvSpPr>
            <p:nvPr/>
          </p:nvSpPr>
          <p:spPr bwMode="auto">
            <a:xfrm>
              <a:off x="508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0" name="Oval 17"/>
            <p:cNvSpPr>
              <a:spLocks noChangeArrowheads="1"/>
            </p:cNvSpPr>
            <p:nvPr/>
          </p:nvSpPr>
          <p:spPr bwMode="auto">
            <a:xfrm>
              <a:off x="513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1" name="Oval 18"/>
            <p:cNvSpPr>
              <a:spLocks noChangeArrowheads="1"/>
            </p:cNvSpPr>
            <p:nvPr/>
          </p:nvSpPr>
          <p:spPr bwMode="auto">
            <a:xfrm>
              <a:off x="5184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2" name="Oval 19"/>
            <p:cNvSpPr>
              <a:spLocks noChangeArrowheads="1"/>
            </p:cNvSpPr>
            <p:nvPr/>
          </p:nvSpPr>
          <p:spPr bwMode="auto">
            <a:xfrm>
              <a:off x="523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3" name="Oval 20"/>
            <p:cNvSpPr>
              <a:spLocks noChangeArrowheads="1"/>
            </p:cNvSpPr>
            <p:nvPr/>
          </p:nvSpPr>
          <p:spPr bwMode="auto">
            <a:xfrm>
              <a:off x="528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4" name="Oval 21"/>
            <p:cNvSpPr>
              <a:spLocks noChangeArrowheads="1"/>
            </p:cNvSpPr>
            <p:nvPr/>
          </p:nvSpPr>
          <p:spPr bwMode="auto">
            <a:xfrm>
              <a:off x="532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5" name="Oval 22"/>
            <p:cNvSpPr>
              <a:spLocks noChangeArrowheads="1"/>
            </p:cNvSpPr>
            <p:nvPr/>
          </p:nvSpPr>
          <p:spPr bwMode="auto">
            <a:xfrm>
              <a:off x="532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6" name="Oval 23"/>
            <p:cNvSpPr>
              <a:spLocks noChangeArrowheads="1"/>
            </p:cNvSpPr>
            <p:nvPr/>
          </p:nvSpPr>
          <p:spPr bwMode="auto">
            <a:xfrm>
              <a:off x="5376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7" name="Oval 24"/>
            <p:cNvSpPr>
              <a:spLocks noChangeArrowheads="1"/>
            </p:cNvSpPr>
            <p:nvPr/>
          </p:nvSpPr>
          <p:spPr bwMode="auto">
            <a:xfrm>
              <a:off x="542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8" name="Oval 25"/>
            <p:cNvSpPr>
              <a:spLocks noChangeArrowheads="1"/>
            </p:cNvSpPr>
            <p:nvPr/>
          </p:nvSpPr>
          <p:spPr bwMode="auto">
            <a:xfrm>
              <a:off x="547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9" name="Oval 26"/>
            <p:cNvSpPr>
              <a:spLocks noChangeArrowheads="1"/>
            </p:cNvSpPr>
            <p:nvPr/>
          </p:nvSpPr>
          <p:spPr bwMode="auto">
            <a:xfrm>
              <a:off x="552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0" name="Text Box 27"/>
            <p:cNvSpPr txBox="1">
              <a:spLocks noChangeArrowheads="1"/>
            </p:cNvSpPr>
            <p:nvPr/>
          </p:nvSpPr>
          <p:spPr bwMode="auto">
            <a:xfrm>
              <a:off x="4917" y="3841"/>
              <a:ext cx="60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T &gt; 0 K</a:t>
              </a:r>
              <a:endParaRPr lang="en-US" sz="1400"/>
            </a:p>
          </p:txBody>
        </p:sp>
      </p:grpSp>
      <p:pic>
        <p:nvPicPr>
          <p:cNvPr id="6155" name="Picture 28" descr="fig0360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868863"/>
            <a:ext cx="159067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6172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aphicFrame>
        <p:nvGraphicFramePr>
          <p:cNvPr id="6147" name="Object 30"/>
          <p:cNvGraphicFramePr>
            <a:graphicFrameLocks noChangeAspect="1"/>
          </p:cNvGraphicFramePr>
          <p:nvPr/>
        </p:nvGraphicFramePr>
        <p:xfrm>
          <a:off x="612775" y="1922463"/>
          <a:ext cx="1079500" cy="714375"/>
        </p:xfrm>
        <a:graphic>
          <a:graphicData uri="http://schemas.openxmlformats.org/presentationml/2006/ole">
            <p:oleObj spid="_x0000_s6147" name="Equation" r:id="rId8" imgW="660240" imgH="431640" progId="Equation.3">
              <p:embed/>
            </p:oleObj>
          </a:graphicData>
        </a:graphic>
      </p:graphicFrame>
      <p:pic>
        <p:nvPicPr>
          <p:cNvPr id="6157" name="Picture 31" descr="fig0359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275" y="3009900"/>
            <a:ext cx="2054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5" descr="fig1813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3933825"/>
            <a:ext cx="1857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36"/>
          <p:cNvGraphicFramePr>
            <a:graphicFrameLocks noChangeAspect="1"/>
          </p:cNvGraphicFramePr>
          <p:nvPr>
            <p:ph sz="half" idx="2"/>
          </p:nvPr>
        </p:nvGraphicFramePr>
        <p:xfrm>
          <a:off x="2555875" y="1952625"/>
          <a:ext cx="1655763" cy="684213"/>
        </p:xfrm>
        <a:graphic>
          <a:graphicData uri="http://schemas.openxmlformats.org/presentationml/2006/ole">
            <p:oleObj spid="_x0000_s6148" name="Equation" r:id="rId11" imgW="1168200" imgH="482400" progId="Equation.3">
              <p:embed/>
            </p:oleObj>
          </a:graphicData>
        </a:graphic>
      </p:graphicFrame>
      <p:graphicFrame>
        <p:nvGraphicFramePr>
          <p:cNvPr id="6149" name="Object 40"/>
          <p:cNvGraphicFramePr>
            <a:graphicFrameLocks noChangeAspect="1"/>
          </p:cNvGraphicFramePr>
          <p:nvPr/>
        </p:nvGraphicFramePr>
        <p:xfrm>
          <a:off x="4716463" y="1952625"/>
          <a:ext cx="809625" cy="684213"/>
        </p:xfrm>
        <a:graphic>
          <a:graphicData uri="http://schemas.openxmlformats.org/presentationml/2006/ole">
            <p:oleObj spid="_x0000_s6149" name="Equation" r:id="rId12" imgW="571320" imgH="482400" progId="Equation.3">
              <p:embed/>
            </p:oleObj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Geometri, ohms lov m.m.</a:t>
            </a:r>
            <a:endParaRPr lang="en-US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6302375" cy="4953000"/>
          </a:xfrm>
        </p:spPr>
        <p:txBody>
          <a:bodyPr/>
          <a:lstStyle/>
          <a:p>
            <a:pPr eaLnBrk="1" hangingPunct="1"/>
            <a:r>
              <a:rPr lang="nb-NO" sz="1800" smtClean="0"/>
              <a:t>Ledningsevne, eller konduktans, G, har benevning Siemens (S).</a:t>
            </a:r>
          </a:p>
          <a:p>
            <a:pPr eaLnBrk="1" hangingPunct="1"/>
            <a:r>
              <a:rPr lang="nb-NO" sz="1800" smtClean="0"/>
              <a:t>Spesifikk ledningsevne, eller konduktivitet, har benevning S/m.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Konduktans er invers av resistans. </a:t>
            </a:r>
          </a:p>
          <a:p>
            <a:pPr eaLnBrk="1" hangingPunct="1"/>
            <a:r>
              <a:rPr lang="nb-NO" sz="1800" smtClean="0"/>
              <a:t>Konduktivitet er invers av resistivitet.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Ohms lov: </a:t>
            </a:r>
          </a:p>
          <a:p>
            <a:pPr eaLnBrk="1" hangingPunct="1"/>
            <a:endParaRPr lang="en-US" sz="1800" smtClean="0"/>
          </a:p>
        </p:txBody>
      </p:sp>
      <p:grpSp>
        <p:nvGrpSpPr>
          <p:cNvPr id="7176" name="Group 4"/>
          <p:cNvGrpSpPr>
            <a:grpSpLocks/>
          </p:cNvGrpSpPr>
          <p:nvPr/>
        </p:nvGrpSpPr>
        <p:grpSpPr bwMode="auto">
          <a:xfrm>
            <a:off x="6659563" y="765175"/>
            <a:ext cx="2057400" cy="1903413"/>
            <a:chOff x="3120" y="1343"/>
            <a:chExt cx="2352" cy="2064"/>
          </a:xfrm>
        </p:grpSpPr>
        <p:sp>
          <p:nvSpPr>
            <p:cNvPr id="7179" name="AutoShape 5"/>
            <p:cNvSpPr>
              <a:spLocks noChangeArrowheads="1"/>
            </p:cNvSpPr>
            <p:nvPr/>
          </p:nvSpPr>
          <p:spPr bwMode="auto">
            <a:xfrm>
              <a:off x="3168" y="1631"/>
              <a:ext cx="624" cy="1776"/>
            </a:xfrm>
            <a:prstGeom prst="cube">
              <a:avLst>
                <a:gd name="adj" fmla="val 71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0" name="AutoShape 6"/>
            <p:cNvSpPr>
              <a:spLocks noChangeArrowheads="1"/>
            </p:cNvSpPr>
            <p:nvPr/>
          </p:nvSpPr>
          <p:spPr bwMode="auto">
            <a:xfrm>
              <a:off x="3360" y="1631"/>
              <a:ext cx="1872" cy="1776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1" name="AutoShape 7"/>
            <p:cNvSpPr>
              <a:spLocks noChangeArrowheads="1"/>
            </p:cNvSpPr>
            <p:nvPr/>
          </p:nvSpPr>
          <p:spPr bwMode="auto">
            <a:xfrm>
              <a:off x="4608" y="1631"/>
              <a:ext cx="624" cy="1776"/>
            </a:xfrm>
            <a:prstGeom prst="cube">
              <a:avLst>
                <a:gd name="adj" fmla="val 71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 flipH="1">
              <a:off x="3120" y="2447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3" name="Line 9"/>
            <p:cNvSpPr>
              <a:spLocks noChangeShapeType="1"/>
            </p:cNvSpPr>
            <p:nvPr/>
          </p:nvSpPr>
          <p:spPr bwMode="auto">
            <a:xfrm flipV="1">
              <a:off x="3120" y="1343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 flipV="1">
              <a:off x="3120" y="1343"/>
              <a:ext cx="235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5" name="Line 11"/>
            <p:cNvSpPr>
              <a:spLocks noChangeShapeType="1"/>
            </p:cNvSpPr>
            <p:nvPr/>
          </p:nvSpPr>
          <p:spPr bwMode="auto">
            <a:xfrm>
              <a:off x="5472" y="1343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 flipH="1">
              <a:off x="4992" y="2399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>
              <a:off x="4080" y="1439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1017588" y="2663825"/>
          <a:ext cx="817562" cy="623888"/>
        </p:xfrm>
        <a:graphic>
          <a:graphicData uri="http://schemas.openxmlformats.org/presentationml/2006/ole">
            <p:oleObj spid="_x0000_s7170" name="Equation" r:id="rId3" imgW="507960" imgH="393480" progId="Equation.3">
              <p:embed/>
            </p:oleObj>
          </a:graphicData>
        </a:graphic>
      </p:graphicFrame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971550" y="4267200"/>
          <a:ext cx="2063750" cy="663575"/>
        </p:xfrm>
        <a:graphic>
          <a:graphicData uri="http://schemas.openxmlformats.org/presentationml/2006/ole">
            <p:oleObj spid="_x0000_s7171" name="Equation" r:id="rId4" imgW="1282680" imgH="419040" progId="Equation.3">
              <p:embed/>
            </p:oleObj>
          </a:graphicData>
        </a:graphic>
      </p:graphicFrame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946150" y="5700713"/>
          <a:ext cx="3409950" cy="623887"/>
        </p:xfrm>
        <a:graphic>
          <a:graphicData uri="http://schemas.openxmlformats.org/presentationml/2006/ole">
            <p:oleObj spid="_x0000_s7172" name="Equation" r:id="rId5" imgW="2120760" imgH="393480" progId="Equation.3">
              <p:embed/>
            </p:oleObj>
          </a:graphicData>
        </a:graphic>
      </p:graphicFrame>
      <p:pic>
        <p:nvPicPr>
          <p:cNvPr id="7177" name="Picture 17" descr="WDC-19-1-Electric-conductivity-ap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1650" y="39624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8" name="Picture 18" descr="Dscn0578-sample-H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2492375"/>
            <a:ext cx="1763713" cy="13223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Halvlederkomponenter</a:t>
            </a:r>
            <a:br>
              <a:rPr lang="nb-NO" smtClean="0"/>
            </a:br>
            <a:r>
              <a:rPr lang="nb-NO" smtClean="0"/>
              <a:t>p-n-overganger</a:t>
            </a:r>
            <a:endParaRPr 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b-NO" sz="2000" dirty="0" smtClean="0"/>
              <a:t>p-leder: elektronhull</a:t>
            </a:r>
          </a:p>
          <a:p>
            <a:pPr eaLnBrk="1" hangingPunct="1"/>
            <a:r>
              <a:rPr lang="nb-NO" sz="2000" dirty="0" smtClean="0"/>
              <a:t>n-leder: elektroner</a:t>
            </a:r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 smtClean="0"/>
              <a:t>a</a:t>
            </a:r>
            <a:r>
              <a:rPr lang="en-GB" sz="2000" dirty="0" smtClean="0"/>
              <a:t>) n- </a:t>
            </a:r>
            <a:r>
              <a:rPr lang="en-GB" sz="2000" dirty="0" err="1" smtClean="0"/>
              <a:t>og</a:t>
            </a:r>
            <a:r>
              <a:rPr lang="en-GB" sz="2000" dirty="0" smtClean="0"/>
              <a:t> p-</a:t>
            </a:r>
            <a:r>
              <a:rPr lang="en-GB" sz="2000" dirty="0" err="1" smtClean="0"/>
              <a:t>ledere</a:t>
            </a:r>
            <a:r>
              <a:rPr lang="en-GB" sz="2000" dirty="0" smtClean="0"/>
              <a:t> </a:t>
            </a:r>
            <a:r>
              <a:rPr lang="en-GB" sz="2000" dirty="0" err="1" smtClean="0"/>
              <a:t>separat</a:t>
            </a:r>
            <a:endParaRPr lang="en-GB" sz="2000" dirty="0" smtClean="0"/>
          </a:p>
          <a:p>
            <a:r>
              <a:rPr lang="en-GB" sz="2000" dirty="0" smtClean="0"/>
              <a:t>b) n- </a:t>
            </a:r>
            <a:r>
              <a:rPr lang="en-GB" sz="2000" dirty="0" err="1" smtClean="0"/>
              <a:t>og</a:t>
            </a:r>
            <a:r>
              <a:rPr lang="en-GB" sz="2000" dirty="0" smtClean="0"/>
              <a:t> p-</a:t>
            </a:r>
            <a:r>
              <a:rPr lang="en-GB" sz="2000" dirty="0" err="1" smtClean="0"/>
              <a:t>ledere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kontakt</a:t>
            </a:r>
            <a:endParaRPr lang="en-GB" sz="2000" dirty="0" smtClean="0"/>
          </a:p>
          <a:p>
            <a:pPr lvl="1"/>
            <a:r>
              <a:rPr lang="en-GB" sz="1600" dirty="0" smtClean="0"/>
              <a:t>Ferminivåene (</a:t>
            </a:r>
            <a:r>
              <a:rPr lang="en-GB" sz="1600" dirty="0" err="1" smtClean="0"/>
              <a:t>elektronenes</a:t>
            </a:r>
            <a:r>
              <a:rPr lang="en-GB" sz="1600" dirty="0" smtClean="0"/>
              <a:t> </a:t>
            </a:r>
            <a:r>
              <a:rPr lang="en-GB" sz="1600" dirty="0" err="1" smtClean="0"/>
              <a:t>kjemiske</a:t>
            </a:r>
            <a:r>
              <a:rPr lang="en-GB" sz="1600" dirty="0" smtClean="0"/>
              <a:t> </a:t>
            </a:r>
            <a:r>
              <a:rPr lang="en-GB" sz="1600" dirty="0" err="1" smtClean="0"/>
              <a:t>potensial</a:t>
            </a:r>
            <a:r>
              <a:rPr lang="en-GB" sz="1600" dirty="0" smtClean="0"/>
              <a:t>) </a:t>
            </a:r>
            <a:r>
              <a:rPr lang="en-GB" sz="1600" dirty="0" err="1" smtClean="0"/>
              <a:t>må</a:t>
            </a:r>
            <a:r>
              <a:rPr lang="en-GB" sz="1600" dirty="0" smtClean="0"/>
              <a:t> </a:t>
            </a:r>
            <a:r>
              <a:rPr lang="en-GB" sz="1600" dirty="0" err="1" smtClean="0"/>
              <a:t>utlignes</a:t>
            </a:r>
            <a:endParaRPr lang="en-GB" sz="1600" dirty="0" smtClean="0"/>
          </a:p>
          <a:p>
            <a:r>
              <a:rPr lang="en-GB" sz="2000" dirty="0" smtClean="0"/>
              <a:t>c</a:t>
            </a:r>
            <a:r>
              <a:rPr lang="en-GB" sz="2000" dirty="0" smtClean="0"/>
              <a:t>) </a:t>
            </a:r>
            <a:r>
              <a:rPr lang="en-GB" sz="2000" dirty="0" err="1" smtClean="0"/>
              <a:t>fra</a:t>
            </a:r>
            <a:r>
              <a:rPr lang="en-GB" sz="2000" dirty="0" smtClean="0"/>
              <a:t> </a:t>
            </a:r>
            <a:r>
              <a:rPr lang="en-GB" sz="2000" dirty="0" err="1" smtClean="0"/>
              <a:t>skarp</a:t>
            </a:r>
            <a:r>
              <a:rPr lang="en-GB" sz="2000" dirty="0" smtClean="0"/>
              <a:t> </a:t>
            </a:r>
            <a:r>
              <a:rPr lang="en-GB" sz="2000" dirty="0" err="1" smtClean="0"/>
              <a:t>til</a:t>
            </a:r>
            <a:r>
              <a:rPr lang="en-GB" sz="2000" dirty="0" smtClean="0"/>
              <a:t> </a:t>
            </a:r>
            <a:r>
              <a:rPr lang="en-GB" sz="2000" dirty="0" err="1" smtClean="0"/>
              <a:t>jevn</a:t>
            </a:r>
            <a:r>
              <a:rPr lang="en-GB" sz="2000" dirty="0" smtClean="0"/>
              <a:t> </a:t>
            </a:r>
            <a:r>
              <a:rPr lang="en-GB" sz="2000" dirty="0" err="1" smtClean="0"/>
              <a:t>overgang</a:t>
            </a:r>
            <a:r>
              <a:rPr lang="en-GB" sz="2000" dirty="0" smtClean="0"/>
              <a:t>; </a:t>
            </a:r>
            <a:r>
              <a:rPr lang="en-GB" sz="2000" dirty="0" err="1" smtClean="0"/>
              <a:t>båndene</a:t>
            </a:r>
            <a:r>
              <a:rPr lang="en-GB" sz="2000" dirty="0" smtClean="0"/>
              <a:t> </a:t>
            </a:r>
            <a:r>
              <a:rPr lang="en-GB" sz="2000" dirty="0" err="1" smtClean="0"/>
              <a:t>bøyes</a:t>
            </a:r>
            <a:r>
              <a:rPr lang="en-GB" sz="2000" dirty="0" smtClean="0"/>
              <a:t>.  </a:t>
            </a:r>
            <a:endParaRPr lang="en-GB" sz="2000" dirty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1371600" y="2209800"/>
          <a:ext cx="1166813" cy="1219200"/>
        </p:xfrm>
        <a:graphic>
          <a:graphicData uri="http://schemas.openxmlformats.org/presentationml/2006/ole">
            <p:oleObj spid="_x0000_s8194" name="Equation" r:id="rId3" imgW="660240" imgH="698400" progId="Equation.3">
              <p:embed/>
            </p:oleObj>
          </a:graphicData>
        </a:graphic>
      </p:graphicFrame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pic>
        <p:nvPicPr>
          <p:cNvPr id="2" name="Picture 3" descr="C:\Users\trulsn\Documents\MENA1000bok\Figurer\Kap 9 Band bending 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8821420" cy="274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Halvlederkomponenter</a:t>
            </a:r>
            <a:br>
              <a:rPr lang="nb-NO" smtClean="0"/>
            </a:br>
            <a:r>
              <a:rPr lang="nb-NO" smtClean="0"/>
              <a:t>p-n-overganger - dioder</a:t>
            </a:r>
            <a:endParaRPr lang="en-US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p-leder: elektronhull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n-leder: elektroner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Ingen polarisering (=bias)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Bakgrunnsrekombinasjon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Positiv polarisering (=forward bias)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Strøm ved rekombinasjon på p-n-overgangen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Negativ polarisering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Ingen strøm pga. uttømming på p-n-overgangen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4221088"/>
            <a:ext cx="3810000" cy="1676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Dioder</a:t>
            </a:r>
          </a:p>
          <a:p>
            <a:pPr lvl="1" eaLnBrk="1" hangingPunct="1"/>
            <a:r>
              <a:rPr lang="nb-NO" sz="1600" dirty="0" smtClean="0"/>
              <a:t>Likerettere</a:t>
            </a:r>
          </a:p>
          <a:p>
            <a:pPr lvl="1" eaLnBrk="1" hangingPunct="1"/>
            <a:r>
              <a:rPr lang="nb-NO" sz="1600" dirty="0" smtClean="0"/>
              <a:t>Elektromotorbeskyttelse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Lysemitterende dioder (LED)</a:t>
            </a:r>
            <a:endParaRPr lang="nb-NO" sz="1600" dirty="0" smtClean="0"/>
          </a:p>
        </p:txBody>
      </p:sp>
      <p:pic>
        <p:nvPicPr>
          <p:cNvPr id="9223" name="Picture 5" descr="MAW-12-12-pn-jun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75" y="1143000"/>
            <a:ext cx="49371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371600" y="2132856"/>
          <a:ext cx="1166813" cy="1219200"/>
        </p:xfrm>
        <a:graphic>
          <a:graphicData uri="http://schemas.openxmlformats.org/presentationml/2006/ole">
            <p:oleObj spid="_x0000_s9218" name="Equation" r:id="rId4" imgW="660240" imgH="698400" progId="Equation.3">
              <p:embed/>
            </p:oleObj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Vanlig AC/DC strømforsyning: Typisk bruk av transformator, dioder (bro-likeretter) og kondensator; </a:t>
            </a:r>
            <a:endParaRPr lang="en-US" smtClean="0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5364088" y="630932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Fra </a:t>
            </a:r>
            <a:r>
              <a:rPr lang="en-US" sz="1000" dirty="0"/>
              <a:t>http://hyperphysics.phy-astr.gsu.edu/hbase/hph.html</a:t>
            </a:r>
          </a:p>
        </p:txBody>
      </p:sp>
      <p:pic>
        <p:nvPicPr>
          <p:cNvPr id="53253" name="Picture 4" descr="hyperphysics-rect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066800"/>
            <a:ext cx="33226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hyperphysics-rectb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30763"/>
            <a:ext cx="35337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hyperphysics-rectb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38" y="4800600"/>
            <a:ext cx="38401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hyperphysics-rectbr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84488"/>
            <a:ext cx="372586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10536" cy="1143000"/>
          </a:xfrm>
        </p:spPr>
        <p:txBody>
          <a:bodyPr/>
          <a:lstStyle/>
          <a:p>
            <a:r>
              <a:rPr lang="en-GB" dirty="0" err="1" smtClean="0"/>
              <a:t>Lysemitterende</a:t>
            </a:r>
            <a:r>
              <a:rPr lang="en-GB" dirty="0" smtClean="0"/>
              <a:t> diode (LED)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99330" name="Picture 2" descr="http://upload.wikimedia.org/wikipedia/commons/thumb/d/d7/PnJunction-LED-E.svg/300px-PnJunction-LED-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5135092" cy="3611683"/>
          </a:xfrm>
          <a:prstGeom prst="rect">
            <a:avLst/>
          </a:prstGeom>
          <a:noFill/>
        </p:spPr>
      </p:pic>
      <p:pic>
        <p:nvPicPr>
          <p:cNvPr id="99334" name="Picture 6" descr="File:LED DaytimeRunningL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40968"/>
            <a:ext cx="2423838" cy="1614882"/>
          </a:xfrm>
          <a:prstGeom prst="rect">
            <a:avLst/>
          </a:prstGeom>
          <a:noFill/>
        </p:spPr>
      </p:pic>
      <p:pic>
        <p:nvPicPr>
          <p:cNvPr id="99336" name="Picture 8" descr="http://upload.wikimedia.org/wikipedia/commons/thumb/7/76/LED_bulbs.jpg/220px-LED_bul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941167"/>
            <a:ext cx="2448272" cy="1391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6381328"/>
            <a:ext cx="154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Figurer: </a:t>
            </a:r>
            <a:r>
              <a:rPr lang="en-GB" sz="1400" dirty="0" err="1" smtClean="0"/>
              <a:t>Wikipedia</a:t>
            </a:r>
            <a:endParaRPr lang="en-GB" sz="1400" dirty="0"/>
          </a:p>
        </p:txBody>
      </p:sp>
      <p:pic>
        <p:nvPicPr>
          <p:cNvPr id="10" name="Picture 6" descr="hyperphysics-led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30480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yperphysics-ledst2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16632"/>
            <a:ext cx="1176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4276" name="Picture 7" descr="Solar-cell-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504" y="116632"/>
            <a:ext cx="317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Solceller</a:t>
            </a:r>
            <a:endParaRPr lang="en-US" smtClean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71600"/>
            <a:ext cx="410445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Mest brukt er silisium</a:t>
            </a:r>
          </a:p>
          <a:p>
            <a:pPr lvl="1" eaLnBrk="1" hangingPunct="1"/>
            <a:r>
              <a:rPr lang="nb-NO" sz="1600" dirty="0" smtClean="0"/>
              <a:t>krystallinsk</a:t>
            </a:r>
          </a:p>
          <a:p>
            <a:pPr lvl="1" eaLnBrk="1" hangingPunct="1"/>
            <a:r>
              <a:rPr lang="nb-NO" sz="1600" dirty="0" smtClean="0"/>
              <a:t>amorft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Andre halvledere kan også brukes</a:t>
            </a:r>
          </a:p>
          <a:p>
            <a:pPr lvl="1" eaLnBrk="1" hangingPunct="1"/>
            <a:r>
              <a:rPr lang="nb-NO" sz="1600" dirty="0" smtClean="0"/>
              <a:t>Krav: </a:t>
            </a:r>
          </a:p>
          <a:p>
            <a:pPr lvl="2" eaLnBrk="1" hangingPunct="1"/>
            <a:r>
              <a:rPr lang="nb-NO" sz="1400" dirty="0" smtClean="0"/>
              <a:t>Passende </a:t>
            </a:r>
            <a:r>
              <a:rPr lang="nb-NO" sz="1400" dirty="0" err="1" smtClean="0"/>
              <a:t>båndgap</a:t>
            </a:r>
            <a:endParaRPr lang="nb-NO" sz="1400" dirty="0" smtClean="0"/>
          </a:p>
          <a:p>
            <a:pPr lvl="2" eaLnBrk="1" hangingPunct="1"/>
            <a:r>
              <a:rPr lang="nb-NO" sz="1400" dirty="0" smtClean="0"/>
              <a:t>God ledningsevne</a:t>
            </a:r>
          </a:p>
          <a:p>
            <a:pPr lvl="2" eaLnBrk="1" hangingPunct="1"/>
            <a:r>
              <a:rPr lang="nb-NO" sz="1400" dirty="0" smtClean="0"/>
              <a:t>Få defekter</a:t>
            </a:r>
          </a:p>
          <a:p>
            <a:pPr lvl="2" eaLnBrk="1" hangingPunct="1"/>
            <a:endParaRPr lang="nb-NO" sz="1400" dirty="0" smtClean="0"/>
          </a:p>
          <a:p>
            <a:pPr lvl="1" eaLnBrk="1" hangingPunct="1"/>
            <a:r>
              <a:rPr lang="nb-NO" sz="1600" dirty="0" smtClean="0"/>
              <a:t>Ge</a:t>
            </a:r>
          </a:p>
          <a:p>
            <a:pPr lvl="1" eaLnBrk="1" hangingPunct="1"/>
            <a:r>
              <a:rPr lang="nb-NO" sz="1600" dirty="0" err="1" smtClean="0"/>
              <a:t>GaAs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TiO</a:t>
            </a:r>
            <a:r>
              <a:rPr lang="nb-NO" sz="1600" baseline="-25000" dirty="0" smtClean="0"/>
              <a:t>2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5724128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en-US" sz="1000" dirty="0">
                <a:hlinkClick r:id="rId3"/>
              </a:rPr>
              <a:t>http://acre.murdoch.edu.au/refiles/pv/text.html</a:t>
            </a:r>
            <a:r>
              <a:rPr lang="nb-NO" sz="1000" dirty="0"/>
              <a:t> og </a:t>
            </a:r>
            <a:r>
              <a:rPr lang="en-US" sz="1000" dirty="0">
                <a:hlinkClick r:id="rId4"/>
              </a:rPr>
              <a:t>http://www.iowathinfilm.com/</a:t>
            </a:r>
            <a:r>
              <a:rPr lang="nb-NO" sz="1000" dirty="0"/>
              <a:t>  </a:t>
            </a:r>
            <a:endParaRPr lang="en-US" sz="1000" dirty="0"/>
          </a:p>
        </p:txBody>
      </p:sp>
      <p:pic>
        <p:nvPicPr>
          <p:cNvPr id="54280" name="Picture 8" descr="solarcell-roll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9600" y="4572000"/>
            <a:ext cx="19558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8849" name="Picture 1" descr="C:\Users\trulsn\Documents\MENA1000bok\Figurer\Kap 9 band bending pho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585" y="3284984"/>
            <a:ext cx="3384623" cy="315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Emisjon og absorpsjon – elektroniske overganger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724400" cy="5638800"/>
          </a:xfrm>
        </p:spPr>
        <p:txBody>
          <a:bodyPr/>
          <a:lstStyle/>
          <a:p>
            <a:pPr eaLnBrk="1" hangingPunct="1"/>
            <a:r>
              <a:rPr lang="nb-NO" sz="1800" smtClean="0"/>
              <a:t>Gasser</a:t>
            </a:r>
          </a:p>
          <a:p>
            <a:pPr lvl="1" eaLnBrk="1" hangingPunct="1"/>
            <a:r>
              <a:rPr lang="nb-NO" sz="1600" smtClean="0"/>
              <a:t>Atomer</a:t>
            </a:r>
          </a:p>
          <a:p>
            <a:pPr lvl="2" eaLnBrk="1" hangingPunct="1"/>
            <a:r>
              <a:rPr lang="nb-NO" sz="1400" smtClean="0"/>
              <a:t>He, Ne, Xe, Ar</a:t>
            </a:r>
          </a:p>
          <a:p>
            <a:pPr lvl="2" eaLnBrk="1" hangingPunct="1"/>
            <a:r>
              <a:rPr lang="nb-NO" sz="1400" smtClean="0"/>
              <a:t>Na, K, Ca, Sr, Ba</a:t>
            </a:r>
          </a:p>
          <a:p>
            <a:pPr lvl="1" eaLnBrk="1" hangingPunct="1"/>
            <a:r>
              <a:rPr lang="nb-NO" sz="1600" smtClean="0"/>
              <a:t>Enkle molekyler</a:t>
            </a:r>
          </a:p>
          <a:p>
            <a:pPr lvl="2" eaLnBrk="1" hangingPunct="1"/>
            <a:r>
              <a:rPr lang="nb-NO" sz="1400" smtClean="0"/>
              <a:t>H</a:t>
            </a:r>
            <a:r>
              <a:rPr lang="nb-NO" sz="1400" baseline="-25000" smtClean="0"/>
              <a:t>2</a:t>
            </a:r>
          </a:p>
          <a:p>
            <a:pPr lvl="1" eaLnBrk="1" hangingPunct="1"/>
            <a:r>
              <a:rPr lang="nb-NO" sz="1600" smtClean="0"/>
              <a:t>Skarpe topper/linjer i spektre</a:t>
            </a:r>
          </a:p>
          <a:p>
            <a:pPr lvl="1" eaLnBrk="1" hangingPunct="1"/>
            <a:endParaRPr lang="nb-NO" sz="1600" smtClean="0"/>
          </a:p>
        </p:txBody>
      </p:sp>
      <p:pic>
        <p:nvPicPr>
          <p:cNvPr id="16389" name="Picture 6" descr="MAW-2-5-Na-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4838"/>
            <a:ext cx="2667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JSG-281-H-Bal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38862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JSG-282-He-C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200" y="2971800"/>
            <a:ext cx="40640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JSG-284-absorpsjonsspekt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267200"/>
            <a:ext cx="41052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914400" y="2819400"/>
            <a:ext cx="500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Helium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914400" y="3429000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Klor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57200" y="3254375"/>
            <a:ext cx="3667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nb-NO" sz="1200">
                <a:latin typeface="Arial" pitchFamily="34" charset="0"/>
              </a:rPr>
              <a:t>Emisjon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457200" y="5006975"/>
            <a:ext cx="3667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nb-NO" sz="1200">
                <a:latin typeface="Arial" pitchFamily="34" charset="0"/>
              </a:rPr>
              <a:t>Absorpsjon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5652120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 og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Materials.</a:t>
            </a:r>
            <a:endParaRPr lang="en-US" sz="1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5299" name="Picture 6" descr="WDC-19-22-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16238"/>
            <a:ext cx="52578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Transistorer</a:t>
            </a:r>
            <a:endParaRPr lang="en-US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3810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pnp og npn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Kollektor-base er stengt av en stor negativ polarisering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Uten polarisering av emitter-base.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 Kollektor-base forblir stengt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Med forover-polarisering av emitter-base: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Basen oversvømmes av ”feil” ladningsbærer fra emitter. Ved tilstrekkelig polarisering (bias) blir kollektor-base ledende.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Nå kan emitter-base moduleres, og vi får en tilsvarende modulasjon av kolektor-base-strømmen.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Forsterkning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Analog; forsterkere, regulatorer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Digitale: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	Lager: Av-på vha. feedback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	Prosessor (addisjon/subtraksjon)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</p:txBody>
      </p:sp>
      <p:pic>
        <p:nvPicPr>
          <p:cNvPr id="55302" name="Picture 5" descr="MAW-12-20-ATT-first-transi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23622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 o.a.</a:t>
            </a:r>
            <a:endParaRPr lang="en-US" sz="1000"/>
          </a:p>
        </p:txBody>
      </p:sp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80728"/>
            <a:ext cx="1397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Transistor (npn) i typisk forsterker-krets</a:t>
            </a:r>
            <a:endParaRPr lang="en-GB" smtClean="0"/>
          </a:p>
        </p:txBody>
      </p:sp>
      <p:pic>
        <p:nvPicPr>
          <p:cNvPr id="56324" name="Picture 5" descr="amplifier-small-signal-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73238"/>
            <a:ext cx="4694238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MOSFET</a:t>
            </a:r>
            <a:br>
              <a:rPr lang="nb-NO" smtClean="0"/>
            </a:br>
            <a:r>
              <a:rPr lang="nb-NO" smtClean="0"/>
              <a:t>Metal Oxide Semiconductor Field Effect Transistor</a:t>
            </a:r>
            <a:endParaRPr lang="en-U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n-dopet Si som substrat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p-dopede brønner forbundet med tynne kanaler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SiO</a:t>
            </a:r>
            <a:r>
              <a:rPr lang="nb-NO" sz="1600" baseline="-25000" smtClean="0"/>
              <a:t>2</a:t>
            </a:r>
            <a:r>
              <a:rPr lang="nb-NO" sz="1600" smtClean="0"/>
              <a:t> oksidert frem på overflaten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p-brønnene kontakteres (source, drain)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SiO</a:t>
            </a:r>
            <a:r>
              <a:rPr lang="nb-NO" sz="1600" baseline="-25000" smtClean="0"/>
              <a:t>2</a:t>
            </a:r>
            <a:r>
              <a:rPr lang="nb-NO" sz="1600" smtClean="0"/>
              <a:t>-lag over kanalen kontakteres (gate)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Spenning på gate fyller eller tømmer kanalen for hull (lukker/åpner for strøm mellom source og drain)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Høy inngangsmotstand (gate)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  <p:pic>
        <p:nvPicPr>
          <p:cNvPr id="57349" name="Picture 5" descr="WDC-19-24-MOSF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53340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Engineering, o.a.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54263"/>
            <a:ext cx="1849685" cy="2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Superledere</a:t>
            </a:r>
            <a:endParaRPr lang="en-US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958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Resistivitet blir 0 for noen materialer (mest metaller) under T</a:t>
            </a:r>
            <a:r>
              <a:rPr lang="nb-NO" sz="1600" baseline="-25000" smtClean="0"/>
              <a:t>C</a:t>
            </a:r>
            <a:endParaRPr lang="nb-NO" sz="1600" smtClean="0"/>
          </a:p>
          <a:p>
            <a:pPr eaLnBrk="1" hangingPunct="1"/>
            <a:r>
              <a:rPr lang="nb-NO" sz="1600" smtClean="0"/>
              <a:t>Ekskluderer magnetfelt (Meissner-effekten)</a:t>
            </a:r>
          </a:p>
          <a:p>
            <a:pPr eaLnBrk="1" hangingPunct="1"/>
            <a:r>
              <a:rPr lang="nb-NO" sz="1600" smtClean="0"/>
              <a:t>T</a:t>
            </a:r>
            <a:r>
              <a:rPr lang="nb-NO" sz="1600" baseline="-25000" smtClean="0"/>
              <a:t>C</a:t>
            </a:r>
            <a:r>
              <a:rPr lang="nb-NO" sz="1600" smtClean="0"/>
              <a:t> for det meste &lt; 20 K</a:t>
            </a:r>
          </a:p>
          <a:p>
            <a:pPr eaLnBrk="1" hangingPunct="1"/>
            <a:r>
              <a:rPr lang="nb-NO" sz="1600" smtClean="0"/>
              <a:t>Skyldes samvirkning av elektroner; unngår kollisjon med gittersvingninger og defekter </a:t>
            </a:r>
          </a:p>
          <a:p>
            <a:pPr eaLnBrk="1" hangingPunct="1"/>
            <a:r>
              <a:rPr lang="nb-NO" sz="1600" smtClean="0"/>
              <a:t>Bryter sammen for høye strømstyrker og magnetfelt</a:t>
            </a:r>
            <a:endParaRPr lang="en-US" sz="1600" smtClean="0"/>
          </a:p>
        </p:txBody>
      </p:sp>
      <p:pic>
        <p:nvPicPr>
          <p:cNvPr id="60421" name="Picture 5" descr="wdc-21-18-super"/>
          <p:cNvPicPr>
            <a:picLocks noChangeAspect="1" noChangeArrowheads="1"/>
          </p:cNvPicPr>
          <p:nvPr/>
        </p:nvPicPr>
        <p:blipFill>
          <a:blip r:embed="rId2" cstate="print">
            <a:lum bright="-18000" contrast="26000"/>
          </a:blip>
          <a:srcRect/>
          <a:stretch>
            <a:fillRect/>
          </a:stretch>
        </p:blipFill>
        <p:spPr bwMode="auto">
          <a:xfrm>
            <a:off x="5963096" y="990600"/>
            <a:ext cx="3073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WDC-21-19-super-3dim"/>
          <p:cNvPicPr>
            <a:picLocks noChangeAspect="1" noChangeArrowheads="1"/>
          </p:cNvPicPr>
          <p:nvPr/>
        </p:nvPicPr>
        <p:blipFill>
          <a:blip r:embed="rId3" cstate="print">
            <a:lum bright="-20000" contrast="22000"/>
          </a:blip>
          <a:srcRect/>
          <a:stretch>
            <a:fillRect/>
          </a:stretch>
        </p:blipFill>
        <p:spPr bwMode="auto">
          <a:xfrm>
            <a:off x="2123678" y="3660800"/>
            <a:ext cx="36004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fig036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385" y="3429000"/>
            <a:ext cx="2605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019800" y="62484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 og Shriver and Atkins: Inorganic Chemistry, 3</a:t>
            </a:r>
            <a:r>
              <a:rPr lang="nb-NO" sz="1000" baseline="30000"/>
              <a:t>rd</a:t>
            </a:r>
            <a:r>
              <a:rPr lang="nb-NO" sz="1000"/>
              <a:t> ed.</a:t>
            </a:r>
            <a:endParaRPr lang="en-US" sz="1000"/>
          </a:p>
        </p:txBody>
      </p:sp>
      <p:pic>
        <p:nvPicPr>
          <p:cNvPr id="60425" name="Picture 9" descr="on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620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219200" y="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Heike Kamerlingh Onnes 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12" name="Picture 5" descr="MO-imaging-MgB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722" y="3645024"/>
            <a:ext cx="2367046" cy="229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61443" name="Picture 7" descr="MAW-12-30-YBCO-f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19600"/>
            <a:ext cx="2286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9" descr="fig18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00"/>
            <a:ext cx="3651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Høytemperatur superledere</a:t>
            </a:r>
            <a:endParaRPr lang="en-US" smtClean="0"/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1986: Müller &amp; Bednorz oppdager superledning i kompleks perovskitt (T</a:t>
            </a:r>
            <a:r>
              <a:rPr lang="nb-NO" sz="1800" baseline="-25000" smtClean="0"/>
              <a:t>C</a:t>
            </a:r>
            <a:r>
              <a:rPr lang="nb-NO" sz="1800" smtClean="0"/>
              <a:t> = 30 K!)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1987: T</a:t>
            </a:r>
            <a:r>
              <a:rPr lang="nb-NO" sz="1800" baseline="-25000" smtClean="0"/>
              <a:t>C</a:t>
            </a:r>
            <a:r>
              <a:rPr lang="nb-NO" sz="1800" smtClean="0"/>
              <a:t> &gt; 77 K i </a:t>
            </a:r>
            <a:r>
              <a:rPr lang="nb-NO" sz="1800" smtClean="0">
                <a:cs typeface="Times New Roman" pitchFamily="18" charset="0"/>
              </a:rPr>
              <a:t>YBa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Cu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-30000" smtClean="0">
                <a:cs typeface="Times New Roman" pitchFamily="18" charset="0"/>
              </a:rPr>
              <a:t>7</a:t>
            </a:r>
            <a:r>
              <a:rPr lang="en-US" sz="1800" smtClean="0"/>
              <a:t> </a:t>
            </a:r>
            <a:r>
              <a:rPr lang="nb-NO" sz="1800" smtClean="0"/>
              <a:t>(”123”,”YBCO”)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>
                <a:cs typeface="Times New Roman" pitchFamily="18" charset="0"/>
              </a:rPr>
              <a:t>T</a:t>
            </a:r>
            <a:r>
              <a:rPr lang="nb-NO" sz="1800" baseline="-25000" smtClean="0">
                <a:cs typeface="Times New Roman" pitchFamily="18" charset="0"/>
              </a:rPr>
              <a:t>C</a:t>
            </a:r>
            <a:r>
              <a:rPr lang="nb-NO" sz="1800" smtClean="0">
                <a:cs typeface="Times New Roman" pitchFamily="18" charset="0"/>
              </a:rPr>
              <a:t> = 135 K i HgBa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Cu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-30000" smtClean="0">
                <a:cs typeface="Times New Roman" pitchFamily="18" charset="0"/>
              </a:rPr>
              <a:t>8+d</a:t>
            </a:r>
            <a:r>
              <a:rPr lang="en-US" sz="1800" smtClean="0"/>
              <a:t> </a:t>
            </a:r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2001: MgB</a:t>
            </a:r>
            <a:r>
              <a:rPr lang="nb-NO" sz="1800" baseline="-25000" smtClean="0"/>
              <a:t>2</a:t>
            </a:r>
            <a:r>
              <a:rPr lang="nb-NO" sz="1800" smtClean="0"/>
              <a:t>; T</a:t>
            </a:r>
            <a:r>
              <a:rPr lang="nb-NO" sz="1800" baseline="-25000" smtClean="0"/>
              <a:t>C </a:t>
            </a:r>
            <a:r>
              <a:rPr lang="nb-NO" sz="1800" smtClean="0"/>
              <a:t>= 39 K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61447" name="Picture 5" descr="muel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563" y="1103313"/>
            <a:ext cx="139223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6" descr="bednor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6988" y="1143000"/>
            <a:ext cx="13446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8" descr="mgb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5175"/>
            <a:ext cx="2362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019800" y="64643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Chemistry, M.A. White: Properties of Materials, o.a.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Superledere –magnetooptisk avbildning av magnetfeltet</a:t>
            </a:r>
            <a:endParaRPr lang="en-US" smtClean="0"/>
          </a:p>
        </p:txBody>
      </p:sp>
      <p:pic>
        <p:nvPicPr>
          <p:cNvPr id="62468" name="Picture 4" descr="MO-imaging-Argonne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597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MO-imaging-MgB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1775"/>
            <a:ext cx="4267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Argonne Natl Labs og T.H. Johansen et al. (</a:t>
            </a:r>
            <a:r>
              <a:rPr lang="nb-NO" sz="1000" b="1">
                <a:cs typeface="Times New Roman" pitchFamily="18" charset="0"/>
                <a:hlinkClick r:id="rId5"/>
              </a:rPr>
              <a:t>http://www.fys.uio.no/super/dend/</a:t>
            </a:r>
            <a:r>
              <a:rPr lang="nb-NO" sz="1000"/>
              <a:t>)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Bruk av superledere</a:t>
            </a:r>
            <a:endParaRPr lang="en-US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Strømkabler</a:t>
            </a:r>
          </a:p>
          <a:p>
            <a:pPr eaLnBrk="1" hangingPunct="1"/>
            <a:r>
              <a:rPr lang="nb-NO" sz="1800" smtClean="0"/>
              <a:t>Magneter (elektromagneter)</a:t>
            </a:r>
          </a:p>
          <a:p>
            <a:pPr lvl="1" eaLnBrk="1" hangingPunct="1"/>
            <a:r>
              <a:rPr lang="nb-NO" sz="1600" smtClean="0"/>
              <a:t>Medisinsk bruk; CT/NMR</a:t>
            </a:r>
          </a:p>
          <a:p>
            <a:pPr eaLnBrk="1" hangingPunct="1"/>
            <a:r>
              <a:rPr lang="nb-NO" sz="1800" smtClean="0"/>
              <a:t>Transformatorer</a:t>
            </a:r>
          </a:p>
          <a:p>
            <a:pPr eaLnBrk="1" hangingPunct="1"/>
            <a:r>
              <a:rPr lang="nb-NO" sz="1800" smtClean="0"/>
              <a:t>Levitasjon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63493" name="Picture 5" descr="cable-fysikknet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90600"/>
            <a:ext cx="2378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svevetog-maglev-fysikknett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94100"/>
            <a:ext cx="3657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CT-visual_ct-hitac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5622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 descr="transformator-fysikknett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606800"/>
            <a:ext cx="22891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019800" y="66135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hlinkClick r:id="rId6"/>
              </a:rPr>
              <a:t>http://www.Fysikknett.no</a:t>
            </a:r>
            <a:r>
              <a:rPr lang="nb-NO" sz="1000"/>
              <a:t> og Hitachi Med. Instr.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Magnetoresistans</a:t>
            </a:r>
            <a:endParaRPr lang="en-US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695700" cy="5241925"/>
          </a:xfrm>
        </p:spPr>
        <p:txBody>
          <a:bodyPr/>
          <a:lstStyle/>
          <a:p>
            <a:pPr eaLnBrk="1" hangingPunct="1"/>
            <a:r>
              <a:rPr lang="nb-NO" sz="1800" smtClean="0"/>
              <a:t>Resistansen påvirkes av magnetfelt</a:t>
            </a:r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Giant Magneto-Resistance (GMR)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Colossal Magneto-Resistance (CMR)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For eksempel LaMnO</a:t>
            </a:r>
            <a:r>
              <a:rPr lang="nb-NO" sz="1600" baseline="-25000" smtClean="0"/>
              <a:t>3</a:t>
            </a:r>
            <a:r>
              <a:rPr lang="nb-NO" sz="1600" smtClean="0"/>
              <a:t>-baserte perovskitter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Brukes i moderne lesehoder for magnetisk lagring (harddisker)</a:t>
            </a:r>
            <a:endParaRPr lang="en-US" sz="1800" smtClean="0"/>
          </a:p>
        </p:txBody>
      </p:sp>
      <p:pic>
        <p:nvPicPr>
          <p:cNvPr id="64517" name="Picture 5" descr="Magnetic-recording-head-MatToday-JulAug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52911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019800" y="64611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en-US" sz="1000">
                <a:latin typeface="TimesNewRoman" charset="0"/>
              </a:rPr>
              <a:t>J.-G. Zhu,</a:t>
            </a:r>
            <a:r>
              <a:rPr lang="nb-NO" sz="1000">
                <a:latin typeface="TimesNewRoman" charset="0"/>
              </a:rPr>
              <a:t> </a:t>
            </a:r>
            <a:r>
              <a:rPr lang="en-US" sz="1000" i="1">
                <a:latin typeface="TimesNewRoman,Italic" charset="0"/>
              </a:rPr>
              <a:t>Materials Today</a:t>
            </a:r>
            <a:r>
              <a:rPr lang="en-US" sz="1000">
                <a:latin typeface="TimesNewRoman" charset="0"/>
              </a:rPr>
              <a:t>, Jul/Aug 2003</a:t>
            </a:r>
            <a:r>
              <a:rPr lang="nb-NO" sz="1000">
                <a:latin typeface="TimesNewRoman" charset="0"/>
              </a:rPr>
              <a:t>,</a:t>
            </a:r>
            <a:r>
              <a:rPr lang="en-US" sz="1000">
                <a:latin typeface="TimesNewRoman" charset="0"/>
              </a:rPr>
              <a:t> 22-31.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65539" name="Picture 4" descr="Sensonor-tyre-pressure-SP12-db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Mikroteknologi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278688" cy="5043264"/>
          </a:xfrm>
        </p:spPr>
        <p:txBody>
          <a:bodyPr/>
          <a:lstStyle/>
          <a:p>
            <a:pPr eaLnBrk="1" hangingPunct="1"/>
            <a:r>
              <a:rPr lang="en-GB" dirty="0" err="1" smtClean="0"/>
              <a:t>Teknologi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bruker</a:t>
            </a:r>
            <a:r>
              <a:rPr lang="en-GB" dirty="0" smtClean="0"/>
              <a:t> </a:t>
            </a:r>
            <a:r>
              <a:rPr lang="en-GB" dirty="0" err="1" smtClean="0"/>
              <a:t>strukturer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mikrometerskala</a:t>
            </a:r>
            <a:r>
              <a:rPr lang="en-GB" dirty="0" smtClean="0"/>
              <a:t> (10</a:t>
            </a:r>
            <a:r>
              <a:rPr lang="en-GB" baseline="30000" dirty="0" smtClean="0"/>
              <a:t>-6</a:t>
            </a:r>
            <a:r>
              <a:rPr lang="en-GB" dirty="0" smtClean="0"/>
              <a:t> m)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Mikroelektronikk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Prosessorer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Minne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MEMS (</a:t>
            </a:r>
            <a:r>
              <a:rPr lang="en-GB" dirty="0" err="1" smtClean="0"/>
              <a:t>MikroElektroMekaniske</a:t>
            </a:r>
            <a:r>
              <a:rPr lang="en-GB" dirty="0" smtClean="0"/>
              <a:t> </a:t>
            </a:r>
            <a:r>
              <a:rPr lang="en-GB" dirty="0" err="1" smtClean="0"/>
              <a:t>Systemer</a:t>
            </a:r>
            <a:r>
              <a:rPr lang="en-GB" dirty="0" smtClean="0"/>
              <a:t>)</a:t>
            </a:r>
          </a:p>
          <a:p>
            <a:pPr lvl="1" eaLnBrk="1" hangingPunct="1"/>
            <a:r>
              <a:rPr lang="en-GB" dirty="0" err="1" smtClean="0"/>
              <a:t>Energi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Føle</a:t>
            </a:r>
            <a:endParaRPr lang="en-GB" dirty="0" smtClean="0"/>
          </a:p>
          <a:p>
            <a:pPr lvl="1" eaLnBrk="1" hangingPunct="1"/>
            <a:r>
              <a:rPr lang="en-GB" dirty="0" err="1" smtClean="0"/>
              <a:t>Bearbeide</a:t>
            </a:r>
            <a:endParaRPr lang="en-GB" dirty="0" smtClean="0"/>
          </a:p>
          <a:p>
            <a:pPr lvl="1" eaLnBrk="1" hangingPunct="1"/>
            <a:r>
              <a:rPr lang="en-GB" dirty="0" smtClean="0"/>
              <a:t>Handle</a:t>
            </a:r>
          </a:p>
          <a:p>
            <a:pPr lvl="1" eaLnBrk="1" hangingPunct="1"/>
            <a:r>
              <a:rPr lang="en-GB" dirty="0" err="1" smtClean="0"/>
              <a:t>Kommunisere</a:t>
            </a:r>
            <a:endParaRPr lang="en-GB" dirty="0" smtClean="0"/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Fotonikk</a:t>
            </a:r>
          </a:p>
          <a:p>
            <a:pPr lvl="1" eaLnBrk="1" hangingPunct="1"/>
            <a:r>
              <a:rPr lang="en-GB" dirty="0" err="1" smtClean="0"/>
              <a:t>Integrering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elektriske</a:t>
            </a:r>
            <a:r>
              <a:rPr lang="en-GB" dirty="0" smtClean="0"/>
              <a:t> </a:t>
            </a:r>
            <a:r>
              <a:rPr lang="en-GB" dirty="0" err="1" smtClean="0"/>
              <a:t>signaler</a:t>
            </a:r>
            <a:endParaRPr lang="en-GB" dirty="0" smtClean="0"/>
          </a:p>
        </p:txBody>
      </p:sp>
      <p:pic>
        <p:nvPicPr>
          <p:cNvPr id="65542" name="Picture 10" descr="Given-M2A-swa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13684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1398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67585" name="Picture 1" descr="C:\Users\trulsn\Documents\MENA1000bok\Figurer\fotonikk Intel Silisium_80_5530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01327"/>
            <a:ext cx="2896591" cy="208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Faste ioneledere</a:t>
            </a:r>
            <a:endParaRPr 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060848"/>
            <a:ext cx="4680520" cy="433995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Faste </a:t>
            </a:r>
            <a:r>
              <a:rPr lang="nb-NO" sz="1800" dirty="0" err="1" smtClean="0"/>
              <a:t>ioneledere</a:t>
            </a:r>
            <a:r>
              <a:rPr lang="nb-NO" sz="1800" dirty="0" smtClean="0"/>
              <a:t>: Transport av punktdefekter ved selvdiffusjon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Mange </a:t>
            </a:r>
            <a:r>
              <a:rPr lang="nb-NO" sz="1800" dirty="0" smtClean="0"/>
              <a:t>”faste” </a:t>
            </a:r>
            <a:r>
              <a:rPr lang="nb-NO" sz="1800" dirty="0" err="1" smtClean="0"/>
              <a:t>ioneledere</a:t>
            </a:r>
            <a:r>
              <a:rPr lang="nb-NO" sz="1800" dirty="0" smtClean="0"/>
              <a:t> har adsorbert eller absorbert vann eller andre flytende faser. </a:t>
            </a:r>
            <a:r>
              <a:rPr lang="nb-NO" sz="1800" dirty="0" err="1" smtClean="0"/>
              <a:t>Ionetransport</a:t>
            </a:r>
            <a:r>
              <a:rPr lang="nb-NO" sz="1800" dirty="0" smtClean="0"/>
              <a:t> delvis ved hjelp av </a:t>
            </a:r>
            <a:r>
              <a:rPr lang="nb-NO" sz="1800" dirty="0" err="1" smtClean="0"/>
              <a:t>fluid-dynamikk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baseline="30000" dirty="0" smtClean="0"/>
          </a:p>
        </p:txBody>
      </p:sp>
      <p:pic>
        <p:nvPicPr>
          <p:cNvPr id="66565" name="Picture 5" descr="fig18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889125"/>
            <a:ext cx="3240087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19800" y="64643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Shriver and Atkins: Inorganic 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Emisjon og absorpsjon – elektroniske overganger, forts.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267200" cy="56388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nb-NO" sz="1600" smtClean="0"/>
          </a:p>
          <a:p>
            <a:pPr eaLnBrk="1" hangingPunct="1"/>
            <a:r>
              <a:rPr lang="nb-NO" sz="1800" smtClean="0"/>
              <a:t>Større molekyler og kondenserte faser</a:t>
            </a:r>
          </a:p>
          <a:p>
            <a:pPr lvl="1" eaLnBrk="1" hangingPunct="1"/>
            <a:r>
              <a:rPr lang="nb-NO" sz="1600" smtClean="0"/>
              <a:t>Tettere energitilstander</a:t>
            </a:r>
          </a:p>
          <a:p>
            <a:pPr lvl="1" eaLnBrk="1" hangingPunct="1"/>
            <a:r>
              <a:rPr lang="nb-NO" sz="1600" smtClean="0"/>
              <a:t>Reabsorbsjon og –emisjon</a:t>
            </a:r>
          </a:p>
          <a:p>
            <a:pPr lvl="1" eaLnBrk="1" hangingPunct="1"/>
            <a:r>
              <a:rPr lang="nb-NO" sz="1600" smtClean="0"/>
              <a:t>Bredere topper i spektre</a:t>
            </a:r>
          </a:p>
          <a:p>
            <a:pPr lvl="2" eaLnBrk="1" hangingPunct="1"/>
            <a:r>
              <a:rPr lang="nb-NO" sz="1400" smtClean="0"/>
              <a:t>Sorte legemer </a:t>
            </a:r>
          </a:p>
          <a:p>
            <a:pPr lvl="3" eaLnBrk="1" hangingPunct="1"/>
            <a:r>
              <a:rPr lang="nb-NO" sz="1200" smtClean="0"/>
              <a:t>absorberer alt 	</a:t>
            </a:r>
          </a:p>
          <a:p>
            <a:pPr lvl="3" eaLnBrk="1" hangingPunct="1"/>
            <a:r>
              <a:rPr lang="nb-NO" sz="1200" smtClean="0"/>
              <a:t>emiterer over stort spektrum</a:t>
            </a:r>
          </a:p>
          <a:p>
            <a:pPr lvl="2" eaLnBrk="1" hangingPunct="1"/>
            <a:r>
              <a:rPr lang="nb-NO" sz="1400" smtClean="0"/>
              <a:t>Metaller</a:t>
            </a:r>
          </a:p>
          <a:p>
            <a:pPr lvl="3" eaLnBrk="1" hangingPunct="1"/>
            <a:r>
              <a:rPr lang="nb-NO" sz="1200" smtClean="0"/>
              <a:t>absorberer alt i løpet av 100 nm</a:t>
            </a:r>
          </a:p>
          <a:p>
            <a:pPr lvl="3" eaLnBrk="1" hangingPunct="1"/>
            <a:r>
              <a:rPr lang="nb-NO" sz="1200" smtClean="0"/>
              <a:t>reemiteres med samme bølgelengde</a:t>
            </a:r>
          </a:p>
          <a:p>
            <a:pPr lvl="2" eaLnBrk="1" hangingPunct="1"/>
            <a:r>
              <a:rPr lang="nb-NO" sz="1400" smtClean="0"/>
              <a:t>Ioniske stoffer</a:t>
            </a:r>
          </a:p>
          <a:p>
            <a:pPr lvl="3" eaLnBrk="1" hangingPunct="1"/>
            <a:r>
              <a:rPr lang="nb-NO" sz="1200" smtClean="0"/>
              <a:t>Stor båndgap: Transparente</a:t>
            </a:r>
          </a:p>
          <a:p>
            <a:pPr lvl="3" eaLnBrk="1" hangingPunct="1"/>
            <a:r>
              <a:rPr lang="nb-NO" sz="1200" smtClean="0"/>
              <a:t>Lite båndgap: Fargede </a:t>
            </a:r>
          </a:p>
          <a:p>
            <a:pPr marL="1828800" lvl="4" indent="0" eaLnBrk="1" hangingPunct="1"/>
            <a:r>
              <a:rPr lang="nb-NO" sz="1000" smtClean="0"/>
              <a:t>Unntak: ITO</a:t>
            </a:r>
          </a:p>
        </p:txBody>
      </p:sp>
      <p:pic>
        <p:nvPicPr>
          <p:cNvPr id="17413" name="Picture 5" descr="MAW-2-6-emissions-gas-sol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4067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JSG-282-He-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4294188"/>
            <a:ext cx="406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JSG-283-Hvi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5597525"/>
            <a:ext cx="4038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652120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 og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Materials.</a:t>
            </a:r>
            <a:endParaRPr lang="en-US" sz="1000" dirty="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579938" y="4114800"/>
            <a:ext cx="5000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Helium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579938" y="4724400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Klor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4622800" y="5424488"/>
            <a:ext cx="2646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Hvitt lys fra fast stoff (sort legeme) ved høy temperatur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52800" y="1772816"/>
            <a:ext cx="5791200" cy="4680520"/>
            <a:chOff x="3352800" y="1772816"/>
            <a:chExt cx="5791200" cy="4680520"/>
          </a:xfrm>
        </p:grpSpPr>
        <p:pic>
          <p:nvPicPr>
            <p:cNvPr id="67589" name="Picture 5" descr="Nafion-PEEK-mr33_0289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1981200"/>
              <a:ext cx="5715000" cy="429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868144" y="1772816"/>
              <a:ext cx="3275856" cy="468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5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Lavtemperatur, faste elektrolytter</a:t>
            </a:r>
            <a:br>
              <a:rPr lang="nb-NO" smtClean="0"/>
            </a:br>
            <a:r>
              <a:rPr lang="nb-NO" smtClean="0"/>
              <a:t>Protonledende polymerer</a:t>
            </a:r>
            <a:endParaRPr lang="en-US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33528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Proton Exchange Membranes (PEM)</a:t>
            </a:r>
          </a:p>
          <a:p>
            <a:pPr eaLnBrk="1" hangingPunct="1"/>
            <a:r>
              <a:rPr lang="nb-NO" sz="1600" smtClean="0"/>
              <a:t>Nafion</a:t>
            </a:r>
            <a:r>
              <a:rPr lang="nb-NO" sz="1600" baseline="30000" smtClean="0"/>
              <a:t>®</a:t>
            </a:r>
            <a:r>
              <a:rPr lang="nb-NO" sz="1600" smtClean="0"/>
              <a:t> ledende; bra, men dyrt</a:t>
            </a:r>
          </a:p>
          <a:p>
            <a:pPr eaLnBrk="1" hangingPunct="1"/>
            <a:r>
              <a:rPr lang="nb-NO" sz="1600" smtClean="0"/>
              <a:t>Alternativer forsøkes utviklet, for eksempel PEEK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Fordeler ved polymerelektrolytter:</a:t>
            </a:r>
          </a:p>
          <a:p>
            <a:pPr lvl="1" eaLnBrk="1" hangingPunct="1"/>
            <a:r>
              <a:rPr lang="nb-NO" sz="1400" smtClean="0"/>
              <a:t>Høy ledningsevne</a:t>
            </a:r>
          </a:p>
          <a:p>
            <a:pPr lvl="1" eaLnBrk="1" hangingPunct="1"/>
            <a:r>
              <a:rPr lang="nb-NO" sz="1400" smtClean="0"/>
              <a:t>Mekanisk og kjemisk robuste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Ulemper:</a:t>
            </a:r>
          </a:p>
          <a:p>
            <a:pPr lvl="1" eaLnBrk="1" hangingPunct="1"/>
            <a:r>
              <a:rPr lang="nb-NO" sz="1400" smtClean="0"/>
              <a:t>t &lt; 100°C</a:t>
            </a:r>
          </a:p>
          <a:p>
            <a:pPr lvl="1" eaLnBrk="1" hangingPunct="1"/>
            <a:r>
              <a:rPr lang="nb-NO" sz="1400" smtClean="0"/>
              <a:t>Transport av H</a:t>
            </a:r>
            <a:r>
              <a:rPr lang="nb-NO" sz="1400" baseline="-25000" smtClean="0"/>
              <a:t>3</a:t>
            </a:r>
            <a:r>
              <a:rPr lang="nb-NO" sz="1400" smtClean="0"/>
              <a:t>O</a:t>
            </a:r>
            <a:r>
              <a:rPr lang="nb-NO" sz="1400" baseline="30000" smtClean="0"/>
              <a:t>+</a:t>
            </a:r>
            <a:endParaRPr lang="nb-NO" sz="1400" smtClean="0"/>
          </a:p>
          <a:p>
            <a:pPr lvl="1" eaLnBrk="1" hangingPunct="1"/>
            <a:r>
              <a:rPr lang="nb-NO" sz="1400" smtClean="0"/>
              <a:t>”Drag” av 5-6 H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</a:p>
          <a:p>
            <a:pPr lvl="1" eaLnBrk="1" hangingPunct="1"/>
            <a:r>
              <a:rPr lang="nb-NO" sz="1400" smtClean="0"/>
              <a:t>Løselighet/diffusjon av brenselmolekyler</a:t>
            </a:r>
          </a:p>
          <a:p>
            <a:pPr eaLnBrk="1" hangingPunct="1"/>
            <a:endParaRPr lang="en-US" sz="1600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324600" y="64643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nb-NO" sz="1000">
                <a:cs typeface="Times New Roman" pitchFamily="18" charset="0"/>
              </a:rPr>
              <a:t>S.J. Paddison, </a:t>
            </a:r>
            <a:r>
              <a:rPr lang="nb-NO" sz="1000" i="1">
                <a:cs typeface="Times New Roman" pitchFamily="18" charset="0"/>
              </a:rPr>
              <a:t>Ann. Rev. Mater. Res., </a:t>
            </a:r>
            <a:r>
              <a:rPr lang="nb-NO" sz="1000">
                <a:cs typeface="Times New Roman" pitchFamily="18" charset="0"/>
              </a:rPr>
              <a:t>33 (2003) 289.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915816" cy="27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Egentlig vandig </a:t>
            </a:r>
            <a:r>
              <a:rPr lang="nb-NO" i="1" smtClean="0"/>
              <a:t>vs</a:t>
            </a:r>
            <a:r>
              <a:rPr lang="nb-NO" smtClean="0"/>
              <a:t> egentlig fast protonledning</a:t>
            </a:r>
            <a:endParaRPr lang="en-US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3810000" cy="5462588"/>
          </a:xfrm>
        </p:spPr>
        <p:txBody>
          <a:bodyPr/>
          <a:lstStyle/>
          <a:p>
            <a:pPr eaLnBrk="1" hangingPunct="1"/>
            <a:r>
              <a:rPr lang="nb-NO" sz="1600" smtClean="0"/>
              <a:t>Flytende/vandig:</a:t>
            </a:r>
          </a:p>
          <a:p>
            <a:pPr lvl="1" eaLnBrk="1" hangingPunct="1"/>
            <a:r>
              <a:rPr lang="nb-NO" sz="1400" smtClean="0"/>
              <a:t>H</a:t>
            </a:r>
            <a:r>
              <a:rPr lang="nb-NO" sz="1400" baseline="-25000" smtClean="0"/>
              <a:t>3</a:t>
            </a:r>
            <a:r>
              <a:rPr lang="nb-NO" sz="1400" smtClean="0"/>
              <a:t>O</a:t>
            </a:r>
            <a:r>
              <a:rPr lang="nb-NO" sz="1400" baseline="30000" smtClean="0"/>
              <a:t>+</a:t>
            </a:r>
            <a:r>
              <a:rPr lang="nb-NO" sz="1400" smtClean="0"/>
              <a:t> ioner flyter i en vannlignende fase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Fast-fase: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Protoner hopper mellom stasjonære oksidioner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Protonene er sterkt bundet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Krever stor vertsgitter-dynamikk å gi dem nok energi til å hoppe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Eksempel: Faste syrer: CsHSO</a:t>
            </a:r>
            <a:r>
              <a:rPr lang="nb-NO" sz="1400" baseline="-25000" smtClean="0"/>
              <a:t>4</a:t>
            </a:r>
            <a:r>
              <a:rPr lang="nb-NO" sz="1400" smtClean="0"/>
              <a:t>, CsH</a:t>
            </a:r>
            <a:r>
              <a:rPr lang="nb-NO" sz="1400" baseline="-25000" smtClean="0"/>
              <a:t>2</a:t>
            </a:r>
            <a:r>
              <a:rPr lang="nb-NO" sz="1400" smtClean="0"/>
              <a:t>PO</a:t>
            </a:r>
            <a:r>
              <a:rPr lang="nb-NO" sz="1400" baseline="-25000" smtClean="0"/>
              <a:t>4</a:t>
            </a:r>
            <a:endParaRPr lang="nb-NO" sz="1400" smtClean="0"/>
          </a:p>
          <a:p>
            <a:pPr lvl="1" eaLnBrk="1" hangingPunct="1"/>
            <a:endParaRPr lang="nb-NO" sz="1400" smtClean="0"/>
          </a:p>
          <a:p>
            <a:pPr lvl="2" eaLnBrk="1" hangingPunct="1"/>
            <a:r>
              <a:rPr lang="nb-NO" sz="1200" smtClean="0"/>
              <a:t>Brukbare ved 150-250°C</a:t>
            </a:r>
          </a:p>
          <a:p>
            <a:pPr lvl="2" eaLnBrk="1" hangingPunct="1"/>
            <a:r>
              <a:rPr lang="nb-NO" sz="1200" smtClean="0"/>
              <a:t>Løselige i vann under 100°C</a:t>
            </a:r>
          </a:p>
          <a:p>
            <a:pPr lvl="2" eaLnBrk="1" hangingPunct="1"/>
            <a:r>
              <a:rPr lang="nb-NO" sz="1200" smtClean="0"/>
              <a:t>Smelter eller dekomponerer ved for høy temperatur</a:t>
            </a:r>
            <a:endParaRPr lang="en-US" sz="1200" smtClean="0"/>
          </a:p>
        </p:txBody>
      </p:sp>
      <p:pic>
        <p:nvPicPr>
          <p:cNvPr id="70661" name="Picture 5" descr="410877aa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388" y="914400"/>
            <a:ext cx="50276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T. Norby, </a:t>
            </a:r>
            <a:r>
              <a:rPr lang="nb-NO" sz="1000" i="1"/>
              <a:t>Nature</a:t>
            </a:r>
            <a:r>
              <a:rPr lang="nb-NO" sz="1000"/>
              <a:t>, 2001.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Høytemperatur uorganiske protonledere</a:t>
            </a:r>
            <a:endParaRPr lang="en-US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Oksider der akseptordoping kompenseres ved løsning av protoner fra vanndamp: </a:t>
            </a:r>
          </a:p>
          <a:p>
            <a:pPr lvl="1" eaLnBrk="1" hangingPunct="1"/>
            <a:r>
              <a:rPr lang="nb-NO" sz="1600" smtClean="0"/>
              <a:t>Eksempel: Y-dopet BaCeO</a:t>
            </a:r>
            <a:r>
              <a:rPr lang="nb-NO" sz="1600" baseline="-25000" smtClean="0"/>
              <a:t>3</a:t>
            </a:r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Mister protonene og får i stedet oksygenvakans-ledningsevne ved høy temperatur; reaksjonen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>
              <a:buFontTx/>
              <a:buNone/>
            </a:pPr>
            <a:r>
              <a:rPr lang="nb-NO" sz="1600" smtClean="0"/>
              <a:t>	går til venstre.</a:t>
            </a:r>
            <a:endParaRPr lang="en-US" sz="1600" baseline="-25000" smtClean="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757488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69570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1447800" y="4343400"/>
          <a:ext cx="2590800" cy="352425"/>
        </p:xfrm>
        <a:graphic>
          <a:graphicData uri="http://schemas.openxmlformats.org/presentationml/2006/ole">
            <p:oleObj spid="_x0000_s10242" r:id="rId3" imgW="1752600" imgH="241300" progId="Equation.3">
              <p:embed/>
            </p:oleObj>
          </a:graphicData>
        </a:graphic>
      </p:graphicFrame>
      <p:pic>
        <p:nvPicPr>
          <p:cNvPr id="10249" name="Picture 9" descr="Proton_conductiv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14400"/>
            <a:ext cx="38877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228600" y="2782888"/>
          <a:ext cx="5181600" cy="341312"/>
        </p:xfrm>
        <a:graphic>
          <a:graphicData uri="http://schemas.openxmlformats.org/presentationml/2006/ole">
            <p:oleObj spid="_x0000_s10243" r:id="rId5" imgW="3632200" imgH="24130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Oksygenionledere  –  Nernst-lampen</a:t>
            </a:r>
            <a:endParaRPr lang="en-US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Walther H. </a:t>
            </a:r>
            <a:r>
              <a:rPr lang="nb-NO" sz="1800" dirty="0" err="1" smtClean="0"/>
              <a:t>Nernst</a:t>
            </a:r>
            <a:r>
              <a:rPr lang="nb-NO" sz="1800" dirty="0" smtClean="0"/>
              <a:t> oppdaget på slutten av 1800-tallet at Y-dopet ZrO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ledet strøm ved høy temperatur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Ble brukt i </a:t>
            </a:r>
            <a:r>
              <a:rPr lang="nb-NO" sz="1800" dirty="0" err="1" smtClean="0"/>
              <a:t>Nernst-lampen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Må ha forvarmer</a:t>
            </a:r>
          </a:p>
          <a:p>
            <a:pPr lvl="1" eaLnBrk="1" hangingPunct="1"/>
            <a:r>
              <a:rPr lang="nb-NO" sz="1600" dirty="0" smtClean="0"/>
              <a:t>Tåler luft</a:t>
            </a:r>
          </a:p>
          <a:p>
            <a:pPr lvl="1" eaLnBrk="1" hangingPunct="1"/>
            <a:r>
              <a:rPr lang="nb-NO" sz="1600" dirty="0" smtClean="0"/>
              <a:t>Prinsippet for </a:t>
            </a:r>
            <a:r>
              <a:rPr lang="nb-NO" sz="1600" dirty="0" err="1" smtClean="0"/>
              <a:t>oksygenioneledning</a:t>
            </a:r>
            <a:r>
              <a:rPr lang="nb-NO" sz="1600" dirty="0" smtClean="0"/>
              <a:t> ved oksygenvakanser ble forstått først senere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Dominerte før Edisons glødelamper vant frem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71685" name="Picture 5" descr="Nersnt-brenn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1601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ner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1152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nernstlamp_meg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963" y="1295400"/>
            <a:ext cx="13160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 descr="nernstlampcompa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08463"/>
            <a:ext cx="32512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Foto og lenker: http://www.nernst.de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1270" name="Picture 1029" descr="ACERS-PDFC-6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35038"/>
            <a:ext cx="37338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Y-stabilisert ZrO</a:t>
            </a:r>
            <a:r>
              <a:rPr lang="nb-NO" baseline="-25000" smtClean="0"/>
              <a:t>2</a:t>
            </a:r>
            <a:endParaRPr lang="en-US" smtClean="0"/>
          </a:p>
        </p:txBody>
      </p:sp>
      <p:sp>
        <p:nvSpPr>
          <p:cNvPr id="11272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5486400" cy="5486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ZrO</a:t>
            </a:r>
            <a:r>
              <a:rPr lang="nb-NO" sz="1400" baseline="-25000" smtClean="0"/>
              <a:t>2</a:t>
            </a:r>
            <a:r>
              <a:rPr lang="nb-NO" sz="1400" smtClean="0"/>
              <a:t> klassisk oksygenionleder – dominerende i utviklingen av fastoksidbrenselceller (Solid Oxide Fuel Cells, SOFC). Tre polymorfer: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		Monoklin, Tetragonal, Kubisk (fluorittstruktur)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De mer symmetriske (kubisk, tetragonal) favoriseres av høy temperatur og av oksygenvakanser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Ca eller Y tidlig brukt som akseptordopanter som kompenseres av oksygenvakanser, gir kubisk eller tetragonal struktur, og høy ionisk ledningsevne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”Tetragonal zirconia polycrystals” (TZP) 3–6 mol% Y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  <a:r>
              <a:rPr lang="nb-NO" sz="1400" baseline="-25000" smtClean="0"/>
              <a:t>3</a:t>
            </a:r>
            <a:r>
              <a:rPr lang="nb-NO" sz="1400" smtClean="0"/>
              <a:t> bare stabil som keram med submikron partikkelstørrelse. Metastabil: Transformeres til monoklin ved mekanisk og annen påvirkning; ”Transformation toughened”.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”Fully stabilised zirconia” (FSZ), ”yttria stabilized zirconia” (YSZ) 8-12 mol% Y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  <a:r>
              <a:rPr lang="nb-NO" sz="1400" baseline="-25000" smtClean="0"/>
              <a:t>3</a:t>
            </a:r>
            <a:r>
              <a:rPr lang="nb-NO" sz="1400" smtClean="0"/>
              <a:t>. Kubisk form med høyest ioneledningsevne</a:t>
            </a:r>
            <a:endParaRPr lang="en-US" sz="1400" smtClean="0"/>
          </a:p>
        </p:txBody>
      </p:sp>
      <p:graphicFrame>
        <p:nvGraphicFramePr>
          <p:cNvPr id="11266" name="Object 1030"/>
          <p:cNvGraphicFramePr>
            <a:graphicFrameLocks noChangeAspect="1"/>
          </p:cNvGraphicFramePr>
          <p:nvPr/>
        </p:nvGraphicFramePr>
        <p:xfrm>
          <a:off x="1544638" y="3581400"/>
          <a:ext cx="2265362" cy="341313"/>
        </p:xfrm>
        <a:graphic>
          <a:graphicData uri="http://schemas.openxmlformats.org/presentationml/2006/ole">
            <p:oleObj spid="_x0000_s11266" name="Equation" r:id="rId4" imgW="1587240" imgH="241200" progId="Equation.3">
              <p:embed/>
            </p:oleObj>
          </a:graphicData>
        </a:graphic>
      </p:graphicFrame>
      <p:graphicFrame>
        <p:nvGraphicFramePr>
          <p:cNvPr id="11267" name="Object 1031"/>
          <p:cNvGraphicFramePr>
            <a:graphicFrameLocks noChangeAspect="1"/>
          </p:cNvGraphicFramePr>
          <p:nvPr/>
        </p:nvGraphicFramePr>
        <p:xfrm>
          <a:off x="1597025" y="4002088"/>
          <a:ext cx="2119313" cy="341312"/>
        </p:xfrm>
        <a:graphic>
          <a:graphicData uri="http://schemas.openxmlformats.org/presentationml/2006/ole">
            <p:oleObj spid="_x0000_s11267" name="Equation" r:id="rId5" imgW="1485720" imgH="241200" progId="Equation.3">
              <p:embed/>
            </p:oleObj>
          </a:graphicData>
        </a:graphic>
      </p:graphicFrame>
      <p:graphicFrame>
        <p:nvGraphicFramePr>
          <p:cNvPr id="11268" name="Object 1032"/>
          <p:cNvGraphicFramePr>
            <a:graphicFrameLocks noChangeAspect="1"/>
          </p:cNvGraphicFramePr>
          <p:nvPr/>
        </p:nvGraphicFramePr>
        <p:xfrm>
          <a:off x="1600200" y="4433888"/>
          <a:ext cx="3532188" cy="393700"/>
        </p:xfrm>
        <a:graphic>
          <a:graphicData uri="http://schemas.openxmlformats.org/presentationml/2006/ole">
            <p:oleObj spid="_x0000_s11268" name="Equation" r:id="rId6" imgW="2476440" imgH="279360" progId="Equation.3">
              <p:embed/>
            </p:oleObj>
          </a:graphicData>
        </a:graphic>
      </p:graphicFrame>
      <p:sp>
        <p:nvSpPr>
          <p:cNvPr id="11273" name="Text Box 1033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ACERS: Phase diagrams for ceramists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oksygenionledere</a:t>
            </a:r>
            <a:endParaRPr lang="en-US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19600" cy="4724400"/>
          </a:xfrm>
        </p:spPr>
        <p:txBody>
          <a:bodyPr/>
          <a:lstStyle/>
          <a:p>
            <a:pPr eaLnBrk="1" hangingPunct="1"/>
            <a:r>
              <a:rPr lang="nb-NO" sz="1600" smtClean="0">
                <a:sym typeface="Symbol" pitchFamily="18" charset="2"/>
              </a:rPr>
              <a:t>Fluoritter: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ZrO</a:t>
            </a:r>
            <a:r>
              <a:rPr lang="nb-NO" sz="1400" baseline="-25000" smtClean="0"/>
              <a:t>2</a:t>
            </a:r>
            <a:r>
              <a:rPr lang="nb-NO" sz="1400" smtClean="0"/>
              <a:t>: Sc-doping bedre enn Y-doping!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	Bedre tilpasning til ZrO</a:t>
            </a:r>
            <a:r>
              <a:rPr lang="nb-NO" sz="1400" baseline="-25000" smtClean="0"/>
              <a:t>2</a:t>
            </a:r>
            <a:r>
              <a:rPr lang="nb-NO" sz="1400" smtClean="0"/>
              <a:t>-gitteret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	Mindre binding av vakansene</a:t>
            </a:r>
          </a:p>
          <a:p>
            <a:pPr lvl="1" eaLnBrk="1" hangingPunct="1">
              <a:buFontTx/>
              <a:buNone/>
            </a:pPr>
            <a:endParaRPr lang="nb-NO" sz="140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nb-NO" sz="1400" smtClean="0"/>
              <a:t>Sm- eller Gd-dopet CeO</a:t>
            </a:r>
            <a:r>
              <a:rPr lang="nb-NO" sz="1400" baseline="-25000" smtClean="0"/>
              <a:t>2</a:t>
            </a:r>
            <a:endParaRPr lang="en-US" sz="1400" smtClean="0"/>
          </a:p>
          <a:p>
            <a:pPr lvl="1" eaLnBrk="1" hangingPunct="1">
              <a:buFontTx/>
              <a:buNone/>
            </a:pPr>
            <a:endParaRPr lang="nb-NO" sz="140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nb-NO" sz="1400" smtClean="0">
                <a:sym typeface="Symbol" pitchFamily="18" charset="2"/>
              </a:rPr>
              <a:t>-</a:t>
            </a:r>
            <a:r>
              <a:rPr lang="nb-NO" sz="1400" smtClean="0"/>
              <a:t>Bi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  <a:r>
              <a:rPr lang="nb-NO" sz="1400" baseline="-25000" smtClean="0"/>
              <a:t>3         </a:t>
            </a:r>
            <a:r>
              <a:rPr lang="nb-NO" sz="1400" smtClean="0"/>
              <a:t>(vakanser uten doping)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Perovskitter: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BaInO</a:t>
            </a:r>
            <a:r>
              <a:rPr lang="nb-NO" sz="1400" baseline="-25000" smtClean="0"/>
              <a:t>2.5</a:t>
            </a:r>
            <a:r>
              <a:rPr lang="nb-NO" sz="1400" smtClean="0"/>
              <a:t>    (vakanser uten doping)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Al-dopet CaTiO</a:t>
            </a:r>
            <a:r>
              <a:rPr lang="nb-NO" sz="1400" baseline="-25000" smtClean="0"/>
              <a:t>3</a:t>
            </a:r>
            <a:endParaRPr lang="nb-NO" sz="1400" smtClean="0"/>
          </a:p>
          <a:p>
            <a:pPr lvl="1" eaLnBrk="1" hangingPunct="1">
              <a:buFontTx/>
              <a:buNone/>
            </a:pPr>
            <a:r>
              <a:rPr lang="nb-NO" sz="1400" smtClean="0"/>
              <a:t>Sr- og Mg-dopet LaGaO</a:t>
            </a:r>
            <a:r>
              <a:rPr lang="nb-NO" sz="1400" baseline="-25000" smtClean="0"/>
              <a:t>3</a:t>
            </a:r>
            <a:r>
              <a:rPr lang="nb-NO" sz="1400" smtClean="0"/>
              <a:t> (LSGM)</a:t>
            </a:r>
          </a:p>
          <a:p>
            <a:pPr lvl="1" eaLnBrk="1" hangingPunct="1">
              <a:buFontTx/>
              <a:buNone/>
            </a:pPr>
            <a:endParaRPr lang="nb-NO" sz="1400" smtClean="0"/>
          </a:p>
          <a:p>
            <a:pPr eaLnBrk="1" hangingPunct="1"/>
            <a:r>
              <a:rPr lang="nb-NO" sz="1600" smtClean="0"/>
              <a:t>Andre:</a:t>
            </a:r>
          </a:p>
          <a:p>
            <a:pPr lvl="1" eaLnBrk="1" hangingPunct="1"/>
            <a:r>
              <a:rPr lang="nb-NO" sz="1400" smtClean="0"/>
              <a:t>La</a:t>
            </a:r>
            <a:r>
              <a:rPr lang="nb-NO" sz="1400" baseline="-25000" smtClean="0"/>
              <a:t>10</a:t>
            </a:r>
            <a:r>
              <a:rPr lang="nb-NO" sz="1400" smtClean="0"/>
              <a:t>Ge</a:t>
            </a:r>
            <a:r>
              <a:rPr lang="nb-NO" sz="1400" baseline="-25000" smtClean="0"/>
              <a:t>6</a:t>
            </a:r>
            <a:r>
              <a:rPr lang="nb-NO" sz="1400" smtClean="0"/>
              <a:t>O</a:t>
            </a:r>
            <a:r>
              <a:rPr lang="nb-NO" sz="1400" baseline="-25000" smtClean="0"/>
              <a:t>27</a:t>
            </a:r>
            <a:endParaRPr lang="nb-NO" sz="1400" smtClean="0"/>
          </a:p>
          <a:p>
            <a:pPr lvl="1" eaLnBrk="1" hangingPunct="1"/>
            <a:r>
              <a:rPr lang="nb-NO" sz="1400" smtClean="0"/>
              <a:t>La</a:t>
            </a:r>
            <a:r>
              <a:rPr lang="nb-NO" sz="1400" baseline="-25000" smtClean="0"/>
              <a:t>2</a:t>
            </a:r>
            <a:r>
              <a:rPr lang="nb-NO" sz="1400" smtClean="0"/>
              <a:t>Mo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  <a:r>
              <a:rPr lang="nb-NO" sz="1400" baseline="-25000" smtClean="0"/>
              <a:t>9</a:t>
            </a:r>
          </a:p>
        </p:txBody>
      </p:sp>
      <p:pic>
        <p:nvPicPr>
          <p:cNvPr id="72709" name="Picture 5" descr="PGB-11-24-O-ion-condu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350" y="1219200"/>
            <a:ext cx="3803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2484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P.G. Bruce: Solid State Electrochemistry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584448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Blandet </a:t>
            </a:r>
            <a:r>
              <a:rPr lang="nb-NO" dirty="0" err="1" smtClean="0"/>
              <a:t>ionisk</a:t>
            </a:r>
            <a:r>
              <a:rPr lang="nb-NO" dirty="0" smtClean="0"/>
              <a:t> og elektronisk ledning</a:t>
            </a:r>
            <a:endParaRPr lang="en-US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736"/>
            <a:ext cx="5004048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Viktig for effektiv omsetning av nøytrale </a:t>
            </a:r>
            <a:r>
              <a:rPr lang="nb-NO" sz="1600" dirty="0" err="1" smtClean="0"/>
              <a:t>species</a:t>
            </a:r>
            <a:r>
              <a:rPr lang="nb-NO" sz="1600" dirty="0" smtClean="0"/>
              <a:t>, ioner og elektroner i elektrokjemiske prosesser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Batterier, eks. katode i alkalisk Zn-MnO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-batteri. MnO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 leder H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endParaRPr lang="nb-NO" sz="1400" baseline="-250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Elektroder for </a:t>
            </a:r>
            <a:r>
              <a:rPr lang="nb-NO" sz="1400" dirty="0" err="1" smtClean="0"/>
              <a:t>Li-ion-batterier</a:t>
            </a:r>
            <a:r>
              <a:rPr lang="nb-NO" sz="1400" dirty="0" smtClean="0"/>
              <a:t>: Li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r>
              <a:rPr lang="nb-NO" sz="1400" dirty="0" smtClean="0"/>
              <a:t> transport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Brenselceller</a:t>
            </a:r>
            <a:r>
              <a:rPr lang="nb-NO" sz="1400" dirty="0" smtClean="0"/>
              <a:t>, eks. katode i SOFC (eksempler til høyre). (</a:t>
            </a:r>
            <a:r>
              <a:rPr lang="nb-NO" sz="1400" dirty="0" err="1" smtClean="0"/>
              <a:t>LaSr</a:t>
            </a:r>
            <a:r>
              <a:rPr lang="nb-NO" sz="1400" dirty="0" smtClean="0"/>
              <a:t>)(</a:t>
            </a:r>
            <a:r>
              <a:rPr lang="nb-NO" sz="1400" dirty="0" err="1" smtClean="0"/>
              <a:t>Mn,Fe,Co</a:t>
            </a:r>
            <a:r>
              <a:rPr lang="nb-NO" sz="1400" dirty="0" smtClean="0"/>
              <a:t>)O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leder O</a:t>
            </a:r>
            <a:r>
              <a:rPr lang="nb-NO" sz="1400" baseline="30000" dirty="0" smtClean="0"/>
              <a:t>2-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Katalysatorer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Muliggjør transport av elektroner og ioner i og på materialet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Gasseparasjonsmembraner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Oksygen eller hydrogen passerer membranen som en strøm av ioner og elektroner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Også viktig i korrosjon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Oksygen passerer oksidsjiktet som en strøm av </a:t>
            </a:r>
            <a:r>
              <a:rPr lang="nb-NO" sz="1200" dirty="0" err="1" smtClean="0"/>
              <a:t>oksidioner</a:t>
            </a:r>
            <a:r>
              <a:rPr lang="nb-NO" sz="1200" dirty="0" smtClean="0"/>
              <a:t> og elektroner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0908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899592" y="2314649"/>
          <a:ext cx="4076700" cy="322263"/>
        </p:xfrm>
        <a:graphic>
          <a:graphicData uri="http://schemas.openxmlformats.org/presentationml/2006/ole">
            <p:oleObj spid="_x0000_s12290" name="Equation" r:id="rId3" imgW="2882880" imgH="228600" progId="Equation.3">
              <p:embed/>
            </p:oleObj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931640" y="3717032"/>
          <a:ext cx="1676400" cy="314325"/>
        </p:xfrm>
        <a:graphic>
          <a:graphicData uri="http://schemas.openxmlformats.org/presentationml/2006/ole">
            <p:oleObj spid="_x0000_s12291" name="Equation" r:id="rId4" imgW="1218960" imgH="228600" progId="Equation.3">
              <p:embed/>
            </p:oleObj>
          </a:graphicData>
        </a:graphic>
      </p:graphicFrame>
      <p:pic>
        <p:nvPicPr>
          <p:cNvPr id="12296" name="Picture 131" descr="Mixed-conductor-electrodes-O2-nor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92896"/>
            <a:ext cx="2049209" cy="269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2" descr="Mixed-conductor-electrodes-MnO2-nor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81000"/>
            <a:ext cx="22098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4" descr="C:\Users\trulsn\Documents\MENA1000bok\Figurer\Mixed conducting oksygen permeable membra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869160"/>
            <a:ext cx="2129549" cy="184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Termodynamiske egenskaper; </a:t>
            </a:r>
            <a:r>
              <a:rPr lang="nb-NO" dirty="0" smtClean="0"/>
              <a:t>energilagring</a:t>
            </a:r>
            <a:endParaRPr lang="en-US" dirty="0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72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Varme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”</a:t>
            </a:r>
            <a:r>
              <a:rPr lang="nb-NO" sz="1600" dirty="0" err="1" smtClean="0"/>
              <a:t>Phase</a:t>
            </a:r>
            <a:r>
              <a:rPr lang="nb-NO" sz="1600" dirty="0" smtClean="0"/>
              <a:t> </a:t>
            </a:r>
            <a:r>
              <a:rPr lang="nb-NO" sz="1600" dirty="0" err="1" smtClean="0"/>
              <a:t>Change</a:t>
            </a:r>
            <a:r>
              <a:rPr lang="nb-NO" sz="1600" dirty="0" smtClean="0"/>
              <a:t> Materials” (PCM)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Varmeopptak/-avgivelse ved smelting/frysing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cs typeface="Times New Roman" pitchFamily="18" charset="0"/>
              </a:rPr>
              <a:t>Eksempel: Na</a:t>
            </a:r>
            <a:r>
              <a:rPr lang="nb-NO" sz="1400" baseline="-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SO</a:t>
            </a:r>
            <a:r>
              <a:rPr lang="nb-NO" sz="1400" baseline="-30000" dirty="0" smtClean="0">
                <a:cs typeface="Times New Roman" pitchFamily="18" charset="0"/>
              </a:rPr>
              <a:t>4</a:t>
            </a:r>
            <a:r>
              <a:rPr lang="nb-NO" sz="1400" dirty="0" smtClean="0">
                <a:cs typeface="Times New Roman" pitchFamily="18" charset="0"/>
              </a:rPr>
              <a:t>*10H</a:t>
            </a:r>
            <a:r>
              <a:rPr lang="nb-NO" sz="1400" baseline="-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O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Kjemisk energi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Materialer som brensel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Batterier, akkumulatorer; </a:t>
            </a:r>
            <a:r>
              <a:rPr lang="nb-NO" sz="1400" dirty="0" err="1" smtClean="0"/>
              <a:t>interkalasjonsforbindelser</a:t>
            </a:r>
            <a:endParaRPr lang="nb-NO" sz="14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Aluminium, magnesium, C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Brenselslagring; hydrogenlagring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absorpsjon </a:t>
            </a:r>
            <a:endParaRPr lang="nb-NO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Metaller; </a:t>
            </a:r>
            <a:r>
              <a:rPr lang="nb-NO" sz="1400" dirty="0" err="1" smtClean="0"/>
              <a:t>YH</a:t>
            </a:r>
            <a:r>
              <a:rPr lang="nb-NO" sz="1400" baseline="-25000" dirty="0" err="1" smtClean="0"/>
              <a:t>x</a:t>
            </a:r>
            <a:r>
              <a:rPr lang="nb-NO" sz="1400" dirty="0" smtClean="0"/>
              <a:t>, </a:t>
            </a:r>
            <a:r>
              <a:rPr lang="nb-NO" sz="1400" dirty="0" err="1" smtClean="0"/>
              <a:t>PdH</a:t>
            </a:r>
            <a:r>
              <a:rPr lang="nb-NO" sz="1400" baseline="-25000" dirty="0" err="1" smtClean="0"/>
              <a:t>x</a:t>
            </a:r>
            <a:endParaRPr lang="nb-NO" sz="1400" baseline="-250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Legeringer, </a:t>
            </a:r>
            <a:r>
              <a:rPr lang="nb-NO" sz="1400" dirty="0" err="1" smtClean="0"/>
              <a:t>intermetalliske</a:t>
            </a:r>
            <a:r>
              <a:rPr lang="nb-NO" sz="1400" dirty="0" smtClean="0"/>
              <a:t> forbindelser; LaNi</a:t>
            </a:r>
            <a:r>
              <a:rPr lang="nb-NO" sz="1400" baseline="-25000" dirty="0" smtClean="0"/>
              <a:t>5</a:t>
            </a:r>
            <a:r>
              <a:rPr lang="nb-NO" sz="1400" dirty="0" smtClean="0"/>
              <a:t>H</a:t>
            </a:r>
            <a:r>
              <a:rPr lang="nb-NO" sz="1400" baseline="-25000" dirty="0" smtClean="0"/>
              <a:t>6</a:t>
            </a:r>
            <a:r>
              <a:rPr lang="nb-NO" sz="1400" dirty="0" smtClean="0"/>
              <a:t>, </a:t>
            </a:r>
            <a:r>
              <a:rPr lang="nb-NO" sz="1400" dirty="0" err="1" smtClean="0"/>
              <a:t>FeTiH</a:t>
            </a:r>
            <a:r>
              <a:rPr lang="nb-NO" sz="1400" baseline="-25000" dirty="0" err="1" smtClean="0"/>
              <a:t>x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adsorpsjon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Mikroporøse materialer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err="1" smtClean="0"/>
              <a:t>Nanoskopisk</a:t>
            </a:r>
            <a:r>
              <a:rPr lang="nb-NO" sz="1400" dirty="0" smtClean="0"/>
              <a:t> karbon; rør, fibre, ”horn”</a:t>
            </a:r>
            <a:endParaRPr lang="en-US" sz="1400" dirty="0" smtClean="0"/>
          </a:p>
        </p:txBody>
      </p:sp>
      <p:pic>
        <p:nvPicPr>
          <p:cNvPr id="75781" name="Picture 11" descr="Hydrogen-ads-abs-FuelCell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10063"/>
            <a:ext cx="45720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59436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Hydrogenlagringsmaterialer</a:t>
            </a:r>
            <a:endParaRPr lang="en-US" smtClean="0"/>
          </a:p>
        </p:txBody>
      </p:sp>
      <p:pic>
        <p:nvPicPr>
          <p:cNvPr id="76804" name="Picture 5" descr="Hydrogen-i-metall-FuelCell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624013"/>
            <a:ext cx="145415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Hydrid-FuelCell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600200"/>
            <a:ext cx="14747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7" descr="Periodesystemet-masse-Hlagring-FuelCell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200400"/>
            <a:ext cx="438626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8" descr="La2Ni5H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4114800"/>
            <a:ext cx="27051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594360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(2004)17, Shriver and Atkins: Inorganic Chemistry</a:t>
            </a:r>
            <a:endParaRPr lang="en-US" sz="1000"/>
          </a:p>
        </p:txBody>
      </p:sp>
      <p:pic>
        <p:nvPicPr>
          <p:cNvPr id="76809" name="Picture 4" descr="Hydrogen-loeselighet-isotermer-FuelCellR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488" y="981075"/>
            <a:ext cx="23717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Mikroporøse og nanoskopiske hydrogenlagringsmaterialer</a:t>
            </a:r>
            <a:endParaRPr lang="en-US" smtClean="0"/>
          </a:p>
        </p:txBody>
      </p:sp>
      <p:pic>
        <p:nvPicPr>
          <p:cNvPr id="77828" name="Picture 5" descr="Carbon-nanoc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81563"/>
            <a:ext cx="2895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6" descr="Carbon-Nanohorns-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0"/>
            <a:ext cx="2895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7" descr="Sumio-Iijima-NEC-co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43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5943600" y="6324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(2004)17, Shriver and Atkins: Inorganic Chemistry, o.a.</a:t>
            </a:r>
            <a:endParaRPr lang="en-US" sz="1000"/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1524000" y="6080125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Sumio Iijima</a:t>
            </a:r>
            <a:endParaRPr lang="en-US" sz="1000"/>
          </a:p>
        </p:txBody>
      </p:sp>
      <p:pic>
        <p:nvPicPr>
          <p:cNvPr id="77833" name="Picture 10" descr="Zeolitter-hydrogenlagring-FuelCell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8839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Emisjon og absorpsjon – skjematisk oppsummering</a:t>
            </a:r>
            <a:endParaRPr lang="en-U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52120" y="6525344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</a:t>
            </a:r>
            <a:endParaRPr lang="en-US" sz="1000" dirty="0"/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1066800" y="990600"/>
            <a:ext cx="7086600" cy="5486400"/>
            <a:chOff x="672" y="624"/>
            <a:chExt cx="4464" cy="3456"/>
          </a:xfrm>
        </p:grpSpPr>
        <p:pic>
          <p:nvPicPr>
            <p:cNvPr id="18438" name="Picture 3" descr="JSG-283-skjematis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768"/>
              <a:ext cx="4368" cy="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672" y="624"/>
              <a:ext cx="240" cy="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Kinetikk og katalyse</a:t>
            </a:r>
            <a:endParaRPr lang="en-US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71600"/>
            <a:ext cx="438785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Katalysatorer</a:t>
            </a:r>
          </a:p>
          <a:p>
            <a:pPr lvl="1" eaLnBrk="1" hangingPunct="1"/>
            <a:r>
              <a:rPr lang="nb-NO" sz="1600" smtClean="0"/>
              <a:t>Øker hastigheten (nedsetter aktiveringsenergien) på en eller flere kjemiske reaksjoner, men tar ikke del (brukes ikke opp) </a:t>
            </a:r>
          </a:p>
          <a:p>
            <a:pPr lvl="1" eaLnBrk="1" hangingPunct="1"/>
            <a:r>
              <a:rPr lang="nb-NO" sz="1600" smtClean="0"/>
              <a:t>Tar del i delreaksjoner</a:t>
            </a:r>
          </a:p>
          <a:p>
            <a:pPr eaLnBrk="1" hangingPunct="1"/>
            <a:r>
              <a:rPr lang="nb-NO" sz="1800" smtClean="0"/>
              <a:t>Fast katalysator; Heterogen katalyse</a:t>
            </a:r>
          </a:p>
          <a:p>
            <a:pPr lvl="1" eaLnBrk="1" hangingPunct="1"/>
            <a:r>
              <a:rPr lang="nb-NO" sz="1600" smtClean="0"/>
              <a:t>Hastighet</a:t>
            </a:r>
          </a:p>
          <a:p>
            <a:pPr lvl="2" eaLnBrk="1" hangingPunct="1"/>
            <a:r>
              <a:rPr lang="nb-NO" sz="1400" smtClean="0"/>
              <a:t>Mikrostruktur, overflate</a:t>
            </a:r>
          </a:p>
          <a:p>
            <a:pPr lvl="1" eaLnBrk="1" hangingPunct="1"/>
            <a:r>
              <a:rPr lang="nb-NO" sz="1600" smtClean="0"/>
              <a:t>Selektivitet</a:t>
            </a:r>
          </a:p>
          <a:p>
            <a:pPr lvl="2" eaLnBrk="1" hangingPunct="1"/>
            <a:r>
              <a:rPr lang="nb-NO" sz="1400" smtClean="0"/>
              <a:t>Overflatekjemi, transportegenskaper, defektkjemi</a:t>
            </a:r>
          </a:p>
          <a:p>
            <a:pPr eaLnBrk="1" hangingPunct="1"/>
            <a:r>
              <a:rPr lang="nb-NO" sz="1800" smtClean="0"/>
              <a:t>Svært viktig i kjemisk industri, olje- og gassindustri, energiomsetning, avgassrensing, husholdning, osv………..</a:t>
            </a:r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pic>
        <p:nvPicPr>
          <p:cNvPr id="78853" name="Picture 5" descr="fig17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16113"/>
            <a:ext cx="25606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fig17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163" y="3592513"/>
            <a:ext cx="1595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Mikroporøse materialer</a:t>
            </a:r>
            <a:endParaRPr lang="en-US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Zeolitter; gode katalysatorer</a:t>
            </a:r>
          </a:p>
          <a:p>
            <a:pPr lvl="1" eaLnBrk="1" hangingPunct="1"/>
            <a:r>
              <a:rPr lang="nb-NO" sz="1600" smtClean="0"/>
              <a:t>silikater med åpne strukturer</a:t>
            </a:r>
          </a:p>
          <a:p>
            <a:pPr lvl="1" eaLnBrk="1" hangingPunct="1"/>
            <a:r>
              <a:rPr lang="nb-NO" sz="1600" smtClean="0"/>
              <a:t>Kanaler av forskjellig, veldefinert diameter</a:t>
            </a:r>
          </a:p>
          <a:p>
            <a:pPr lvl="2" eaLnBrk="1" hangingPunct="1"/>
            <a:r>
              <a:rPr lang="nb-NO" sz="1400" smtClean="0"/>
              <a:t>God sterisk selektivitet (størrelse)</a:t>
            </a:r>
          </a:p>
          <a:p>
            <a:pPr lvl="1" eaLnBrk="1" hangingPunct="1"/>
            <a:r>
              <a:rPr lang="nb-NO" sz="1600" smtClean="0"/>
              <a:t>Meget stor effektiv overflate inne i krystallene</a:t>
            </a:r>
          </a:p>
          <a:p>
            <a:pPr lvl="1" eaLnBrk="1" hangingPunct="1"/>
            <a:r>
              <a:rPr lang="nb-NO" sz="1600" smtClean="0"/>
              <a:t>Veldefinert overflatekjemi</a:t>
            </a:r>
          </a:p>
          <a:p>
            <a:pPr lvl="1" eaLnBrk="1" hangingPunct="1"/>
            <a:r>
              <a:rPr lang="nb-NO" sz="1600" smtClean="0"/>
              <a:t>Uendelig mange variasjoner i struktur og sammensetning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Mange er syntetisert ved UiO (Lillerud et al.) og bærer navn etter UiO.</a:t>
            </a:r>
            <a:endParaRPr lang="en-US" sz="1600" smtClean="0"/>
          </a:p>
        </p:txBody>
      </p:sp>
      <p:grpSp>
        <p:nvGrpSpPr>
          <p:cNvPr id="79877" name="Group 6"/>
          <p:cNvGrpSpPr>
            <a:grpSpLocks/>
          </p:cNvGrpSpPr>
          <p:nvPr/>
        </p:nvGrpSpPr>
        <p:grpSpPr bwMode="auto">
          <a:xfrm>
            <a:off x="4572000" y="1143000"/>
            <a:ext cx="4330700" cy="5338763"/>
            <a:chOff x="4572000" y="1143000"/>
            <a:chExt cx="4330105" cy="5338787"/>
          </a:xfrm>
        </p:grpSpPr>
        <p:pic>
          <p:nvPicPr>
            <p:cNvPr id="79878" name="Picture 5" descr="fig17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143000"/>
              <a:ext cx="4203700" cy="521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79" name="Rectangle 6"/>
            <p:cNvSpPr>
              <a:spLocks noChangeArrowheads="1"/>
            </p:cNvSpPr>
            <p:nvPr/>
          </p:nvSpPr>
          <p:spPr bwMode="auto">
            <a:xfrm>
              <a:off x="6300192" y="6237312"/>
              <a:ext cx="2601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/>
                <a:t>Figur: Shriver and Atkins: Inorganic Chemistry</a:t>
              </a:r>
              <a:endParaRPr lang="en-US" sz="10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06563"/>
            <a:ext cx="4608512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Metallkatalysatorer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500563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Brukes mye som elektrodematerialer; elektrokatalyse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Aktivitet følger ofte såkalte vulkanplott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Kompromiss mellom god adsorbsjon av reaktantene og ikke for god absorbsjon av produktene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Eksempel: Dekomponering av maursyre HCOOH; Temperatur (merk retningen på skalaen) for en viss reaksjonsrate plottet mot dannelsesenergien for metallformiatet z(HCOO)-M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81923" name="Picture 5" descr="OLED-JECS-12-2-2003-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645024"/>
            <a:ext cx="316706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8504"/>
          </a:xfrm>
        </p:spPr>
        <p:txBody>
          <a:bodyPr/>
          <a:lstStyle/>
          <a:p>
            <a:pPr eaLnBrk="1" hangingPunct="1"/>
            <a:r>
              <a:rPr lang="en-GB" dirty="0" err="1" smtClean="0"/>
              <a:t>Funksjonelle</a:t>
            </a:r>
            <a:r>
              <a:rPr lang="en-GB" dirty="0" smtClean="0"/>
              <a:t> </a:t>
            </a:r>
            <a:r>
              <a:rPr lang="en-GB" dirty="0" err="1" smtClean="0"/>
              <a:t>polymerer</a:t>
            </a:r>
            <a:endParaRPr lang="en-GB" dirty="0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6552728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err="1" smtClean="0"/>
              <a:t>Organiske</a:t>
            </a:r>
            <a:r>
              <a:rPr lang="en-GB" dirty="0" smtClean="0"/>
              <a:t> </a:t>
            </a:r>
            <a:r>
              <a:rPr lang="en-GB" dirty="0" err="1" smtClean="0"/>
              <a:t>stoffer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regel</a:t>
            </a:r>
            <a:r>
              <a:rPr lang="en-GB" dirty="0" smtClean="0"/>
              <a:t> </a:t>
            </a:r>
            <a:r>
              <a:rPr lang="en-GB" dirty="0" err="1" smtClean="0"/>
              <a:t>ikke-ledende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Stort</a:t>
            </a:r>
            <a:r>
              <a:rPr lang="en-GB" dirty="0" smtClean="0"/>
              <a:t> båndgap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Men </a:t>
            </a:r>
            <a:r>
              <a:rPr lang="en-GB" dirty="0" err="1" smtClean="0"/>
              <a:t>endel</a:t>
            </a:r>
            <a:r>
              <a:rPr lang="en-GB" dirty="0" smtClean="0"/>
              <a:t> </a:t>
            </a:r>
            <a:r>
              <a:rPr lang="en-GB" dirty="0" err="1" smtClean="0"/>
              <a:t>aromatiske</a:t>
            </a:r>
            <a:r>
              <a:rPr lang="en-GB" dirty="0" smtClean="0"/>
              <a:t> </a:t>
            </a:r>
            <a:r>
              <a:rPr lang="en-GB" dirty="0" err="1" smtClean="0"/>
              <a:t>forbindelser</a:t>
            </a:r>
            <a:r>
              <a:rPr lang="en-GB" dirty="0" smtClean="0"/>
              <a:t> med </a:t>
            </a:r>
            <a:r>
              <a:rPr lang="en-GB" dirty="0" err="1" smtClean="0"/>
              <a:t>resonans</a:t>
            </a:r>
            <a:r>
              <a:rPr lang="en-GB" dirty="0" smtClean="0"/>
              <a:t> (delokaliserte) </a:t>
            </a:r>
            <a:r>
              <a:rPr lang="en-GB" dirty="0" err="1" smtClean="0"/>
              <a:t>orbitaler</a:t>
            </a:r>
            <a:r>
              <a:rPr lang="en-GB" dirty="0" smtClean="0"/>
              <a:t> </a:t>
            </a:r>
            <a:r>
              <a:rPr lang="en-GB" dirty="0" err="1" smtClean="0"/>
              <a:t>fremviser</a:t>
            </a:r>
            <a:r>
              <a:rPr lang="en-GB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lavere</a:t>
            </a:r>
            <a:r>
              <a:rPr lang="en-GB" dirty="0" smtClean="0"/>
              <a:t> båndgap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halvlederegenskaper</a:t>
            </a:r>
            <a:r>
              <a:rPr lang="en-GB" dirty="0" smtClean="0"/>
              <a:t> ; </a:t>
            </a:r>
            <a:r>
              <a:rPr lang="en-GB" dirty="0" err="1" smtClean="0"/>
              <a:t>kan</a:t>
            </a:r>
            <a:r>
              <a:rPr lang="en-GB" dirty="0" smtClean="0"/>
              <a:t> dopes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lysemisjon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Kan </a:t>
            </a:r>
            <a:r>
              <a:rPr lang="en-GB" dirty="0" err="1" smtClean="0"/>
              <a:t>brukes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ledere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halvledere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OLED: Organic Light Emitting </a:t>
            </a:r>
            <a:r>
              <a:rPr lang="en-GB" dirty="0" smtClean="0"/>
              <a:t>Diode</a:t>
            </a:r>
            <a:endParaRPr lang="en-GB" dirty="0" smtClean="0"/>
          </a:p>
        </p:txBody>
      </p:sp>
      <p:pic>
        <p:nvPicPr>
          <p:cNvPr id="81926" name="Picture 4" descr="OLED-JECS-12-2-2003-fig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79577"/>
            <a:ext cx="26638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6" descr="OLED-JECS-12-2-2003-fig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742332"/>
            <a:ext cx="28765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7" descr="OLED-JECS-12-2-2003-fi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230" y="2055813"/>
            <a:ext cx="18732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8" descr="OLED-JECS-12-2-2003-fig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7793" y="692150"/>
            <a:ext cx="1871662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Mange kombinasjoner av forskjellige typer egenskaper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42975"/>
            <a:ext cx="8208963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84995" name="Picture 5" descr="superledning-levitasjon-fysikknet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0450"/>
            <a:ext cx="74676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En slags </a:t>
            </a:r>
            <a:r>
              <a:rPr lang="nb-NO" dirty="0" smtClean="0"/>
              <a:t>oppsummering av Kapittel 9</a:t>
            </a:r>
            <a:endParaRPr lang="en-US" dirty="0" smtClean="0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81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Antallet fenomener og ”egenskaper” er stort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Bare fantasien setter grenser…?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Uendelig mange stoffer og materialer igjen å utforske og kanskje ”oppdage”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Vi kommer tilbake til mange av de funksjonelle egenskapene når vi skal se på energikonvertering i senere kapittel </a:t>
            </a:r>
            <a:endParaRPr lang="en-US" sz="1800" smtClean="0"/>
          </a:p>
        </p:txBody>
      </p:sp>
      <p:sp>
        <p:nvSpPr>
          <p:cNvPr id="849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371600"/>
            <a:ext cx="2819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Vi har ikke dekket alt denne gangen….</a:t>
            </a:r>
          </a:p>
          <a:p>
            <a:pPr lvl="1" eaLnBrk="1" hangingPunct="1"/>
            <a:r>
              <a:rPr lang="nb-NO" sz="1600" smtClean="0"/>
              <a:t>Overflateteknologi</a:t>
            </a:r>
          </a:p>
          <a:p>
            <a:pPr lvl="1" eaLnBrk="1" hangingPunct="1"/>
            <a:r>
              <a:rPr lang="nb-NO" sz="1600" smtClean="0"/>
              <a:t>Kolloider</a:t>
            </a:r>
          </a:p>
          <a:p>
            <a:pPr lvl="1" eaLnBrk="1" hangingPunct="1"/>
            <a:r>
              <a:rPr lang="nb-NO" sz="1600" smtClean="0"/>
              <a:t>Medisinske materialer, Biomaterialer, biomimetiske materialer</a:t>
            </a:r>
          </a:p>
          <a:p>
            <a:pPr lvl="1" eaLnBrk="1" hangingPunct="1"/>
            <a:r>
              <a:rPr lang="nb-NO" sz="1600" smtClean="0"/>
              <a:t>……</a:t>
            </a:r>
            <a:endParaRPr lang="en-US" sz="1600" smtClean="0"/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http://www.Fysikknett.no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Farge på d-metallioner; oktaedrisk ligandsymmetri</a:t>
            </a:r>
            <a:endParaRPr lang="en-US" smtClean="0"/>
          </a:p>
        </p:txBody>
      </p:sp>
      <p:pic>
        <p:nvPicPr>
          <p:cNvPr id="19460" name="Picture 5" descr="fig070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685800"/>
            <a:ext cx="32591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rystal-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7950"/>
            <a:ext cx="4521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267200"/>
            <a:ext cx="4343400" cy="2514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400" smtClean="0"/>
              <a:t>d-elektronene i utgangspunktet samme energi</a:t>
            </a:r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Ligander påvirker d-orbitalene forskjellig (elektrostatiske krefter)</a:t>
            </a:r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d-orbitalenes energier splittes, for eksempel t</a:t>
            </a:r>
            <a:r>
              <a:rPr lang="nb-NO" sz="1400" baseline="-25000" smtClean="0"/>
              <a:t>2g</a:t>
            </a:r>
            <a:r>
              <a:rPr lang="nb-NO" sz="1400" smtClean="0"/>
              <a:t> og e</a:t>
            </a:r>
            <a:r>
              <a:rPr lang="nb-NO" sz="1400" baseline="-25000" smtClean="0"/>
              <a:t>g</a:t>
            </a: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Eksempel: [Cu(H</a:t>
            </a:r>
            <a:r>
              <a:rPr lang="nb-NO" sz="1400" baseline="-25000" smtClean="0"/>
              <a:t>2</a:t>
            </a:r>
            <a:r>
              <a:rPr lang="nb-NO" sz="1400" smtClean="0"/>
              <a:t>O)</a:t>
            </a:r>
            <a:r>
              <a:rPr lang="nb-NO" sz="1400" baseline="-25000" smtClean="0"/>
              <a:t>6</a:t>
            </a:r>
            <a:r>
              <a:rPr lang="nb-NO" sz="1400" smtClean="0"/>
              <a:t>]</a:t>
            </a:r>
            <a:r>
              <a:rPr lang="nb-NO" sz="1400" baseline="30000" smtClean="0"/>
              <a:t>2+</a:t>
            </a:r>
            <a:endParaRPr lang="nb-NO" sz="1400" smtClean="0"/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Cu</a:t>
            </a:r>
            <a:r>
              <a:rPr lang="nb-NO" sz="1200" baseline="30000" smtClean="0"/>
              <a:t>2+</a:t>
            </a:r>
            <a:r>
              <a:rPr lang="nb-NO" sz="1200" smtClean="0"/>
              <a:t> et et 3d</a:t>
            </a:r>
            <a:r>
              <a:rPr lang="nb-NO" sz="1200" baseline="30000" smtClean="0"/>
              <a:t>9</a:t>
            </a:r>
            <a:r>
              <a:rPr lang="nb-NO" sz="1200" smtClean="0"/>
              <a:t>-kation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9 d-elektroner: 6 i t</a:t>
            </a:r>
            <a:r>
              <a:rPr lang="nb-NO" sz="1200" baseline="-25000" smtClean="0"/>
              <a:t>2g</a:t>
            </a:r>
            <a:r>
              <a:rPr lang="nb-NO" sz="1200" smtClean="0"/>
              <a:t> , 3 i e</a:t>
            </a:r>
            <a:r>
              <a:rPr lang="nb-NO" sz="1200" baseline="-25000" smtClean="0"/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1 ledig plass i e</a:t>
            </a:r>
            <a:r>
              <a:rPr lang="nb-NO" sz="1200" baseline="-25000" smtClean="0"/>
              <a:t>g</a:t>
            </a:r>
            <a:endParaRPr lang="nb-NO" sz="1200" smtClean="0"/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Et t</a:t>
            </a:r>
            <a:r>
              <a:rPr lang="nb-NO" sz="1200" baseline="-25000" smtClean="0"/>
              <a:t>2g</a:t>
            </a:r>
            <a:r>
              <a:rPr lang="nb-NO" sz="1200" smtClean="0"/>
              <a:t>-elektron kan eksiteres ved absorpsjon av energi fra lys. Komplekset blir blått! 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d-metallioner; tetraedrisk ligandsymmetri</a:t>
            </a:r>
            <a:endParaRPr lang="en-US" smtClean="0"/>
          </a:p>
        </p:txBody>
      </p:sp>
      <p:pic>
        <p:nvPicPr>
          <p:cNvPr id="20484" name="Picture 3" descr="fig07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4417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fig071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2004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17525" y="5729288"/>
            <a:ext cx="255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>
                <a:latin typeface="Arial" pitchFamily="34" charset="0"/>
              </a:rPr>
              <a:t>Eksempel: [Cu(NH</a:t>
            </a:r>
            <a:r>
              <a:rPr lang="nb-NO" sz="1800" baseline="-25000">
                <a:latin typeface="Arial" pitchFamily="34" charset="0"/>
              </a:rPr>
              <a:t>3</a:t>
            </a:r>
            <a:r>
              <a:rPr lang="nb-NO" sz="1800">
                <a:latin typeface="Arial" pitchFamily="34" charset="0"/>
              </a:rPr>
              <a:t>)</a:t>
            </a:r>
            <a:r>
              <a:rPr lang="nb-NO" sz="1800" baseline="-25000">
                <a:latin typeface="Arial" pitchFamily="34" charset="0"/>
              </a:rPr>
              <a:t>4</a:t>
            </a:r>
            <a:r>
              <a:rPr lang="nb-NO" sz="1800">
                <a:latin typeface="Arial" pitchFamily="34" charset="0"/>
              </a:rPr>
              <a:t>]</a:t>
            </a:r>
            <a:r>
              <a:rPr lang="nb-NO" sz="1800" baseline="30000">
                <a:latin typeface="Arial" pitchFamily="34" charset="0"/>
              </a:rPr>
              <a:t>2+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580112" y="6525344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Shriver</a:t>
            </a:r>
            <a:r>
              <a:rPr lang="nb-NO" sz="1000" dirty="0"/>
              <a:t> &amp; </a:t>
            </a:r>
            <a:r>
              <a:rPr lang="nb-NO" sz="1000" dirty="0" err="1"/>
              <a:t>Atkins</a:t>
            </a:r>
            <a:r>
              <a:rPr lang="nb-NO" sz="1000" dirty="0"/>
              <a:t>: </a:t>
            </a:r>
            <a:r>
              <a:rPr lang="nb-NO" sz="1000" dirty="0" err="1"/>
              <a:t>Inorganic</a:t>
            </a:r>
            <a:r>
              <a:rPr lang="nb-NO" sz="1000" dirty="0"/>
              <a:t> </a:t>
            </a:r>
            <a:r>
              <a:rPr lang="nb-NO" sz="1000" dirty="0" err="1"/>
              <a:t>Chemistry</a:t>
            </a:r>
            <a:r>
              <a:rPr lang="nb-NO" sz="1000" dirty="0"/>
              <a:t>, 3rd ed.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18781</TotalTime>
  <Words>3997</Words>
  <Application>Microsoft Office PowerPoint</Application>
  <PresentationFormat>On-screen Show (4:3)</PresentationFormat>
  <Paragraphs>933</Paragraphs>
  <Slides>75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Default Design</vt:lpstr>
      <vt:lpstr>Microsoft Equation 3.0</vt:lpstr>
      <vt:lpstr>Equation</vt:lpstr>
      <vt:lpstr>MENA 1000; Materialer, energi og nanoteknologi - Kap. 9  Fysikalske egenskaper og funksjonelle materialer</vt:lpstr>
      <vt:lpstr>Optiske egenskaper</vt:lpstr>
      <vt:lpstr>Optiske egenskaper; Lys </vt:lpstr>
      <vt:lpstr>Refleksjon, absorpsjon, transmisjon, brytning</vt:lpstr>
      <vt:lpstr>Emisjon og absorpsjon – elektroniske overganger</vt:lpstr>
      <vt:lpstr>Emisjon og absorpsjon – elektroniske overganger, forts.</vt:lpstr>
      <vt:lpstr>Emisjon og absorpsjon – skjematisk oppsummering</vt:lpstr>
      <vt:lpstr>Farge på d-metallioner; oktaedrisk ligandsymmetri</vt:lpstr>
      <vt:lpstr>d-metallioner; tetraedrisk ligandsymmetri</vt:lpstr>
      <vt:lpstr>d-metallioner som forurensninger gir ofte farge</vt:lpstr>
      <vt:lpstr>Luminescens</vt:lpstr>
      <vt:lpstr>Hvitt lys fra lysdioder</vt:lpstr>
      <vt:lpstr>LASER Light Amplification by Stimulated Emission of Radiation </vt:lpstr>
      <vt:lpstr>Lasere</vt:lpstr>
      <vt:lpstr>Halvleder-laser</vt:lpstr>
      <vt:lpstr>Laseren i CD-spillere</vt:lpstr>
      <vt:lpstr>Vibrasjonelle overganger </vt:lpstr>
      <vt:lpstr>Spredning, interferens; diffraksjon</vt:lpstr>
      <vt:lpstr>Eksempel: fotoniske sommerfuglvingeskjell; kan vi lage tilsvarende strukturer?</vt:lpstr>
      <vt:lpstr>Flytende krystaller (Liquid crystals, LC)</vt:lpstr>
      <vt:lpstr>Moderne display-teknologier;  LCD-skjerm og LCD-videoprosjektør</vt:lpstr>
      <vt:lpstr>Nye display-teknologier Digital Mirror Device (DMP)</vt:lpstr>
      <vt:lpstr>Nye display-teknologier (DMD)</vt:lpstr>
      <vt:lpstr>Magnetiske egenskaper</vt:lpstr>
      <vt:lpstr>Magnetiske egenskaper</vt:lpstr>
      <vt:lpstr>Opphav til magnetisme – netto spinn Eksempel fra molekylorbitaler; O2 (paramagnetisk) og CO (diamagnetisk)</vt:lpstr>
      <vt:lpstr>Opphav til magnetisme, forts.</vt:lpstr>
      <vt:lpstr>Ferromagnetisme</vt:lpstr>
      <vt:lpstr>Antiferromagnetisme og ferrimagnetisme</vt:lpstr>
      <vt:lpstr>Magnetisk datalagring</vt:lpstr>
      <vt:lpstr>Permanentmagneter</vt:lpstr>
      <vt:lpstr>Kombinasjon av magnetiske og andre fenomener og egenskaper</vt:lpstr>
      <vt:lpstr>Magneto-optisk avbildning</vt:lpstr>
      <vt:lpstr>Dielektriske egenskaper</vt:lpstr>
      <vt:lpstr>Dielektriske egenskaper</vt:lpstr>
      <vt:lpstr>Ferroelektrika</vt:lpstr>
      <vt:lpstr>Kondensatorer</vt:lpstr>
      <vt:lpstr>Piezoelektrika</vt:lpstr>
      <vt:lpstr>Elektriske egenskaper</vt:lpstr>
      <vt:lpstr>Elektriske egenskaper</vt:lpstr>
      <vt:lpstr>Diffusjon i et kraftfelt</vt:lpstr>
      <vt:lpstr>Ladningsmobilitet og elektrisk ledningsevne</vt:lpstr>
      <vt:lpstr>Ledningsevne – elektronisk og ionisk</vt:lpstr>
      <vt:lpstr>Geometri, ohms lov m.m.</vt:lpstr>
      <vt:lpstr>Halvlederkomponenter p-n-overganger</vt:lpstr>
      <vt:lpstr>Halvlederkomponenter p-n-overganger - dioder</vt:lpstr>
      <vt:lpstr>Vanlig AC/DC strømforsyning: Typisk bruk av transformator, dioder (bro-likeretter) og kondensator; </vt:lpstr>
      <vt:lpstr>Lysemitterende diode (LED)</vt:lpstr>
      <vt:lpstr>Solceller</vt:lpstr>
      <vt:lpstr>Transistorer</vt:lpstr>
      <vt:lpstr>Transistor (npn) i typisk forsterker-krets</vt:lpstr>
      <vt:lpstr>MOSFET Metal Oxide Semiconductor Field Effect Transistor</vt:lpstr>
      <vt:lpstr>Superledere</vt:lpstr>
      <vt:lpstr>Høytemperatur superledere</vt:lpstr>
      <vt:lpstr>Superledere –magnetooptisk avbildning av magnetfeltet</vt:lpstr>
      <vt:lpstr>Bruk av superledere</vt:lpstr>
      <vt:lpstr>Magnetoresistans</vt:lpstr>
      <vt:lpstr>Mikroteknologi</vt:lpstr>
      <vt:lpstr>Faste ioneledere</vt:lpstr>
      <vt:lpstr>Lavtemperatur, faste elektrolytter Protonledende polymerer</vt:lpstr>
      <vt:lpstr>Egentlig vandig vs egentlig fast protonledning</vt:lpstr>
      <vt:lpstr>Høytemperatur uorganiske protonledere</vt:lpstr>
      <vt:lpstr>Oksygenionledere  –  Nernst-lampen</vt:lpstr>
      <vt:lpstr>Y-stabilisert ZrO2</vt:lpstr>
      <vt:lpstr>Andre oksygenionledere</vt:lpstr>
      <vt:lpstr>Blandet ionisk og elektronisk ledning</vt:lpstr>
      <vt:lpstr>Termodynamiske egenskaper; energilagring</vt:lpstr>
      <vt:lpstr>Hydrogenlagringsmaterialer</vt:lpstr>
      <vt:lpstr>Mikroporøse og nanoskopiske hydrogenlagringsmaterialer</vt:lpstr>
      <vt:lpstr>Kinetikk og katalyse</vt:lpstr>
      <vt:lpstr>Mikroporøse materialer</vt:lpstr>
      <vt:lpstr>Metallkatalysatorer</vt:lpstr>
      <vt:lpstr>Funksjonelle polymerer</vt:lpstr>
      <vt:lpstr>Mange kombinasjoner av forskjellige typer egenskaper</vt:lpstr>
      <vt:lpstr>En slags oppsummering av Kapittel 9</vt:lpstr>
    </vt:vector>
  </TitlesOfParts>
  <Company>UiO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trulsn</cp:lastModifiedBy>
  <cp:revision>402</cp:revision>
  <dcterms:created xsi:type="dcterms:W3CDTF">2003-05-03T22:01:05Z</dcterms:created>
  <dcterms:modified xsi:type="dcterms:W3CDTF">2013-11-03T16:40:34Z</dcterms:modified>
</cp:coreProperties>
</file>