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92" r:id="rId4"/>
    <p:sldId id="293" r:id="rId5"/>
    <p:sldId id="294" r:id="rId6"/>
    <p:sldId id="295" r:id="rId7"/>
    <p:sldId id="342" r:id="rId8"/>
    <p:sldId id="336" r:id="rId9"/>
    <p:sldId id="296" r:id="rId10"/>
    <p:sldId id="297" r:id="rId11"/>
    <p:sldId id="298" r:id="rId12"/>
    <p:sldId id="341" r:id="rId13"/>
    <p:sldId id="299" r:id="rId14"/>
    <p:sldId id="300" r:id="rId15"/>
    <p:sldId id="301" r:id="rId16"/>
    <p:sldId id="302" r:id="rId17"/>
    <p:sldId id="303" r:id="rId18"/>
    <p:sldId id="330" r:id="rId19"/>
    <p:sldId id="304" r:id="rId20"/>
    <p:sldId id="262" r:id="rId21"/>
    <p:sldId id="261" r:id="rId22"/>
    <p:sldId id="306" r:id="rId23"/>
    <p:sldId id="264" r:id="rId24"/>
    <p:sldId id="340" r:id="rId25"/>
    <p:sldId id="337" r:id="rId26"/>
    <p:sldId id="266" r:id="rId27"/>
    <p:sldId id="307" r:id="rId28"/>
    <p:sldId id="278" r:id="rId29"/>
    <p:sldId id="288" r:id="rId30"/>
    <p:sldId id="289" r:id="rId31"/>
    <p:sldId id="279" r:id="rId32"/>
    <p:sldId id="331" r:id="rId33"/>
    <p:sldId id="310" r:id="rId34"/>
    <p:sldId id="311" r:id="rId35"/>
    <p:sldId id="312" r:id="rId36"/>
    <p:sldId id="281" r:id="rId37"/>
    <p:sldId id="280" r:id="rId38"/>
    <p:sldId id="315" r:id="rId39"/>
    <p:sldId id="316" r:id="rId40"/>
    <p:sldId id="317" r:id="rId41"/>
    <p:sldId id="319" r:id="rId42"/>
    <p:sldId id="320" r:id="rId43"/>
    <p:sldId id="321" r:id="rId44"/>
    <p:sldId id="322" r:id="rId45"/>
    <p:sldId id="323" r:id="rId46"/>
    <p:sldId id="339" r:id="rId47"/>
    <p:sldId id="325" r:id="rId48"/>
    <p:sldId id="326" r:id="rId49"/>
    <p:sldId id="327" r:id="rId50"/>
    <p:sldId id="328" r:id="rId51"/>
    <p:sldId id="329" r:id="rId52"/>
    <p:sldId id="334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85" autoAdjust="0"/>
    <p:restoredTop sz="94667" autoAdjust="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F8CAF-693D-4CAA-9B78-51232352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991F21-D383-4B08-978C-572F71F74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Ni-YSZ anode – </a:t>
            </a:r>
            <a:r>
              <a:rPr lang="en-GB" dirty="0" err="1" smtClean="0"/>
              <a:t>elektrolytt</a:t>
            </a:r>
            <a:r>
              <a:rPr lang="en-GB" dirty="0" smtClean="0"/>
              <a:t> – LSM </a:t>
            </a:r>
            <a:r>
              <a:rPr lang="en-GB" dirty="0" err="1" smtClean="0"/>
              <a:t>katode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1F21-D383-4B08-978C-572F71F74DD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 </a:t>
            </a:r>
            <a:r>
              <a:rPr lang="en-GB" dirty="0" err="1" smtClean="0"/>
              <a:t>høyere</a:t>
            </a:r>
            <a:r>
              <a:rPr lang="en-GB" dirty="0" smtClean="0"/>
              <a:t> temperature </a:t>
            </a:r>
            <a:r>
              <a:rPr lang="en-GB" dirty="0" err="1" smtClean="0"/>
              <a:t>brenselcellen</a:t>
            </a:r>
            <a:r>
              <a:rPr lang="en-GB" dirty="0" smtClean="0"/>
              <a:t> </a:t>
            </a:r>
            <a:r>
              <a:rPr lang="en-GB" dirty="0" err="1" smtClean="0"/>
              <a:t>opererer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færre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enklere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ledd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trengs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rundt</a:t>
            </a:r>
            <a:r>
              <a:rPr lang="en-GB" baseline="0" dirty="0" smtClean="0"/>
              <a:t> den.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1F21-D383-4B08-978C-572F71F74DD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Studentene</a:t>
            </a:r>
            <a:r>
              <a:rPr lang="en-GB" dirty="0" smtClean="0"/>
              <a:t> </a:t>
            </a:r>
            <a:r>
              <a:rPr lang="en-GB" dirty="0" err="1" smtClean="0"/>
              <a:t>bør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Li-ion </a:t>
            </a:r>
            <a:r>
              <a:rPr lang="en-GB" dirty="0" err="1" smtClean="0"/>
              <a:t>figuren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kunne</a:t>
            </a:r>
            <a:r>
              <a:rPr lang="en-GB" dirty="0" smtClean="0"/>
              <a:t> </a:t>
            </a:r>
            <a:r>
              <a:rPr lang="en-GB" dirty="0" err="1" smtClean="0"/>
              <a:t>tegne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forklare</a:t>
            </a:r>
            <a:r>
              <a:rPr lang="en-GB" dirty="0" smtClean="0"/>
              <a:t> den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opplafning</a:t>
            </a:r>
            <a:r>
              <a:rPr lang="en-GB" dirty="0" smtClean="0"/>
              <a:t> (</a:t>
            </a:r>
            <a:r>
              <a:rPr lang="en-GB" dirty="0" err="1" smtClean="0"/>
              <a:t>som</a:t>
            </a:r>
            <a:r>
              <a:rPr lang="en-GB" dirty="0" smtClean="0"/>
              <a:t> over)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utladning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Strømmen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reverseres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spenningsfortegnet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opprettholdes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1F21-D383-4B08-978C-572F71F74DD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8479E-3B29-43D7-A9D8-7299074CB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55DB-8F32-4593-80BE-7C7256A8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E8FC9-E232-4AB9-90F6-966C3280E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CB95-54AA-44C0-B7E2-B220A289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FEE5-1B4C-43F7-99E0-7AD56C87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13B3-B5AE-4552-9721-AA310296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FF832-144B-4467-A8FA-E73367C8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D7F0-C0F6-4234-9C43-7588193DB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F9FF-3DCA-42AC-9C17-91B597FF8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D8AB-DF1B-4287-87A0-14115F2F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0FC8-5296-434E-8DC1-23FA3E6A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82F6-C0ED-4A33-8F45-5F08DA676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553200"/>
            <a:ext cx="396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7B4D60-DE18-4123-B2BE-6B06A6045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02550" cy="1817687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>MENA 1000; Materialer, energi og nanoteknologi - Kap. 11</a:t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tx1"/>
                </a:solidFill>
                <a:latin typeface="Arial Black" pitchFamily="34" charset="0"/>
              </a:rPr>
              <a:t>Konvertering og lagring av energi</a:t>
            </a:r>
            <a:endParaRPr lang="en-US" sz="4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5133975"/>
            <a:ext cx="25908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00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Senter for Materialvitenskap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FERMiO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000">
                <a:latin typeface="Arial" charset="0"/>
              </a:rPr>
              <a:t>N-0349 Oslo</a:t>
            </a:r>
          </a:p>
          <a:p>
            <a:pPr eaLnBrk="0" hangingPunct="0"/>
            <a:endParaRPr kumimoji="1" lang="en-GB" sz="1000">
              <a:latin typeface="Arial" charset="0"/>
            </a:endParaRPr>
          </a:p>
          <a:p>
            <a:pPr eaLnBrk="0" hangingPunct="0"/>
            <a:r>
              <a:rPr kumimoji="1" lang="en-GB" sz="1000">
                <a:latin typeface="Arial" charset="0"/>
              </a:rPr>
              <a:t>truls.norby@kjemi.uio.no</a:t>
            </a:r>
            <a:endParaRPr lang="en-GB" sz="1400">
              <a:latin typeface="Arial" charset="0"/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055" name="Group 28"/>
          <p:cNvGrpSpPr>
            <a:grpSpLocks/>
          </p:cNvGrpSpPr>
          <p:nvPr/>
        </p:nvGrpSpPr>
        <p:grpSpPr bwMode="auto">
          <a:xfrm>
            <a:off x="3165475" y="3573463"/>
            <a:ext cx="5978525" cy="2921000"/>
            <a:chOff x="1519" y="2124"/>
            <a:chExt cx="3766" cy="1840"/>
          </a:xfrm>
        </p:grpSpPr>
        <p:pic>
          <p:nvPicPr>
            <p:cNvPr id="2057" name="Picture 26" descr="captionWithImageB01_pic_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124"/>
              <a:ext cx="3766" cy="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Text Box 27"/>
            <p:cNvSpPr txBox="1">
              <a:spLocks noChangeArrowheads="1"/>
            </p:cNvSpPr>
            <p:nvPr/>
          </p:nvSpPr>
          <p:spPr bwMode="auto">
            <a:xfrm>
              <a:off x="2789" y="2233"/>
              <a:ext cx="9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Nissan X-TRAIL H</a:t>
              </a:r>
              <a:r>
                <a:rPr lang="nb-NO" sz="1000" baseline="-25000"/>
                <a:t>2</a:t>
              </a:r>
              <a:r>
                <a:rPr lang="nb-NO" sz="1000"/>
                <a:t> FCV</a:t>
              </a:r>
            </a:p>
          </p:txBody>
        </p:sp>
      </p:grpSp>
      <p:pic>
        <p:nvPicPr>
          <p:cNvPr id="2056" name="Picture 25" descr="H-samfun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1925"/>
            <a:ext cx="36004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18479E-3B29-43D7-A9D8-7299074CB8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Fra kjemisk til mekanisk energi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Forbrenningsmotorer</a:t>
            </a:r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2672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Reverserende</a:t>
            </a:r>
          </a:p>
          <a:p>
            <a:pPr lvl="1" eaLnBrk="1" hangingPunct="1"/>
            <a:r>
              <a:rPr lang="nb-NO" sz="1600" dirty="0" smtClean="0"/>
              <a:t>Velkjent</a:t>
            </a:r>
          </a:p>
          <a:p>
            <a:pPr lvl="2" eaLnBrk="1" hangingPunct="1"/>
            <a:r>
              <a:rPr lang="nb-NO" sz="1400" dirty="0" smtClean="0"/>
              <a:t>1…n sylindre, 2- eller 4-takter</a:t>
            </a:r>
          </a:p>
          <a:p>
            <a:pPr lvl="2" eaLnBrk="1" hangingPunct="1"/>
            <a:r>
              <a:rPr lang="nb-NO" sz="1400" dirty="0" smtClean="0"/>
              <a:t>Otto</a:t>
            </a:r>
          </a:p>
          <a:p>
            <a:pPr lvl="3" eaLnBrk="1" hangingPunct="1"/>
            <a:r>
              <a:rPr lang="nb-NO" sz="1200" dirty="0" smtClean="0"/>
              <a:t>Eksplosjon tennes med gnist</a:t>
            </a:r>
          </a:p>
          <a:p>
            <a:pPr lvl="2" eaLnBrk="1" hangingPunct="1"/>
            <a:r>
              <a:rPr lang="nb-NO" sz="1400" dirty="0" smtClean="0"/>
              <a:t>Diesel</a:t>
            </a:r>
          </a:p>
          <a:p>
            <a:pPr lvl="3" eaLnBrk="1" hangingPunct="1"/>
            <a:r>
              <a:rPr lang="nb-NO" sz="1200" dirty="0" smtClean="0"/>
              <a:t>Eksplosjon skjer ved tilstrekkelig kompresjon</a:t>
            </a:r>
          </a:p>
          <a:p>
            <a:pPr lvl="2" eaLnBrk="1" hangingPunct="1"/>
            <a:endParaRPr lang="nb-NO" sz="1400" dirty="0" smtClean="0"/>
          </a:p>
          <a:p>
            <a:pPr eaLnBrk="1" hangingPunct="1"/>
            <a:r>
              <a:rPr lang="nb-NO" sz="1800" dirty="0" smtClean="0"/>
              <a:t>Roterende</a:t>
            </a:r>
          </a:p>
          <a:p>
            <a:pPr lvl="1" eaLnBrk="1" hangingPunct="1"/>
            <a:r>
              <a:rPr lang="nb-NO" sz="1600" dirty="0" err="1" smtClean="0"/>
              <a:t>Wankel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Morsomt og i prinsippet effektivt design, men nå ute av produksjon</a:t>
            </a:r>
            <a:endParaRPr lang="en-US" sz="1800" dirty="0" smtClean="0"/>
          </a:p>
        </p:txBody>
      </p:sp>
      <p:pic>
        <p:nvPicPr>
          <p:cNvPr id="496645" name="Picture 5" descr="wanke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71951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Wankel-rotary-engine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65313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302" name="Picture 2062" descr="Bil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31797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Sterlingmotoren</a:t>
            </a:r>
            <a:endParaRPr 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5538"/>
            <a:ext cx="6781800" cy="1871662"/>
          </a:xfrm>
        </p:spPr>
        <p:txBody>
          <a:bodyPr/>
          <a:lstStyle/>
          <a:p>
            <a:pPr eaLnBrk="1" hangingPunct="1"/>
            <a:r>
              <a:rPr lang="nb-NO" sz="1800" smtClean="0"/>
              <a:t>Lukket gassmengde</a:t>
            </a:r>
          </a:p>
          <a:p>
            <a:pPr eaLnBrk="1" hangingPunct="1"/>
            <a:r>
              <a:rPr lang="nb-NO" sz="1800" smtClean="0"/>
              <a:t>Ekstern oppvarming og avkjøling</a:t>
            </a:r>
          </a:p>
          <a:p>
            <a:pPr lvl="1" eaLnBrk="1" hangingPunct="1"/>
            <a:r>
              <a:rPr lang="nb-NO" sz="1600" smtClean="0"/>
              <a:t>Kan bruke mange energityper; alt som avgir varme: brensel, elektrisitet, solvarme…</a:t>
            </a:r>
          </a:p>
          <a:p>
            <a:pPr eaLnBrk="1" hangingPunct="1"/>
            <a:r>
              <a:rPr lang="nb-NO" sz="1800" smtClean="0"/>
              <a:t>I prinsipp effektiv og stillegående</a:t>
            </a:r>
            <a:endParaRPr lang="en-US" sz="1800" smtClean="0"/>
          </a:p>
        </p:txBody>
      </p:sp>
      <p:pic>
        <p:nvPicPr>
          <p:cNvPr id="12293" name="Picture 5" descr="stirling_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35325"/>
            <a:ext cx="401161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tirling_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3235325"/>
            <a:ext cx="40116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Solvarme og stirlingmotorer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3316" name="Picture 2" descr="http://www.internationalrivers.org/files/images/solar_thermal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57689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www.mtholyoke.edu/~wang30y/csp/images/SES%20stirling%20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719513"/>
            <a:ext cx="37909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Virkningsgrad (effektivitet)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53480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= avgitt effekt dividert på tilført energi per tidsenhet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tilført energi oftest lik varmeinnholdet (reaksjonsentalpi) for brenselet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Virkningsgrad typisk 20% (bil) til 50% (gassturbin)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Tap: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Irreversibel termodynamikk, </a:t>
            </a:r>
            <a:r>
              <a:rPr lang="nb-NO" dirty="0" err="1" smtClean="0"/>
              <a:t>Carnotsyklus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Varmetap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Ufullstendig brenselutnyttelse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Friksjon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Tomgang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Tapene blir til varme; kan utnyttes og øke total effektivitet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Dampturbin og generator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Termoelektrisk restvarmegenerator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Oppvarming av bil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Fjernvarme til hus</a:t>
            </a:r>
            <a:endParaRPr lang="en-US" dirty="0" smtClean="0"/>
          </a:p>
        </p:txBody>
      </p: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3300413" y="2628900"/>
            <a:ext cx="4400550" cy="0"/>
            <a:chOff x="0" y="0"/>
            <a:chExt cx="2772" cy="0"/>
          </a:xfrm>
        </p:grpSpPr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772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4" name="Rectangle 4"/>
            <p:cNvSpPr>
              <a:spLocks noChangeArrowheads="1" noTextEdit="1"/>
            </p:cNvSpPr>
            <p:nvPr/>
          </p:nvSpPr>
          <p:spPr bwMode="auto">
            <a:xfrm>
              <a:off x="0" y="0"/>
              <a:ext cx="2772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300413" y="2628900"/>
            <a:ext cx="27082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7FEE5-1B4C-43F7-99E0-7AD56C8756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Avgassrensing og -kontroll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95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For mye luft: NO</a:t>
            </a:r>
            <a:r>
              <a:rPr lang="nb-NO" sz="1800" baseline="-25000" smtClean="0"/>
              <a:t>x</a:t>
            </a:r>
            <a:endParaRPr lang="nb-NO" sz="1800" smtClean="0"/>
          </a:p>
          <a:p>
            <a:pPr eaLnBrk="1" hangingPunct="1"/>
            <a:r>
              <a:rPr lang="nb-NO" sz="1800" smtClean="0"/>
              <a:t>For lite luft: Hydrokarboner og sot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Feedback til motor og forgasser fra</a:t>
            </a:r>
          </a:p>
          <a:p>
            <a:pPr lvl="1" eaLnBrk="1" hangingPunct="1"/>
            <a:r>
              <a:rPr lang="nb-NO" sz="1600" smtClean="0"/>
              <a:t>Lambdasensor (pO</a:t>
            </a:r>
            <a:r>
              <a:rPr lang="nb-NO" sz="1600" baseline="-25000" smtClean="0"/>
              <a:t>2</a:t>
            </a:r>
            <a:r>
              <a:rPr lang="nb-NO" sz="1600" smtClean="0"/>
              <a:t>)</a:t>
            </a:r>
          </a:p>
          <a:p>
            <a:pPr lvl="1" eaLnBrk="1" hangingPunct="1"/>
            <a:r>
              <a:rPr lang="nb-NO" sz="1600" smtClean="0"/>
              <a:t>NO</a:t>
            </a:r>
            <a:r>
              <a:rPr lang="nb-NO" sz="1600" baseline="-25000" smtClean="0"/>
              <a:t>x</a:t>
            </a:r>
            <a:r>
              <a:rPr lang="nb-NO" sz="1600" smtClean="0"/>
              <a:t>-sensor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15365" name="Picture 5" descr="Sensors-O2-NOx-Bo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56138"/>
            <a:ext cx="65849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fig17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231298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Fra mekanisk til elektrisk energi (og omvendt)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Generatorer og elektromotorer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35052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Generator</a:t>
            </a:r>
          </a:p>
          <a:p>
            <a:pPr lvl="1" eaLnBrk="1" hangingPunct="1"/>
            <a:r>
              <a:rPr lang="nb-NO" sz="1400" smtClean="0"/>
              <a:t>Spole beveges i forhold til permanentmagneter: Strøm genereres</a:t>
            </a:r>
          </a:p>
          <a:p>
            <a:pPr lvl="2" eaLnBrk="1" hangingPunct="1"/>
            <a:r>
              <a:rPr lang="nb-NO" sz="1200" smtClean="0"/>
              <a:t>Sykkeldynamo</a:t>
            </a:r>
          </a:p>
          <a:p>
            <a:pPr lvl="2" eaLnBrk="1" hangingPunct="1"/>
            <a:r>
              <a:rPr lang="nb-NO" sz="1200" smtClean="0"/>
              <a:t>Bildynamo</a:t>
            </a:r>
          </a:p>
          <a:p>
            <a:pPr lvl="2" eaLnBrk="1" hangingPunct="1"/>
            <a:r>
              <a:rPr lang="nb-NO" sz="1200" smtClean="0"/>
              <a:t>Generator i kraftverk</a:t>
            </a:r>
          </a:p>
          <a:p>
            <a:pPr lvl="1" eaLnBrk="1" hangingPunct="1"/>
            <a:r>
              <a:rPr lang="nb-NO" sz="1400" smtClean="0"/>
              <a:t>AC</a:t>
            </a:r>
          </a:p>
          <a:p>
            <a:pPr lvl="2" eaLnBrk="1" hangingPunct="1"/>
            <a:endParaRPr lang="nb-NO" sz="1200" smtClean="0"/>
          </a:p>
          <a:p>
            <a:pPr eaLnBrk="1" hangingPunct="1"/>
            <a:r>
              <a:rPr lang="nb-NO" sz="1600" smtClean="0"/>
              <a:t>Elektromotor</a:t>
            </a:r>
          </a:p>
          <a:p>
            <a:pPr lvl="1" eaLnBrk="1" hangingPunct="1"/>
            <a:r>
              <a:rPr lang="nb-NO" sz="1400" smtClean="0"/>
              <a:t>Strøm sendes gjennom spole som kan beveges i forhold til permenentmagneter: Bevegelse genereres</a:t>
            </a:r>
          </a:p>
          <a:p>
            <a:pPr lvl="1" eaLnBrk="1" hangingPunct="1"/>
            <a:r>
              <a:rPr lang="nb-NO" sz="1400" smtClean="0"/>
              <a:t>AC, DC</a:t>
            </a:r>
          </a:p>
          <a:p>
            <a:pPr lvl="2" eaLnBrk="1" hangingPunct="1"/>
            <a:r>
              <a:rPr lang="nb-NO" sz="1200" smtClean="0"/>
              <a:t>Transportmidler</a:t>
            </a:r>
          </a:p>
          <a:p>
            <a:pPr lvl="2" eaLnBrk="1" hangingPunct="1"/>
            <a:r>
              <a:rPr lang="nb-NO" sz="1200" smtClean="0"/>
              <a:t>Elbil-motor</a:t>
            </a:r>
          </a:p>
          <a:p>
            <a:pPr lvl="2" eaLnBrk="1" hangingPunct="1"/>
            <a:r>
              <a:rPr lang="nb-NO" sz="1200" smtClean="0"/>
              <a:t>Starter</a:t>
            </a:r>
          </a:p>
          <a:p>
            <a:pPr lvl="2" eaLnBrk="1" hangingPunct="1"/>
            <a:r>
              <a:rPr lang="nb-NO" sz="1200" smtClean="0"/>
              <a:t>Pumper, osv…</a:t>
            </a:r>
          </a:p>
          <a:p>
            <a:pPr lvl="2" eaLnBrk="1" hangingPunct="1"/>
            <a:endParaRPr lang="en-US" sz="1200" smtClean="0"/>
          </a:p>
        </p:txBody>
      </p:sp>
      <p:pic>
        <p:nvPicPr>
          <p:cNvPr id="16389" name="Picture 5" descr="EIN-7-15-vekselstrømsgen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763" y="1038225"/>
            <a:ext cx="20018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Generato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588" y="3459163"/>
            <a:ext cx="33512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generator-dynam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15541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Fra elektromagnetisk stråling (lys) til elektrisitet</a:t>
            </a:r>
            <a:br>
              <a:rPr lang="nb-NO" sz="1600" smtClean="0"/>
            </a:br>
            <a:r>
              <a:rPr lang="nb-NO" smtClean="0"/>
              <a:t>Fotovoltaiske celler - solceller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Krystallinsk silisium (wafers)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10-20% effektivitet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Amorft silisium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5-10% effektivitet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Mindre materialforbruk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Kan innbakes i polymerer; fleksible celler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GaAs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Mer egnet båndgap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Dyrere teknologi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Tandemceller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Kombinasjon med solvarmefangere</a:t>
            </a:r>
            <a:endParaRPr lang="en-US" sz="1800" smtClean="0"/>
          </a:p>
        </p:txBody>
      </p:sp>
      <p:pic>
        <p:nvPicPr>
          <p:cNvPr id="17413" name="Picture 5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4766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solarcell-roll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800" y="3911600"/>
            <a:ext cx="2540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solarcellsatel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z="1600" smtClean="0"/>
              <a:t>Fra lys til elektrokjemiske prosesser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Fotoelektrokjemiske celler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Fotogalvanisk</a:t>
            </a:r>
          </a:p>
          <a:p>
            <a:pPr lvl="1" eaLnBrk="1" hangingPunct="1"/>
            <a:r>
              <a:rPr lang="nb-NO" sz="1600" smtClean="0"/>
              <a:t>Spenning ved lys på elektrode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Fotoelektrolytisk </a:t>
            </a:r>
          </a:p>
          <a:p>
            <a:pPr lvl="1" eaLnBrk="1" hangingPunct="1"/>
            <a:r>
              <a:rPr lang="nb-NO" sz="1600" smtClean="0"/>
              <a:t>Spalter vann direkte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8437" name="Picture 6" descr="nature-insight-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1066800"/>
            <a:ext cx="27797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9459" name="Picture 9" descr="gratzel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2882900"/>
            <a:ext cx="5380038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z="1600" smtClean="0"/>
              <a:t>Fra lys til elektrokjemiske prosesser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Fotoelektrokjemiske celler – forts.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90600"/>
            <a:ext cx="374332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Fotobiologisk </a:t>
            </a:r>
          </a:p>
          <a:p>
            <a:pPr lvl="1" eaLnBrk="1" hangingPunct="1"/>
            <a:r>
              <a:rPr lang="nb-NO" sz="1600" smtClean="0"/>
              <a:t>fotosyntese</a:t>
            </a:r>
          </a:p>
          <a:p>
            <a:pPr lvl="1" eaLnBrk="1" hangingPunct="1"/>
            <a:r>
              <a:rPr lang="nb-NO" sz="1600" smtClean="0"/>
              <a:t>H</a:t>
            </a:r>
            <a:r>
              <a:rPr lang="nb-NO" sz="1600" baseline="-25000" smtClean="0"/>
              <a:t>2</a:t>
            </a:r>
            <a:r>
              <a:rPr lang="nb-NO" sz="1600" smtClean="0"/>
              <a:t> fra bakterier, alger 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Grätzel-celler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”dye-sensitized”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Ledende glasselektroder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Halvleder (nano-TiO</a:t>
            </a:r>
            <a:r>
              <a:rPr lang="nb-NO" sz="1600" baseline="-25000" smtClean="0"/>
              <a:t>2</a:t>
            </a:r>
            <a:r>
              <a:rPr lang="nb-NO" sz="1600" smtClean="0"/>
              <a:t>)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Adsorbert fargestoff (”dye”)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Elektrolytt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Redokspar (I</a:t>
            </a:r>
            <a:r>
              <a:rPr lang="nb-NO" sz="1600" baseline="30000" smtClean="0"/>
              <a:t>- </a:t>
            </a:r>
            <a:r>
              <a:rPr lang="nb-NO" sz="1600" smtClean="0"/>
              <a:t>/ I</a:t>
            </a:r>
            <a:r>
              <a:rPr lang="nb-NO" sz="1600" baseline="-25000" smtClean="0"/>
              <a:t>3</a:t>
            </a:r>
            <a:r>
              <a:rPr lang="nb-NO" sz="1600" baseline="30000" smtClean="0"/>
              <a:t>-</a:t>
            </a:r>
            <a:r>
              <a:rPr lang="nb-NO" sz="1600" smtClean="0"/>
              <a:t>)</a:t>
            </a:r>
            <a:endParaRPr lang="en-US" sz="1600" smtClean="0"/>
          </a:p>
        </p:txBody>
      </p:sp>
      <p:pic>
        <p:nvPicPr>
          <p:cNvPr id="19462" name="Picture 7" descr="nature-insight-energy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781050"/>
            <a:ext cx="18319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483" name="Picture 1029" descr="grovcelluleopt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60960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Fra kjemisk til elektrisk energi</a:t>
            </a:r>
            <a:br>
              <a:rPr lang="nb-NO" sz="1600" smtClean="0"/>
            </a:br>
            <a:r>
              <a:rPr lang="nb-NO" smtClean="0"/>
              <a:t>Brenselceller</a:t>
            </a:r>
            <a:endParaRPr lang="en-US" smtClean="0"/>
          </a:p>
        </p:txBody>
      </p:sp>
      <p:sp>
        <p:nvSpPr>
          <p:cNvPr id="2048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3528392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Sir William R. Grove, 1839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+ ½ 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=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O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Svovelsyre som elektrolytt</a:t>
            </a:r>
          </a:p>
          <a:p>
            <a:pPr eaLnBrk="1" hangingPunct="1"/>
            <a:r>
              <a:rPr lang="nb-NO" sz="1800" dirty="0" smtClean="0"/>
              <a:t>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og 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som brensel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Kunne også spalte vann (elektrolysør)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90500"/>
            <a:ext cx="7543800" cy="1104900"/>
          </a:xfrm>
        </p:spPr>
        <p:txBody>
          <a:bodyPr/>
          <a:lstStyle/>
          <a:p>
            <a:pPr eaLnBrk="1" hangingPunct="1"/>
            <a:r>
              <a:rPr lang="en-GB" sz="1800" smtClean="0"/>
              <a:t>Forenklet energi-flytdiagram med hydrogen – nå skal vi se på konvertering </a:t>
            </a:r>
            <a:r>
              <a:rPr lang="en-GB" sz="1800" i="1" smtClean="0"/>
              <a:t>mellom</a:t>
            </a:r>
            <a:r>
              <a:rPr lang="en-GB" sz="1800" smtClean="0"/>
              <a:t> energiformene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4953000" y="106680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Solenergi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direkte                           indirekte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1524000" y="1066800"/>
            <a:ext cx="838200" cy="3048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Kjerne-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kraft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2438400" y="1066800"/>
            <a:ext cx="762000" cy="3048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Geo-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3276600" y="1295400"/>
            <a:ext cx="1371600" cy="3886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Fossile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brensel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1295400"/>
            <a:ext cx="1752600" cy="5251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600">
                <a:latin typeface="Arial" charset="0"/>
              </a:rPr>
              <a:t>Kilder</a:t>
            </a:r>
          </a:p>
          <a:p>
            <a:pPr eaLnBrk="0" hangingPunct="0">
              <a:spcBef>
                <a:spcPct val="50000"/>
              </a:spcBef>
            </a:pPr>
            <a:endParaRPr lang="en-GB" sz="2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600">
                <a:latin typeface="Arial" charset="0"/>
              </a:rPr>
              <a:t>Fordeling</a:t>
            </a:r>
          </a:p>
          <a:p>
            <a:pPr eaLnBrk="0" hangingPunct="0">
              <a:spcBef>
                <a:spcPct val="50000"/>
              </a:spcBef>
            </a:pPr>
            <a:r>
              <a:rPr lang="en-GB" sz="2600">
                <a:latin typeface="Arial" charset="0"/>
              </a:rPr>
              <a:t>Lagring</a:t>
            </a:r>
          </a:p>
          <a:p>
            <a:pPr eaLnBrk="0" hangingPunct="0">
              <a:spcBef>
                <a:spcPct val="50000"/>
              </a:spcBef>
            </a:pPr>
            <a:r>
              <a:rPr lang="en-GB" sz="2600">
                <a:latin typeface="Arial" charset="0"/>
              </a:rPr>
              <a:t>Transport</a:t>
            </a:r>
          </a:p>
          <a:p>
            <a:pPr eaLnBrk="0" hangingPunct="0">
              <a:spcBef>
                <a:spcPct val="50000"/>
              </a:spcBef>
            </a:pPr>
            <a:endParaRPr lang="en-GB" sz="2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600">
                <a:latin typeface="Arial" charset="0"/>
              </a:rPr>
              <a:t>Bruk</a:t>
            </a: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6858000" y="22860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Vind,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bølge, m.m.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8153400" y="2286000"/>
            <a:ext cx="685800" cy="1828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Vann-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kraft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5791200" y="2057400"/>
            <a:ext cx="10668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Foto-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voltaisk</a:t>
            </a: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5410200" y="3352800"/>
            <a:ext cx="20574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Elektrolyse</a:t>
            </a: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5410200" y="3962400"/>
            <a:ext cx="2057400" cy="5334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Hydrogen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6172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Brenselcelle</a:t>
            </a: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5029200" y="2057400"/>
            <a:ext cx="762000" cy="762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Sol-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1295400" y="5867400"/>
            <a:ext cx="7543800" cy="304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Varme</a:t>
            </a:r>
          </a:p>
        </p:txBody>
      </p:sp>
      <p:sp>
        <p:nvSpPr>
          <p:cNvPr id="3089" name="AutoShape 16"/>
          <p:cNvSpPr>
            <a:spLocks noChangeArrowheads="1"/>
          </p:cNvSpPr>
          <p:nvPr/>
        </p:nvSpPr>
        <p:spPr bwMode="auto">
          <a:xfrm>
            <a:off x="1295400" y="6248400"/>
            <a:ext cx="75438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Elektrisitet</a:t>
            </a:r>
          </a:p>
        </p:txBody>
      </p:sp>
      <p:sp>
        <p:nvSpPr>
          <p:cNvPr id="3090" name="AutoShape 17"/>
          <p:cNvSpPr>
            <a:spLocks noChangeArrowheads="1"/>
          </p:cNvSpPr>
          <p:nvPr/>
        </p:nvSpPr>
        <p:spPr bwMode="auto">
          <a:xfrm>
            <a:off x="4267200" y="54102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Motor</a:t>
            </a:r>
          </a:p>
        </p:txBody>
      </p:sp>
      <p:sp>
        <p:nvSpPr>
          <p:cNvPr id="3091" name="AutoShape 18"/>
          <p:cNvSpPr>
            <a:spLocks noChangeArrowheads="1"/>
          </p:cNvSpPr>
          <p:nvPr/>
        </p:nvSpPr>
        <p:spPr bwMode="auto">
          <a:xfrm>
            <a:off x="2667000" y="41148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2" name="AutoShape 19"/>
          <p:cNvSpPr>
            <a:spLocks noChangeArrowheads="1"/>
          </p:cNvSpPr>
          <p:nvPr/>
        </p:nvSpPr>
        <p:spPr bwMode="auto">
          <a:xfrm>
            <a:off x="1676400" y="41148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3" name="AutoShape 20"/>
          <p:cNvSpPr>
            <a:spLocks noChangeArrowheads="1"/>
          </p:cNvSpPr>
          <p:nvPr/>
        </p:nvSpPr>
        <p:spPr bwMode="auto">
          <a:xfrm>
            <a:off x="1905000" y="41148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4" name="AutoShape 21"/>
          <p:cNvSpPr>
            <a:spLocks noChangeArrowheads="1"/>
          </p:cNvSpPr>
          <p:nvPr/>
        </p:nvSpPr>
        <p:spPr bwMode="auto">
          <a:xfrm>
            <a:off x="3733800" y="5181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5" name="AutoShape 22"/>
          <p:cNvSpPr>
            <a:spLocks noChangeArrowheads="1"/>
          </p:cNvSpPr>
          <p:nvPr/>
        </p:nvSpPr>
        <p:spPr bwMode="auto">
          <a:xfrm>
            <a:off x="3962400" y="5181600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6" name="AutoShape 23"/>
          <p:cNvSpPr>
            <a:spLocks noChangeArrowheads="1"/>
          </p:cNvSpPr>
          <p:nvPr/>
        </p:nvSpPr>
        <p:spPr bwMode="auto">
          <a:xfrm>
            <a:off x="4267200" y="518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7" name="AutoShape 24"/>
          <p:cNvSpPr>
            <a:spLocks noChangeArrowheads="1"/>
          </p:cNvSpPr>
          <p:nvPr/>
        </p:nvSpPr>
        <p:spPr bwMode="auto">
          <a:xfrm>
            <a:off x="5181600" y="2819400"/>
            <a:ext cx="228600" cy="3048000"/>
          </a:xfrm>
          <a:prstGeom prst="downArrow">
            <a:avLst>
              <a:gd name="adj1" fmla="val 50000"/>
              <a:gd name="adj2" fmla="val 3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8" name="AutoShape 25"/>
          <p:cNvSpPr>
            <a:spLocks noChangeArrowheads="1"/>
          </p:cNvSpPr>
          <p:nvPr/>
        </p:nvSpPr>
        <p:spPr bwMode="auto">
          <a:xfrm>
            <a:off x="6324600" y="2819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9" name="AutoShape 26"/>
          <p:cNvSpPr>
            <a:spLocks noChangeArrowheads="1"/>
          </p:cNvSpPr>
          <p:nvPr/>
        </p:nvSpPr>
        <p:spPr bwMode="auto">
          <a:xfrm>
            <a:off x="6934200" y="3048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AutoShape 27"/>
          <p:cNvSpPr>
            <a:spLocks noChangeArrowheads="1"/>
          </p:cNvSpPr>
          <p:nvPr/>
        </p:nvSpPr>
        <p:spPr bwMode="auto">
          <a:xfrm>
            <a:off x="7620000" y="3048000"/>
            <a:ext cx="228600" cy="3200400"/>
          </a:xfrm>
          <a:prstGeom prst="downArrow">
            <a:avLst>
              <a:gd name="adj1" fmla="val 50000"/>
              <a:gd name="adj2" fmla="val 3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1" name="AutoShape 28"/>
          <p:cNvSpPr>
            <a:spLocks noChangeArrowheads="1"/>
          </p:cNvSpPr>
          <p:nvPr/>
        </p:nvSpPr>
        <p:spPr bwMode="auto">
          <a:xfrm>
            <a:off x="8382000" y="4114800"/>
            <a:ext cx="228600" cy="2133600"/>
          </a:xfrm>
          <a:prstGeom prst="downArrow">
            <a:avLst>
              <a:gd name="adj1" fmla="val 50000"/>
              <a:gd name="adj2" fmla="val 2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2" name="AutoShape 29"/>
          <p:cNvSpPr>
            <a:spLocks noChangeArrowheads="1"/>
          </p:cNvSpPr>
          <p:nvPr/>
        </p:nvSpPr>
        <p:spPr bwMode="auto">
          <a:xfrm>
            <a:off x="5867400" y="44958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3" name="AutoShape 30"/>
          <p:cNvSpPr>
            <a:spLocks noChangeArrowheads="1"/>
          </p:cNvSpPr>
          <p:nvPr/>
        </p:nvSpPr>
        <p:spPr bwMode="auto">
          <a:xfrm>
            <a:off x="5562600" y="4495800"/>
            <a:ext cx="228600" cy="13716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4" name="AutoShape 31"/>
          <p:cNvSpPr>
            <a:spLocks noChangeArrowheads="1"/>
          </p:cNvSpPr>
          <p:nvPr/>
        </p:nvSpPr>
        <p:spPr bwMode="auto">
          <a:xfrm>
            <a:off x="5105400" y="19050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5" name="AutoShape 32"/>
          <p:cNvSpPr>
            <a:spLocks noChangeArrowheads="1"/>
          </p:cNvSpPr>
          <p:nvPr/>
        </p:nvSpPr>
        <p:spPr bwMode="auto">
          <a:xfrm>
            <a:off x="6096000" y="19050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6" name="AutoShape 33"/>
          <p:cNvSpPr>
            <a:spLocks noChangeArrowheads="1"/>
          </p:cNvSpPr>
          <p:nvPr/>
        </p:nvSpPr>
        <p:spPr bwMode="auto">
          <a:xfrm>
            <a:off x="7315200" y="19050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7" name="AutoShape 34"/>
          <p:cNvSpPr>
            <a:spLocks noChangeArrowheads="1"/>
          </p:cNvSpPr>
          <p:nvPr/>
        </p:nvSpPr>
        <p:spPr bwMode="auto">
          <a:xfrm>
            <a:off x="8382000" y="19050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8" name="Text Box 35"/>
          <p:cNvSpPr txBox="1">
            <a:spLocks noChangeArrowheads="1"/>
          </p:cNvSpPr>
          <p:nvPr/>
        </p:nvSpPr>
        <p:spPr bwMode="auto">
          <a:xfrm>
            <a:off x="1371600" y="609600"/>
            <a:ext cx="68580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>
                <a:latin typeface="Arial" charset="0"/>
              </a:rPr>
              <a:t>                      Ikke-fornybare                Fornybare</a:t>
            </a:r>
          </a:p>
        </p:txBody>
      </p:sp>
      <p:sp>
        <p:nvSpPr>
          <p:cNvPr id="3109" name="AutoShape 36"/>
          <p:cNvSpPr>
            <a:spLocks noChangeArrowheads="1"/>
          </p:cNvSpPr>
          <p:nvPr/>
        </p:nvSpPr>
        <p:spPr bwMode="auto">
          <a:xfrm>
            <a:off x="4419600" y="2209800"/>
            <a:ext cx="609600" cy="19050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sz="1800">
                <a:latin typeface="Arial" charset="0"/>
              </a:rPr>
              <a:t>Bio</a:t>
            </a:r>
          </a:p>
        </p:txBody>
      </p:sp>
      <p:sp>
        <p:nvSpPr>
          <p:cNvPr id="3110" name="AutoShape 37"/>
          <p:cNvSpPr>
            <a:spLocks noChangeArrowheads="1"/>
          </p:cNvSpPr>
          <p:nvPr/>
        </p:nvSpPr>
        <p:spPr bwMode="auto">
          <a:xfrm>
            <a:off x="6324600" y="3733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1" name="AutoShape 38"/>
          <p:cNvSpPr>
            <a:spLocks noChangeArrowheads="1"/>
          </p:cNvSpPr>
          <p:nvPr/>
        </p:nvSpPr>
        <p:spPr bwMode="auto">
          <a:xfrm rot="1904200">
            <a:off x="4743450" y="1757363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2" name="AutoShape 39"/>
          <p:cNvSpPr>
            <a:spLocks noChangeArrowheads="1"/>
          </p:cNvSpPr>
          <p:nvPr/>
        </p:nvSpPr>
        <p:spPr bwMode="auto">
          <a:xfrm>
            <a:off x="4724400" y="41148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3" name="AutoShape 40"/>
          <p:cNvSpPr>
            <a:spLocks noChangeArrowheads="1"/>
          </p:cNvSpPr>
          <p:nvPr/>
        </p:nvSpPr>
        <p:spPr bwMode="auto">
          <a:xfrm>
            <a:off x="6477000" y="518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4" name="AutoShape 41"/>
          <p:cNvSpPr>
            <a:spLocks noChangeArrowheads="1"/>
          </p:cNvSpPr>
          <p:nvPr/>
        </p:nvSpPr>
        <p:spPr bwMode="auto">
          <a:xfrm>
            <a:off x="6781800" y="51816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5" name="AutoShape 42"/>
          <p:cNvSpPr>
            <a:spLocks noChangeArrowheads="1"/>
          </p:cNvSpPr>
          <p:nvPr/>
        </p:nvSpPr>
        <p:spPr bwMode="auto">
          <a:xfrm>
            <a:off x="7086600" y="5181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6" name="AutoShape 43"/>
          <p:cNvSpPr>
            <a:spLocks noChangeArrowheads="1"/>
          </p:cNvSpPr>
          <p:nvPr/>
        </p:nvSpPr>
        <p:spPr bwMode="auto">
          <a:xfrm>
            <a:off x="6629400" y="4495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2433638" cy="4876800"/>
          </a:xfrm>
        </p:spPr>
        <p:txBody>
          <a:bodyPr/>
          <a:lstStyle/>
          <a:p>
            <a:pPr eaLnBrk="1" hangingPunct="1"/>
            <a:r>
              <a:rPr lang="en-GB" sz="1600" smtClean="0"/>
              <a:t>Mange typer brenselceller</a:t>
            </a:r>
            <a:br>
              <a:rPr lang="en-GB" sz="1600" smtClean="0"/>
            </a:br>
            <a:r>
              <a:rPr lang="en-GB" sz="1600" smtClean="0"/>
              <a:t/>
            </a:r>
            <a:br>
              <a:rPr lang="en-GB" sz="1600" smtClean="0"/>
            </a:br>
            <a:r>
              <a:rPr lang="en-GB" sz="1600" smtClean="0"/>
              <a:t>Eksempler: H</a:t>
            </a:r>
            <a:r>
              <a:rPr lang="en-GB" sz="1600" baseline="-25000" smtClean="0"/>
              <a:t>2</a:t>
            </a:r>
            <a:r>
              <a:rPr lang="en-GB" sz="1600" smtClean="0"/>
              <a:t> + luft</a:t>
            </a:r>
            <a:br>
              <a:rPr lang="en-GB" sz="1600" smtClean="0"/>
            </a:br>
            <a:r>
              <a:rPr lang="en-GB" sz="1600" smtClean="0"/>
              <a:t/>
            </a:r>
            <a:br>
              <a:rPr lang="en-GB" sz="1600" smtClean="0"/>
            </a:br>
            <a:endParaRPr lang="en-GB" sz="1600" smtClean="0"/>
          </a:p>
        </p:txBody>
      </p:sp>
      <p:pic>
        <p:nvPicPr>
          <p:cNvPr id="21508" name="Picture 1027" descr="FUELC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275" y="76200"/>
            <a:ext cx="52165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4" name="Text Box 1030"/>
          <p:cNvSpPr txBox="1">
            <a:spLocks noChangeArrowheads="1"/>
          </p:cNvSpPr>
          <p:nvPr/>
        </p:nvSpPr>
        <p:spPr bwMode="auto">
          <a:xfrm>
            <a:off x="323850" y="3154363"/>
            <a:ext cx="2395538" cy="264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sz="1400">
                <a:latin typeface="Arial" charset="0"/>
              </a:rPr>
              <a:t>Fosforsyre (PAFC)-,</a:t>
            </a:r>
          </a:p>
          <a:p>
            <a:pPr>
              <a:defRPr/>
            </a:pPr>
            <a:r>
              <a:rPr lang="nb-NO" sz="1400">
                <a:latin typeface="Arial" charset="0"/>
              </a:rPr>
              <a:t>Alkaliske (AFC)- og</a:t>
            </a:r>
          </a:p>
          <a:p>
            <a:pPr>
              <a:defRPr/>
            </a:pPr>
            <a:r>
              <a:rPr lang="nb-NO" sz="1400">
                <a:latin typeface="Arial" charset="0"/>
              </a:rPr>
              <a:t>Smeltekarbonat (MCFC)-</a:t>
            </a:r>
          </a:p>
          <a:p>
            <a:pPr>
              <a:defRPr/>
            </a:pPr>
            <a:r>
              <a:rPr lang="nb-NO" sz="1400">
                <a:latin typeface="Arial" charset="0"/>
              </a:rPr>
              <a:t>brenselceller er relativt etablerte og eksisterer i store anlegg, men har problemer med aggressiv flytende elektrolytt. Vi vil i det videre bare behandle brenselcelle-typer med faste elektrolytter; PCFC, PEFC og SOFC.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7543800" cy="1104900"/>
          </a:xfrm>
        </p:spPr>
        <p:txBody>
          <a:bodyPr/>
          <a:lstStyle/>
          <a:p>
            <a:pPr eaLnBrk="1" hangingPunct="1"/>
            <a:r>
              <a:rPr lang="en-GB" sz="2000" smtClean="0"/>
              <a:t>Brenselcelle med rent protonledende elektrolytt</a:t>
            </a:r>
            <a:br>
              <a:rPr lang="en-GB" sz="2000" smtClean="0"/>
            </a:br>
            <a:r>
              <a:rPr lang="en-GB" sz="2000" smtClean="0"/>
              <a:t>Proton Conducting Fuel Cell (PCFC)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230313"/>
            <a:ext cx="3106738" cy="5103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H</a:t>
            </a:r>
            <a:r>
              <a:rPr lang="en-GB" sz="1600" baseline="-25000">
                <a:latin typeface="Arial" charset="0"/>
              </a:rPr>
              <a:t>2</a:t>
            </a:r>
            <a:r>
              <a:rPr lang="en-GB" sz="1600">
                <a:latin typeface="Arial" charset="0"/>
              </a:rPr>
              <a:t> + ½O</a:t>
            </a:r>
            <a:r>
              <a:rPr lang="en-GB" sz="1600" baseline="-25000">
                <a:latin typeface="Arial" charset="0"/>
              </a:rPr>
              <a:t>2</a:t>
            </a:r>
            <a:r>
              <a:rPr lang="en-GB" sz="1600">
                <a:latin typeface="Arial" charset="0"/>
              </a:rPr>
              <a:t> = H</a:t>
            </a:r>
            <a:r>
              <a:rPr lang="en-GB" sz="1600" baseline="-25000">
                <a:latin typeface="Arial" charset="0"/>
              </a:rPr>
              <a:t>2</a:t>
            </a:r>
            <a:r>
              <a:rPr lang="en-GB" sz="1600">
                <a:latin typeface="Arial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Enkel “balance-of-plant” (BOP)</a:t>
            </a:r>
          </a:p>
          <a:p>
            <a:pPr eaLnBrk="0" hangingPunct="0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3 klasser rene protonledere:</a:t>
            </a:r>
          </a:p>
          <a:p>
            <a:pPr eaLnBrk="0" hangingPunct="0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Høytemperatur polymerer: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eks. poly-benzimidasol</a:t>
            </a:r>
          </a:p>
          <a:p>
            <a:pPr eaLnBrk="0" hangingPunct="0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Faste syrer: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eks. CsH</a:t>
            </a:r>
            <a:r>
              <a:rPr lang="en-GB" sz="1600" baseline="-25000">
                <a:latin typeface="Arial" charset="0"/>
              </a:rPr>
              <a:t>2</a:t>
            </a:r>
            <a:r>
              <a:rPr lang="en-GB" sz="1600">
                <a:latin typeface="Arial" charset="0"/>
              </a:rPr>
              <a:t>PO</a:t>
            </a:r>
            <a:r>
              <a:rPr lang="en-GB" sz="1600" baseline="-25000">
                <a:latin typeface="Arial" charset="0"/>
              </a:rPr>
              <a:t>4</a:t>
            </a: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Protonledende oksider: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>
                <a:latin typeface="Arial" charset="0"/>
              </a:rPr>
              <a:t>eks. Y-dopet BaCeO</a:t>
            </a:r>
            <a:r>
              <a:rPr lang="en-GB" sz="1600" baseline="-25000">
                <a:latin typeface="Arial" charset="0"/>
              </a:rPr>
              <a:t>3</a:t>
            </a:r>
            <a:endParaRPr lang="en-GB" sz="1600">
              <a:latin typeface="Arial" charset="0"/>
            </a:endParaRPr>
          </a:p>
        </p:txBody>
      </p:sp>
      <p:pic>
        <p:nvPicPr>
          <p:cNvPr id="22533" name="Picture 49" descr="Brenselceller-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384425"/>
            <a:ext cx="49911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7" descr="Brenselceller-P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2717800"/>
            <a:ext cx="52292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err="1" smtClean="0"/>
              <a:t>Polymer-elektrolytt-brenselcelle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43000"/>
            <a:ext cx="3939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50-85°C</a:t>
            </a:r>
          </a:p>
          <a:p>
            <a:pPr eaLnBrk="1" hangingPunct="1"/>
            <a:r>
              <a:rPr lang="nb-NO" sz="1800" dirty="0" smtClean="0"/>
              <a:t>Elektrolytt: Nafion® og lignende</a:t>
            </a:r>
          </a:p>
          <a:p>
            <a:pPr lvl="1" eaLnBrk="1" hangingPunct="1"/>
            <a:r>
              <a:rPr lang="nb-NO" sz="1600" dirty="0" smtClean="0"/>
              <a:t>Er en 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-leder + drag av ca. 5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</a:p>
          <a:p>
            <a:pPr lvl="1" eaLnBrk="1" hangingPunct="1"/>
            <a:r>
              <a:rPr lang="nb-NO" sz="1600" dirty="0" smtClean="0"/>
              <a:t>Vann må sirkuleres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Elektroder: Porøs C + Pt</a:t>
            </a:r>
          </a:p>
          <a:p>
            <a:pPr eaLnBrk="1" hangingPunct="1"/>
            <a:r>
              <a:rPr lang="nb-NO" sz="1800" dirty="0" smtClean="0"/>
              <a:t>Brensel: Rent H</a:t>
            </a:r>
            <a:r>
              <a:rPr lang="nb-NO" sz="1800" baseline="-25000" dirty="0" smtClean="0"/>
              <a:t>2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Problemer:</a:t>
            </a:r>
          </a:p>
          <a:p>
            <a:pPr lvl="1" eaLnBrk="1" hangingPunct="1"/>
            <a:r>
              <a:rPr lang="nb-NO" sz="1600" dirty="0" smtClean="0"/>
              <a:t>Katalysatorforgiftning (CO)</a:t>
            </a:r>
          </a:p>
          <a:p>
            <a:pPr lvl="1" eaLnBrk="1" hangingPunct="1"/>
            <a:r>
              <a:rPr lang="nb-NO" sz="1600" dirty="0" smtClean="0"/>
              <a:t>Pris (Pt + elektrolytt)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Ledende brenselcelleteknologi for transport (biler, busser…) 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3557" name="Picture 6" descr="Polyme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47725"/>
            <a:ext cx="3733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pic>
        <p:nvPicPr>
          <p:cNvPr id="24580" name="Picture 3" descr="fig1F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938838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8" name="Picture 4" descr="fig22FRop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962400"/>
            <a:ext cx="38004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9" name="Picture 5" descr="20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657600"/>
            <a:ext cx="29813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0" name="Picture 6" descr="electrodepore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836613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32" name="Picture 8" descr="ANd9GcTzUq9RUcek1p-WmWoYCW_78Q9TOptSmMoYay_IL5A1PqezqU3W4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537075"/>
            <a:ext cx="32035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6627" name="Picture 4" descr="mercedes-benz-b-class-f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763"/>
            <a:ext cx="91440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31775" y="6500813"/>
            <a:ext cx="1506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Mercedes B-class FCELL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8D8AB-DF1B-4287-87A0-14115F2F85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7651" name="Picture 8" descr="captionWithImageB01_pic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381772"/>
            <a:ext cx="46815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PEFC H</a:t>
            </a:r>
            <a:r>
              <a:rPr lang="nb-NO" baseline="-25000" smtClean="0"/>
              <a:t>2</a:t>
            </a:r>
            <a:r>
              <a:rPr lang="nb-NO" smtClean="0"/>
              <a:t>-biler; status/eksempler 2010-12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5688013" cy="5043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Mercedes B-klasse FCELL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Kommersielt salg 2013..2015..2017</a:t>
            </a:r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Toyota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Fra </a:t>
            </a:r>
            <a:r>
              <a:rPr lang="nb-NO" sz="1600" dirty="0" err="1" smtClean="0"/>
              <a:t>Prius</a:t>
            </a:r>
            <a:r>
              <a:rPr lang="nb-NO" sz="1600" dirty="0" smtClean="0"/>
              <a:t> til Hydrogen FCV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Starter produksjon nå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Kommersielt salg 2015 !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1 milliard USD investering</a:t>
            </a:r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r>
              <a:rPr lang="nb-NO" dirty="0" smtClean="0"/>
              <a:t>Hyundai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iX35 FCV kan nå kjøpes kommersielt i 2013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600 km range, 100 kW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1 kg H</a:t>
            </a:r>
            <a:r>
              <a:rPr lang="nb-NO" baseline="-25000" dirty="0" smtClean="0"/>
              <a:t>2</a:t>
            </a:r>
            <a:r>
              <a:rPr lang="nb-NO" dirty="0" smtClean="0"/>
              <a:t> per 100 km</a:t>
            </a:r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lvl="1"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Nissan, Honda, GM, …</a:t>
            </a:r>
          </a:p>
        </p:txBody>
      </p:sp>
      <p:pic>
        <p:nvPicPr>
          <p:cNvPr id="27654" name="Picture 5" descr="nissan_xtrail%20f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805264"/>
            <a:ext cx="12255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mercedes-benz-b-class-f-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63" y="806450"/>
            <a:ext cx="242411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 descr="mercedes_bclass_f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268760"/>
            <a:ext cx="13684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ANd9GcTzUq9RUcek1p-WmWoYCW_78Q9TOptSmMoYay_IL5A1PqezqU3W4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877272"/>
            <a:ext cx="1042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http://i.i.com.com/cnwk.1d/i/tim/2012/02/18/fcv-r_05_610x3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204864"/>
            <a:ext cx="2232248" cy="13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2012 Hyundai ix35 Fuel Cell Paris Motor Sh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284984"/>
            <a:ext cx="1872208" cy="12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7FEE5-1B4C-43F7-99E0-7AD56C8756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PEFC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787775" cy="36576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sz="1600" smtClean="0">
                <a:solidFill>
                  <a:schemeClr val="bg1"/>
                </a:solidFill>
              </a:rPr>
              <a:t>+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Generelt for brenselceller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Miljøvennlig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Effektiv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Fleksibel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Modulær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Spesielt for PEMFC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Rask oppstart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Mekanisk robust</a:t>
            </a:r>
          </a:p>
          <a:p>
            <a:pPr eaLnBrk="1" hangingPunct="1"/>
            <a:endParaRPr lang="en-GB" sz="1600" smtClean="0">
              <a:solidFill>
                <a:schemeClr val="bg1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191000" cy="3505200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-</a:t>
            </a:r>
          </a:p>
          <a:p>
            <a:pPr lvl="1" eaLnBrk="1" hangingPunct="1"/>
            <a:r>
              <a:rPr lang="en-GB" sz="1600" dirty="0" err="1" smtClean="0">
                <a:solidFill>
                  <a:schemeClr val="bg1"/>
                </a:solidFill>
              </a:rPr>
              <a:t>Komplisert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teknologi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1600" dirty="0" err="1" smtClean="0">
                <a:solidFill>
                  <a:schemeClr val="bg1"/>
                </a:solidFill>
              </a:rPr>
              <a:t>Dyrt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en-GB" sz="1400" dirty="0" smtClean="0">
                <a:solidFill>
                  <a:schemeClr val="bg1"/>
                </a:solidFill>
              </a:rPr>
              <a:t>Nafion</a:t>
            </a:r>
          </a:p>
          <a:p>
            <a:pPr lvl="2" eaLnBrk="1" hangingPunct="1"/>
            <a:r>
              <a:rPr lang="en-GB" sz="1400" dirty="0" smtClean="0">
                <a:solidFill>
                  <a:schemeClr val="bg1"/>
                </a:solidFill>
              </a:rPr>
              <a:t>Pt</a:t>
            </a:r>
          </a:p>
          <a:p>
            <a:pPr lvl="1" eaLnBrk="1" hangingPunct="1"/>
            <a:r>
              <a:rPr lang="en-GB" sz="1600" dirty="0" err="1" smtClean="0">
                <a:solidFill>
                  <a:schemeClr val="bg1"/>
                </a:solidFill>
              </a:rPr>
              <a:t>Må</a:t>
            </a:r>
            <a:r>
              <a:rPr lang="en-GB" sz="1600" dirty="0" smtClean="0">
                <a:solidFill>
                  <a:schemeClr val="bg1"/>
                </a:solidFill>
              </a:rPr>
              <a:t> ha rent H</a:t>
            </a:r>
            <a:r>
              <a:rPr lang="en-GB" sz="1600" baseline="-25000" dirty="0" smtClean="0">
                <a:solidFill>
                  <a:schemeClr val="bg1"/>
                </a:solidFill>
              </a:rPr>
              <a:t>2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som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brensel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en-GB" sz="1400" dirty="0" smtClean="0">
                <a:solidFill>
                  <a:schemeClr val="bg1"/>
                </a:solidFill>
              </a:rPr>
              <a:t>CO-</a:t>
            </a:r>
            <a:r>
              <a:rPr lang="en-GB" sz="1400" dirty="0" err="1" smtClean="0">
                <a:solidFill>
                  <a:schemeClr val="bg1"/>
                </a:solidFill>
              </a:rPr>
              <a:t>passivering</a:t>
            </a:r>
            <a:endParaRPr lang="en-GB" sz="14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en-GB" sz="1400" dirty="0" smtClean="0">
                <a:solidFill>
                  <a:schemeClr val="bg1"/>
                </a:solidFill>
              </a:rPr>
              <a:t>Transport, </a:t>
            </a:r>
            <a:r>
              <a:rPr lang="en-GB" sz="1400" dirty="0" err="1" smtClean="0">
                <a:solidFill>
                  <a:schemeClr val="bg1"/>
                </a:solidFill>
              </a:rPr>
              <a:t>lagring</a:t>
            </a:r>
            <a:endParaRPr lang="en-GB" sz="14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1600" dirty="0" err="1" smtClean="0">
                <a:solidFill>
                  <a:schemeClr val="bg1"/>
                </a:solidFill>
              </a:rPr>
              <a:t>Lav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verdi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på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spillvarme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2" eaLnBrk="1" hangingPunct="1"/>
            <a:endParaRPr lang="en-GB" sz="1400" dirty="0" smtClean="0">
              <a:solidFill>
                <a:schemeClr val="bg1"/>
              </a:solidFill>
            </a:endParaRPr>
          </a:p>
          <a:p>
            <a:pPr lvl="2" eaLnBrk="1" hangingPunct="1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86800" cy="1971675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1800" dirty="0" err="1">
                <a:latin typeface="Arial" charset="0"/>
              </a:rPr>
              <a:t>Forskning</a:t>
            </a:r>
            <a:endParaRPr lang="en-GB" sz="1800" dirty="0">
              <a:latin typeface="Arial" charset="0"/>
            </a:endParaRP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800" dirty="0" err="1">
                <a:latin typeface="Arial" charset="0"/>
              </a:rPr>
              <a:t>Høyere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temperatur</a:t>
            </a:r>
            <a:r>
              <a:rPr lang="en-GB" sz="1800" dirty="0">
                <a:latin typeface="Arial" charset="0"/>
              </a:rPr>
              <a:t> (</a:t>
            </a:r>
            <a:r>
              <a:rPr lang="en-GB" sz="1800" dirty="0" err="1">
                <a:latin typeface="Arial" charset="0"/>
              </a:rPr>
              <a:t>mindre</a:t>
            </a:r>
            <a:r>
              <a:rPr lang="en-GB" sz="1800" dirty="0">
                <a:latin typeface="Arial" charset="0"/>
              </a:rPr>
              <a:t> Pt, </a:t>
            </a:r>
            <a:r>
              <a:rPr lang="en-GB" sz="1800" dirty="0" err="1">
                <a:latin typeface="Arial" charset="0"/>
              </a:rPr>
              <a:t>høyere</a:t>
            </a:r>
            <a:r>
              <a:rPr lang="en-GB" sz="1800" dirty="0">
                <a:latin typeface="Arial" charset="0"/>
              </a:rPr>
              <a:t> CO-</a:t>
            </a:r>
            <a:r>
              <a:rPr lang="en-GB" sz="1800" dirty="0" err="1">
                <a:latin typeface="Arial" charset="0"/>
              </a:rPr>
              <a:t>toleranse</a:t>
            </a:r>
            <a:r>
              <a:rPr lang="en-GB" sz="1800" dirty="0">
                <a:latin typeface="Arial" charset="0"/>
              </a:rPr>
              <a:t>)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600" dirty="0" err="1">
                <a:latin typeface="Arial" charset="0"/>
              </a:rPr>
              <a:t>Vannhåndtering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eller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systemer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uten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vann</a:t>
            </a:r>
            <a:r>
              <a:rPr lang="en-GB" sz="1600" dirty="0">
                <a:latin typeface="Arial" charset="0"/>
              </a:rPr>
              <a:t> (N </a:t>
            </a:r>
            <a:r>
              <a:rPr lang="en-GB" sz="1600" dirty="0" err="1">
                <a:latin typeface="Arial" charset="0"/>
              </a:rPr>
              <a:t>som</a:t>
            </a:r>
            <a:r>
              <a:rPr lang="en-GB" sz="1600" dirty="0">
                <a:latin typeface="Arial" charset="0"/>
              </a:rPr>
              <a:t> proton-</a:t>
            </a:r>
            <a:r>
              <a:rPr lang="en-GB" sz="1600" dirty="0" err="1">
                <a:latin typeface="Arial" charset="0"/>
              </a:rPr>
              <a:t>vert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istedet</a:t>
            </a:r>
            <a:r>
              <a:rPr lang="en-GB" sz="1600" dirty="0">
                <a:latin typeface="Arial" charset="0"/>
              </a:rPr>
              <a:t> for O)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charset="0"/>
              </a:rPr>
              <a:t>Nye </a:t>
            </a:r>
            <a:r>
              <a:rPr lang="en-GB" sz="1800" dirty="0" err="1">
                <a:latin typeface="Arial" charset="0"/>
              </a:rPr>
              <a:t>polymerer</a:t>
            </a:r>
            <a:endParaRPr lang="en-GB" sz="1800" dirty="0">
              <a:latin typeface="Arial" charset="0"/>
            </a:endParaRP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800" dirty="0">
                <a:latin typeface="Arial" charset="0"/>
              </a:rPr>
              <a:t>Nanostruktur </a:t>
            </a:r>
            <a:r>
              <a:rPr lang="en-GB" sz="1800" dirty="0" err="1">
                <a:latin typeface="Arial" charset="0"/>
              </a:rPr>
              <a:t>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elektroder</a:t>
            </a:r>
            <a:r>
              <a:rPr lang="en-GB" sz="1800" dirty="0">
                <a:latin typeface="Arial" charset="0"/>
              </a:rPr>
              <a:t> (</a:t>
            </a:r>
            <a:r>
              <a:rPr lang="en-GB" sz="1800" dirty="0" err="1">
                <a:latin typeface="Arial" charset="0"/>
              </a:rPr>
              <a:t>mindre</a:t>
            </a:r>
            <a:r>
              <a:rPr lang="en-GB" sz="1800" dirty="0">
                <a:latin typeface="Arial" charset="0"/>
              </a:rPr>
              <a:t> Pt </a:t>
            </a:r>
            <a:r>
              <a:rPr lang="en-GB" sz="1800" dirty="0" err="1">
                <a:latin typeface="Arial" charset="0"/>
              </a:rPr>
              <a:t>nødvendig</a:t>
            </a:r>
            <a:r>
              <a:rPr lang="en-GB" sz="1800" dirty="0">
                <a:latin typeface="Arial" charset="0"/>
              </a:rPr>
              <a:t>)</a:t>
            </a:r>
          </a:p>
        </p:txBody>
      </p:sp>
      <p:pic>
        <p:nvPicPr>
          <p:cNvPr id="28679" name="Picture 7" descr="PEMFC-pemsta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92" y="0"/>
            <a:ext cx="2133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ars.sciencedirect.com/content/image/1-s2.0-S1464285902100277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608" y="0"/>
            <a:ext cx="1628800" cy="16288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FF832-144B-4467-A8FA-E73367C8C9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Direkte metanol-brenselcelle</a:t>
            </a:r>
            <a:br>
              <a:rPr lang="nb-NO" smtClean="0"/>
            </a:br>
            <a:r>
              <a:rPr lang="nb-NO" smtClean="0"/>
              <a:t>DMFC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38100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50-85°C</a:t>
            </a:r>
          </a:p>
          <a:p>
            <a:pPr eaLnBrk="1" hangingPunct="1"/>
            <a:r>
              <a:rPr lang="nb-NO" sz="1600" smtClean="0"/>
              <a:t>Elektrolytt: Nafion® og lignende</a:t>
            </a:r>
          </a:p>
          <a:p>
            <a:pPr eaLnBrk="1" hangingPunct="1"/>
            <a:r>
              <a:rPr lang="nb-NO" sz="1600" smtClean="0"/>
              <a:t>Elektroder: Porøs C + Pt/Ru</a:t>
            </a:r>
          </a:p>
          <a:p>
            <a:pPr eaLnBrk="1" hangingPunct="1"/>
            <a:r>
              <a:rPr lang="nb-NO" sz="1600" smtClean="0"/>
              <a:t>Brensel: CH</a:t>
            </a:r>
            <a:r>
              <a:rPr lang="nb-NO" sz="1600" baseline="-25000" smtClean="0"/>
              <a:t>3</a:t>
            </a:r>
            <a:r>
              <a:rPr lang="nb-NO" sz="1600" smtClean="0"/>
              <a:t>OH(aq)</a:t>
            </a:r>
            <a:endParaRPr lang="nb-NO" sz="1600" baseline="-25000" smtClean="0"/>
          </a:p>
          <a:p>
            <a:pPr eaLnBrk="1" hangingPunct="1"/>
            <a:r>
              <a:rPr lang="nb-NO" sz="1600" smtClean="0"/>
              <a:t>Lav effektivitet</a:t>
            </a:r>
          </a:p>
          <a:p>
            <a:pPr eaLnBrk="1" hangingPunct="1"/>
            <a:r>
              <a:rPr lang="nb-NO" sz="1600" smtClean="0"/>
              <a:t>Løselighet av metanol i elektrolytten; kjemisk kortslutning</a:t>
            </a:r>
          </a:p>
          <a:p>
            <a:pPr eaLnBrk="1" hangingPunct="1"/>
            <a:r>
              <a:rPr lang="nb-NO" sz="1600" smtClean="0"/>
              <a:t>God brukervennlighet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29701" name="Picture 6" descr="DMFC-lapto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52863"/>
            <a:ext cx="36020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Brenselceller-DM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60538"/>
            <a:ext cx="492442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104900"/>
          </a:xfrm>
        </p:spPr>
        <p:txBody>
          <a:bodyPr/>
          <a:lstStyle/>
          <a:p>
            <a:pPr eaLnBrk="1" hangingPunct="1"/>
            <a:r>
              <a:rPr lang="en-GB" sz="1800" smtClean="0"/>
              <a:t>Fastoksid-brenselcelle - Solid Oxide Fuel Cell (SOFC)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4582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>
                <a:latin typeface="Arial" charset="0"/>
              </a:rPr>
              <a:t>CH</a:t>
            </a:r>
            <a:r>
              <a:rPr lang="en-GB" sz="2200" baseline="-25000">
                <a:latin typeface="Arial" charset="0"/>
              </a:rPr>
              <a:t>4</a:t>
            </a:r>
            <a:r>
              <a:rPr lang="en-GB" sz="2200">
                <a:latin typeface="Arial" charset="0"/>
              </a:rPr>
              <a:t> + 2O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 = CO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 + 2H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O</a:t>
            </a:r>
          </a:p>
        </p:txBody>
      </p:sp>
      <p:pic>
        <p:nvPicPr>
          <p:cNvPr id="30725" name="Picture 50" descr="Brenselceller-SO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981200"/>
            <a:ext cx="568642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Oval 2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2057400" y="2057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3200400" y="2057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962400" y="2133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343400" y="2057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5029200" y="2133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3200400" y="2743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4419600" y="2667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4876800" y="2590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6629400" y="2667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7086600" y="2590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7239000" y="2209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1524000" y="2514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4" name="Oval 19"/>
          <p:cNvSpPr>
            <a:spLocks noChangeArrowheads="1"/>
          </p:cNvSpPr>
          <p:nvPr/>
        </p:nvSpPr>
        <p:spPr bwMode="auto">
          <a:xfrm>
            <a:off x="5486400" y="2057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Oval 20"/>
          <p:cNvSpPr>
            <a:spLocks noChangeArrowheads="1"/>
          </p:cNvSpPr>
          <p:nvPr/>
        </p:nvSpPr>
        <p:spPr bwMode="auto">
          <a:xfrm>
            <a:off x="5562600" y="2667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Oval 21"/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Oval 22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8" name="Oval 23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9" name="Oval 24"/>
          <p:cNvSpPr>
            <a:spLocks noChangeArrowheads="1"/>
          </p:cNvSpPr>
          <p:nvPr/>
        </p:nvSpPr>
        <p:spPr bwMode="auto">
          <a:xfrm>
            <a:off x="20574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0" name="Oval 2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1" name="Oval 26"/>
          <p:cNvSpPr>
            <a:spLocks noChangeArrowheads="1"/>
          </p:cNvSpPr>
          <p:nvPr/>
        </p:nvSpPr>
        <p:spPr bwMode="auto">
          <a:xfrm>
            <a:off x="32004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2" name="Oval 27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3" name="Oval 28"/>
          <p:cNvSpPr>
            <a:spLocks noChangeArrowheads="1"/>
          </p:cNvSpPr>
          <p:nvPr/>
        </p:nvSpPr>
        <p:spPr bwMode="auto">
          <a:xfrm>
            <a:off x="43434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4" name="Oval 29"/>
          <p:cNvSpPr>
            <a:spLocks noChangeArrowheads="1"/>
          </p:cNvSpPr>
          <p:nvPr/>
        </p:nvSpPr>
        <p:spPr bwMode="auto">
          <a:xfrm>
            <a:off x="5029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Oval 30"/>
          <p:cNvSpPr>
            <a:spLocks noChangeArrowheads="1"/>
          </p:cNvSpPr>
          <p:nvPr/>
        </p:nvSpPr>
        <p:spPr bwMode="auto">
          <a:xfrm>
            <a:off x="65532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6" name="Oval 31"/>
          <p:cNvSpPr>
            <a:spLocks noChangeArrowheads="1"/>
          </p:cNvSpPr>
          <p:nvPr/>
        </p:nvSpPr>
        <p:spPr bwMode="auto">
          <a:xfrm>
            <a:off x="2133600" y="3657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7" name="Oval 32"/>
          <p:cNvSpPr>
            <a:spLocks noChangeArrowheads="1"/>
          </p:cNvSpPr>
          <p:nvPr/>
        </p:nvSpPr>
        <p:spPr bwMode="auto">
          <a:xfrm>
            <a:off x="25908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8" name="Oval 33"/>
          <p:cNvSpPr>
            <a:spLocks noChangeArrowheads="1"/>
          </p:cNvSpPr>
          <p:nvPr/>
        </p:nvSpPr>
        <p:spPr bwMode="auto">
          <a:xfrm>
            <a:off x="3276600" y="3657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9" name="Oval 34"/>
          <p:cNvSpPr>
            <a:spLocks noChangeArrowheads="1"/>
          </p:cNvSpPr>
          <p:nvPr/>
        </p:nvSpPr>
        <p:spPr bwMode="auto">
          <a:xfrm>
            <a:off x="37338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0" name="Oval 35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1" name="Oval 36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2" name="Oval 37"/>
          <p:cNvSpPr>
            <a:spLocks noChangeArrowheads="1"/>
          </p:cNvSpPr>
          <p:nvPr/>
        </p:nvSpPr>
        <p:spPr bwMode="auto">
          <a:xfrm>
            <a:off x="70866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3" name="Oval 3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4" name="Oval 39"/>
          <p:cNvSpPr>
            <a:spLocks noChangeArrowheads="1"/>
          </p:cNvSpPr>
          <p:nvPr/>
        </p:nvSpPr>
        <p:spPr bwMode="auto">
          <a:xfrm>
            <a:off x="1524000" y="3505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5" name="Oval 40"/>
          <p:cNvSpPr>
            <a:spLocks noChangeArrowheads="1"/>
          </p:cNvSpPr>
          <p:nvPr/>
        </p:nvSpPr>
        <p:spPr bwMode="auto">
          <a:xfrm>
            <a:off x="54864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6" name="Oval 41"/>
          <p:cNvSpPr>
            <a:spLocks noChangeArrowheads="1"/>
          </p:cNvSpPr>
          <p:nvPr/>
        </p:nvSpPr>
        <p:spPr bwMode="auto">
          <a:xfrm>
            <a:off x="5562600" y="3657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7" name="Oval 42"/>
          <p:cNvSpPr>
            <a:spLocks noChangeArrowheads="1"/>
          </p:cNvSpPr>
          <p:nvPr/>
        </p:nvSpPr>
        <p:spPr bwMode="auto">
          <a:xfrm>
            <a:off x="60198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8" name="Oval 43"/>
          <p:cNvSpPr>
            <a:spLocks noChangeArrowheads="1"/>
          </p:cNvSpPr>
          <p:nvPr/>
        </p:nvSpPr>
        <p:spPr bwMode="auto">
          <a:xfrm>
            <a:off x="6172200" y="3200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9" name="Oval 44"/>
          <p:cNvSpPr>
            <a:spLocks noChangeArrowheads="1"/>
          </p:cNvSpPr>
          <p:nvPr/>
        </p:nvSpPr>
        <p:spPr bwMode="auto">
          <a:xfrm>
            <a:off x="1600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0" name="Oval 45"/>
          <p:cNvSpPr>
            <a:spLocks noChangeArrowheads="1"/>
          </p:cNvSpPr>
          <p:nvPr/>
        </p:nvSpPr>
        <p:spPr bwMode="auto">
          <a:xfrm>
            <a:off x="2057400" y="4114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1" name="Oval 46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2" name="Oval 47"/>
          <p:cNvSpPr>
            <a:spLocks noChangeArrowheads="1"/>
          </p:cNvSpPr>
          <p:nvPr/>
        </p:nvSpPr>
        <p:spPr bwMode="auto">
          <a:xfrm>
            <a:off x="3200400" y="4114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3" name="Oval 48"/>
          <p:cNvSpPr>
            <a:spLocks noChangeArrowheads="1"/>
          </p:cNvSpPr>
          <p:nvPr/>
        </p:nvSpPr>
        <p:spPr bwMode="auto">
          <a:xfrm>
            <a:off x="3886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4" name="Oval 49"/>
          <p:cNvSpPr>
            <a:spLocks noChangeArrowheads="1"/>
          </p:cNvSpPr>
          <p:nvPr/>
        </p:nvSpPr>
        <p:spPr bwMode="auto">
          <a:xfrm>
            <a:off x="4343400" y="4114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5" name="Oval 50"/>
          <p:cNvSpPr>
            <a:spLocks noChangeArrowheads="1"/>
          </p:cNvSpPr>
          <p:nvPr/>
        </p:nvSpPr>
        <p:spPr bwMode="auto">
          <a:xfrm>
            <a:off x="5029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6" name="Oval 51"/>
          <p:cNvSpPr>
            <a:spLocks noChangeArrowheads="1"/>
          </p:cNvSpPr>
          <p:nvPr/>
        </p:nvSpPr>
        <p:spPr bwMode="auto">
          <a:xfrm>
            <a:off x="6553200" y="4114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7" name="Oval 52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8" name="Oval 53"/>
          <p:cNvSpPr>
            <a:spLocks noChangeArrowheads="1"/>
          </p:cNvSpPr>
          <p:nvPr/>
        </p:nvSpPr>
        <p:spPr bwMode="auto">
          <a:xfrm>
            <a:off x="2514600" y="4495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9" name="Oval 54"/>
          <p:cNvSpPr>
            <a:spLocks noChangeArrowheads="1"/>
          </p:cNvSpPr>
          <p:nvPr/>
        </p:nvSpPr>
        <p:spPr bwMode="auto">
          <a:xfrm>
            <a:off x="3276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0" name="Oval 55"/>
          <p:cNvSpPr>
            <a:spLocks noChangeArrowheads="1"/>
          </p:cNvSpPr>
          <p:nvPr/>
        </p:nvSpPr>
        <p:spPr bwMode="auto">
          <a:xfrm>
            <a:off x="3733800" y="4648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1" name="Oval 5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2" name="Oval 57"/>
          <p:cNvSpPr>
            <a:spLocks noChangeArrowheads="1"/>
          </p:cNvSpPr>
          <p:nvPr/>
        </p:nvSpPr>
        <p:spPr bwMode="auto">
          <a:xfrm>
            <a:off x="4876800" y="4648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3" name="Oval 58"/>
          <p:cNvSpPr>
            <a:spLocks noChangeArrowheads="1"/>
          </p:cNvSpPr>
          <p:nvPr/>
        </p:nvSpPr>
        <p:spPr bwMode="auto">
          <a:xfrm>
            <a:off x="6629400" y="4724400"/>
            <a:ext cx="152400" cy="152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4" name="Oval 59"/>
          <p:cNvSpPr>
            <a:spLocks noChangeArrowheads="1"/>
          </p:cNvSpPr>
          <p:nvPr/>
        </p:nvSpPr>
        <p:spPr bwMode="auto">
          <a:xfrm>
            <a:off x="7086600" y="4648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5" name="Oval 60"/>
          <p:cNvSpPr>
            <a:spLocks noChangeArrowheads="1"/>
          </p:cNvSpPr>
          <p:nvPr/>
        </p:nvSpPr>
        <p:spPr bwMode="auto">
          <a:xfrm>
            <a:off x="7239000" y="4267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6" name="Oval 61"/>
          <p:cNvSpPr>
            <a:spLocks noChangeArrowheads="1"/>
          </p:cNvSpPr>
          <p:nvPr/>
        </p:nvSpPr>
        <p:spPr bwMode="auto">
          <a:xfrm>
            <a:off x="1524000" y="4572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7" name="Oval 62"/>
          <p:cNvSpPr>
            <a:spLocks noChangeArrowheads="1"/>
          </p:cNvSpPr>
          <p:nvPr/>
        </p:nvSpPr>
        <p:spPr bwMode="auto">
          <a:xfrm>
            <a:off x="5486400" y="4114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8" name="Oval 63"/>
          <p:cNvSpPr>
            <a:spLocks noChangeArrowheads="1"/>
          </p:cNvSpPr>
          <p:nvPr/>
        </p:nvSpPr>
        <p:spPr bwMode="auto">
          <a:xfrm>
            <a:off x="5562600" y="4724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9" name="Oval 64"/>
          <p:cNvSpPr>
            <a:spLocks noChangeArrowheads="1"/>
          </p:cNvSpPr>
          <p:nvPr/>
        </p:nvSpPr>
        <p:spPr bwMode="auto">
          <a:xfrm>
            <a:off x="6019800" y="4648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0" name="Oval 65"/>
          <p:cNvSpPr>
            <a:spLocks noChangeArrowheads="1"/>
          </p:cNvSpPr>
          <p:nvPr/>
        </p:nvSpPr>
        <p:spPr bwMode="auto">
          <a:xfrm>
            <a:off x="6172200" y="4267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1" name="Oval 66"/>
          <p:cNvSpPr>
            <a:spLocks noChangeArrowheads="1"/>
          </p:cNvSpPr>
          <p:nvPr/>
        </p:nvSpPr>
        <p:spPr bwMode="auto">
          <a:xfrm>
            <a:off x="1600200" y="5181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2" name="Oval 67"/>
          <p:cNvSpPr>
            <a:spLocks noChangeArrowheads="1"/>
          </p:cNvSpPr>
          <p:nvPr/>
        </p:nvSpPr>
        <p:spPr bwMode="auto">
          <a:xfrm>
            <a:off x="2057400" y="5105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3" name="Oval 68"/>
          <p:cNvSpPr>
            <a:spLocks noChangeArrowheads="1"/>
          </p:cNvSpPr>
          <p:nvPr/>
        </p:nvSpPr>
        <p:spPr bwMode="auto">
          <a:xfrm>
            <a:off x="2743200" y="5181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4" name="Oval 69"/>
          <p:cNvSpPr>
            <a:spLocks noChangeArrowheads="1"/>
          </p:cNvSpPr>
          <p:nvPr/>
        </p:nvSpPr>
        <p:spPr bwMode="auto">
          <a:xfrm>
            <a:off x="3276600" y="5181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5" name="Oval 70"/>
          <p:cNvSpPr>
            <a:spLocks noChangeArrowheads="1"/>
          </p:cNvSpPr>
          <p:nvPr/>
        </p:nvSpPr>
        <p:spPr bwMode="auto">
          <a:xfrm>
            <a:off x="3886200" y="5181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6" name="Oval 71"/>
          <p:cNvSpPr>
            <a:spLocks noChangeArrowheads="1"/>
          </p:cNvSpPr>
          <p:nvPr/>
        </p:nvSpPr>
        <p:spPr bwMode="auto">
          <a:xfrm>
            <a:off x="4343400" y="5105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7" name="Oval 72"/>
          <p:cNvSpPr>
            <a:spLocks noChangeArrowheads="1"/>
          </p:cNvSpPr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8" name="Oval 73"/>
          <p:cNvSpPr>
            <a:spLocks noChangeArrowheads="1"/>
          </p:cNvSpPr>
          <p:nvPr/>
        </p:nvSpPr>
        <p:spPr bwMode="auto">
          <a:xfrm>
            <a:off x="6553200" y="5105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9" name="Oval 74"/>
          <p:cNvSpPr>
            <a:spLocks noChangeArrowheads="1"/>
          </p:cNvSpPr>
          <p:nvPr/>
        </p:nvSpPr>
        <p:spPr bwMode="auto">
          <a:xfrm>
            <a:off x="2133600" y="5715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0" name="Oval 75"/>
          <p:cNvSpPr>
            <a:spLocks noChangeArrowheads="1"/>
          </p:cNvSpPr>
          <p:nvPr/>
        </p:nvSpPr>
        <p:spPr bwMode="auto">
          <a:xfrm>
            <a:off x="2590800" y="5638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1" name="Oval 76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2" name="Oval 77"/>
          <p:cNvSpPr>
            <a:spLocks noChangeArrowheads="1"/>
          </p:cNvSpPr>
          <p:nvPr/>
        </p:nvSpPr>
        <p:spPr bwMode="auto">
          <a:xfrm>
            <a:off x="3733800" y="5638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3" name="Oval 78"/>
          <p:cNvSpPr>
            <a:spLocks noChangeArrowheads="1"/>
          </p:cNvSpPr>
          <p:nvPr/>
        </p:nvSpPr>
        <p:spPr bwMode="auto">
          <a:xfrm>
            <a:off x="4419600" y="5715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4" name="Oval 79"/>
          <p:cNvSpPr>
            <a:spLocks noChangeArrowheads="1"/>
          </p:cNvSpPr>
          <p:nvPr/>
        </p:nvSpPr>
        <p:spPr bwMode="auto">
          <a:xfrm>
            <a:off x="4876800" y="5638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5" name="Oval 80"/>
          <p:cNvSpPr>
            <a:spLocks noChangeArrowheads="1"/>
          </p:cNvSpPr>
          <p:nvPr/>
        </p:nvSpPr>
        <p:spPr bwMode="auto">
          <a:xfrm>
            <a:off x="6629400" y="5715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6" name="Oval 81"/>
          <p:cNvSpPr>
            <a:spLocks noChangeArrowheads="1"/>
          </p:cNvSpPr>
          <p:nvPr/>
        </p:nvSpPr>
        <p:spPr bwMode="auto">
          <a:xfrm>
            <a:off x="7086600" y="5638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7" name="Oval 82"/>
          <p:cNvSpPr>
            <a:spLocks noChangeArrowheads="1"/>
          </p:cNvSpPr>
          <p:nvPr/>
        </p:nvSpPr>
        <p:spPr bwMode="auto">
          <a:xfrm>
            <a:off x="7239000" y="5257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8" name="Oval 83"/>
          <p:cNvSpPr>
            <a:spLocks noChangeArrowheads="1"/>
          </p:cNvSpPr>
          <p:nvPr/>
        </p:nvSpPr>
        <p:spPr bwMode="auto">
          <a:xfrm>
            <a:off x="1524000" y="5562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9" name="Oval 84"/>
          <p:cNvSpPr>
            <a:spLocks noChangeArrowheads="1"/>
          </p:cNvSpPr>
          <p:nvPr/>
        </p:nvSpPr>
        <p:spPr bwMode="auto">
          <a:xfrm>
            <a:off x="5486400" y="5105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0" name="Oval 85"/>
          <p:cNvSpPr>
            <a:spLocks noChangeArrowheads="1"/>
          </p:cNvSpPr>
          <p:nvPr/>
        </p:nvSpPr>
        <p:spPr bwMode="auto">
          <a:xfrm>
            <a:off x="5562600" y="5715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1" name="Oval 86"/>
          <p:cNvSpPr>
            <a:spLocks noChangeArrowheads="1"/>
          </p:cNvSpPr>
          <p:nvPr/>
        </p:nvSpPr>
        <p:spPr bwMode="auto">
          <a:xfrm>
            <a:off x="6019800" y="5638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2" name="Oval 87"/>
          <p:cNvSpPr>
            <a:spLocks noChangeArrowheads="1"/>
          </p:cNvSpPr>
          <p:nvPr/>
        </p:nvSpPr>
        <p:spPr bwMode="auto">
          <a:xfrm>
            <a:off x="6172200" y="5257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3" name="Oval 88"/>
          <p:cNvSpPr>
            <a:spLocks noChangeArrowheads="1"/>
          </p:cNvSpPr>
          <p:nvPr/>
        </p:nvSpPr>
        <p:spPr bwMode="auto">
          <a:xfrm>
            <a:off x="1600200" y="1143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4" name="Oval 89"/>
          <p:cNvSpPr>
            <a:spLocks noChangeArrowheads="1"/>
          </p:cNvSpPr>
          <p:nvPr/>
        </p:nvSpPr>
        <p:spPr bwMode="auto">
          <a:xfrm>
            <a:off x="2057400" y="106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5" name="Oval 90"/>
          <p:cNvSpPr>
            <a:spLocks noChangeArrowheads="1"/>
          </p:cNvSpPr>
          <p:nvPr/>
        </p:nvSpPr>
        <p:spPr bwMode="auto">
          <a:xfrm>
            <a:off x="2819400" y="1143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6" name="Oval 91"/>
          <p:cNvSpPr>
            <a:spLocks noChangeArrowheads="1"/>
          </p:cNvSpPr>
          <p:nvPr/>
        </p:nvSpPr>
        <p:spPr bwMode="auto">
          <a:xfrm>
            <a:off x="3276600" y="106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7" name="Oval 92"/>
          <p:cNvSpPr>
            <a:spLocks noChangeArrowheads="1"/>
          </p:cNvSpPr>
          <p:nvPr/>
        </p:nvSpPr>
        <p:spPr bwMode="auto">
          <a:xfrm>
            <a:off x="3962400" y="11430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8" name="Oval 93"/>
          <p:cNvSpPr>
            <a:spLocks noChangeArrowheads="1"/>
          </p:cNvSpPr>
          <p:nvPr/>
        </p:nvSpPr>
        <p:spPr bwMode="auto">
          <a:xfrm>
            <a:off x="4419600" y="106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9" name="Oval 94"/>
          <p:cNvSpPr>
            <a:spLocks noChangeArrowheads="1"/>
          </p:cNvSpPr>
          <p:nvPr/>
        </p:nvSpPr>
        <p:spPr bwMode="auto">
          <a:xfrm>
            <a:off x="5105400" y="1143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0" name="Oval 95"/>
          <p:cNvSpPr>
            <a:spLocks noChangeArrowheads="1"/>
          </p:cNvSpPr>
          <p:nvPr/>
        </p:nvSpPr>
        <p:spPr bwMode="auto">
          <a:xfrm>
            <a:off x="6629400" y="106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1" name="Oval 96"/>
          <p:cNvSpPr>
            <a:spLocks noChangeArrowheads="1"/>
          </p:cNvSpPr>
          <p:nvPr/>
        </p:nvSpPr>
        <p:spPr bwMode="auto">
          <a:xfrm>
            <a:off x="2209800" y="1676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2" name="Oval 97"/>
          <p:cNvSpPr>
            <a:spLocks noChangeArrowheads="1"/>
          </p:cNvSpPr>
          <p:nvPr/>
        </p:nvSpPr>
        <p:spPr bwMode="auto">
          <a:xfrm>
            <a:off x="3352800" y="1676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3" name="Oval 98"/>
          <p:cNvSpPr>
            <a:spLocks noChangeArrowheads="1"/>
          </p:cNvSpPr>
          <p:nvPr/>
        </p:nvSpPr>
        <p:spPr bwMode="auto">
          <a:xfrm>
            <a:off x="3810000" y="1600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4" name="Oval 99"/>
          <p:cNvSpPr>
            <a:spLocks noChangeArrowheads="1"/>
          </p:cNvSpPr>
          <p:nvPr/>
        </p:nvSpPr>
        <p:spPr bwMode="auto">
          <a:xfrm>
            <a:off x="4495800" y="1676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5" name="Oval 100"/>
          <p:cNvSpPr>
            <a:spLocks noChangeArrowheads="1"/>
          </p:cNvSpPr>
          <p:nvPr/>
        </p:nvSpPr>
        <p:spPr bwMode="auto">
          <a:xfrm>
            <a:off x="4953000" y="1600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6" name="Oval 101"/>
          <p:cNvSpPr>
            <a:spLocks noChangeArrowheads="1"/>
          </p:cNvSpPr>
          <p:nvPr/>
        </p:nvSpPr>
        <p:spPr bwMode="auto">
          <a:xfrm>
            <a:off x="6705600" y="1676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7" name="Oval 102"/>
          <p:cNvSpPr>
            <a:spLocks noChangeArrowheads="1"/>
          </p:cNvSpPr>
          <p:nvPr/>
        </p:nvSpPr>
        <p:spPr bwMode="auto">
          <a:xfrm>
            <a:off x="7086600" y="1600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8" name="Oval 103"/>
          <p:cNvSpPr>
            <a:spLocks noChangeArrowheads="1"/>
          </p:cNvSpPr>
          <p:nvPr/>
        </p:nvSpPr>
        <p:spPr bwMode="auto">
          <a:xfrm>
            <a:off x="7239000" y="1219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49" name="Oval 104"/>
          <p:cNvSpPr>
            <a:spLocks noChangeArrowheads="1"/>
          </p:cNvSpPr>
          <p:nvPr/>
        </p:nvSpPr>
        <p:spPr bwMode="auto">
          <a:xfrm>
            <a:off x="1524000" y="1524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0" name="Oval 105"/>
          <p:cNvSpPr>
            <a:spLocks noChangeArrowheads="1"/>
          </p:cNvSpPr>
          <p:nvPr/>
        </p:nvSpPr>
        <p:spPr bwMode="auto">
          <a:xfrm>
            <a:off x="5562600" y="106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1" name="Oval 10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2" name="Oval 107"/>
          <p:cNvSpPr>
            <a:spLocks noChangeArrowheads="1"/>
          </p:cNvSpPr>
          <p:nvPr/>
        </p:nvSpPr>
        <p:spPr bwMode="auto">
          <a:xfrm>
            <a:off x="6096000" y="1600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3" name="Oval 108"/>
          <p:cNvSpPr>
            <a:spLocks noChangeArrowheads="1"/>
          </p:cNvSpPr>
          <p:nvPr/>
        </p:nvSpPr>
        <p:spPr bwMode="auto">
          <a:xfrm>
            <a:off x="6248400" y="1219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4" name="Oval 109"/>
          <p:cNvSpPr>
            <a:spLocks noChangeArrowheads="1"/>
          </p:cNvSpPr>
          <p:nvPr/>
        </p:nvSpPr>
        <p:spPr bwMode="auto">
          <a:xfrm>
            <a:off x="35814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5" name="Oval 110"/>
          <p:cNvSpPr>
            <a:spLocks noChangeArrowheads="1"/>
          </p:cNvSpPr>
          <p:nvPr/>
        </p:nvSpPr>
        <p:spPr bwMode="auto">
          <a:xfrm>
            <a:off x="2895600" y="487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6" name="Oval 111"/>
          <p:cNvSpPr>
            <a:spLocks noChangeArrowheads="1"/>
          </p:cNvSpPr>
          <p:nvPr/>
        </p:nvSpPr>
        <p:spPr bwMode="auto">
          <a:xfrm>
            <a:off x="5715000" y="5105400"/>
            <a:ext cx="152400" cy="1524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57" name="WordArt 112"/>
          <p:cNvSpPr>
            <a:spLocks noChangeArrowheads="1" noChangeShapeType="1" noTextEdit="1"/>
          </p:cNvSpPr>
          <p:nvPr/>
        </p:nvSpPr>
        <p:spPr bwMode="auto">
          <a:xfrm>
            <a:off x="251520" y="228600"/>
            <a:ext cx="806489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 dirty="0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SOFC </a:t>
            </a:r>
            <a:r>
              <a:rPr lang="en-GB" sz="3600" kern="10" spc="720" dirty="0" err="1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trenger</a:t>
            </a:r>
            <a:r>
              <a:rPr lang="en-GB" sz="3600" kern="10" spc="720" dirty="0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transport: </a:t>
            </a:r>
            <a:r>
              <a:rPr lang="en-GB" sz="3600" kern="10" spc="720" dirty="0" err="1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Punktdefekter</a:t>
            </a:r>
            <a:r>
              <a:rPr lang="en-GB" sz="3600" kern="10" spc="720" dirty="0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– </a:t>
            </a:r>
            <a:r>
              <a:rPr lang="en-GB" sz="3600" kern="10" spc="720" dirty="0" err="1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hvor</a:t>
            </a:r>
            <a:r>
              <a:rPr lang="en-GB" sz="3600" kern="10" spc="720" dirty="0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mange ser </a:t>
            </a:r>
            <a:r>
              <a:rPr lang="en-GB" sz="3600" kern="10" spc="720" dirty="0" err="1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du</a:t>
            </a:r>
            <a:r>
              <a:rPr lang="en-GB" sz="3600" kern="10" spc="720" dirty="0" smtClean="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?</a:t>
            </a:r>
            <a:endParaRPr lang="en-GB" sz="3600" kern="10" spc="720" dirty="0">
              <a:ln w="9525">
                <a:noFill/>
                <a:miter lim="800000"/>
                <a:headEnd type="none" w="sm" len="sm"/>
                <a:tailEnd type="none" w="sm" len="sm"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8D8AB-DF1B-4287-87A0-14115F2F853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://www.windenergycompanies.info/wp-content/uploads/2011/10/wind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165225"/>
            <a:ext cx="4572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49338"/>
          </a:xfrm>
        </p:spPr>
        <p:txBody>
          <a:bodyPr/>
          <a:lstStyle/>
          <a:p>
            <a:pPr eaLnBrk="1" hangingPunct="1"/>
            <a:r>
              <a:rPr lang="nb-NO" sz="1800" smtClean="0"/>
              <a:t>Fra strømning til rotasjon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Turbiner; ”propeller”</a:t>
            </a:r>
            <a:endParaRPr 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1600"/>
            <a:ext cx="4316412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Vindturbin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Vannturbin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4102" name="Picture 6" descr="Tidevannskraft-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170363"/>
            <a:ext cx="3562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vindmolle_NHydro-200x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143000"/>
            <a:ext cx="24844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vindmo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500438"/>
            <a:ext cx="136842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Oval 2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Oval 3"/>
          <p:cNvSpPr>
            <a:spLocks noChangeArrowheads="1"/>
          </p:cNvSpPr>
          <p:nvPr/>
        </p:nvSpPr>
        <p:spPr bwMode="auto">
          <a:xfrm>
            <a:off x="35814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6629400" y="4724400"/>
            <a:ext cx="152400" cy="152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Oval 5"/>
          <p:cNvSpPr>
            <a:spLocks noChangeArrowheads="1"/>
          </p:cNvSpPr>
          <p:nvPr/>
        </p:nvSpPr>
        <p:spPr bwMode="auto">
          <a:xfrm>
            <a:off x="3962400" y="11430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Oval 6"/>
          <p:cNvSpPr>
            <a:spLocks noChangeArrowheads="1"/>
          </p:cNvSpPr>
          <p:nvPr/>
        </p:nvSpPr>
        <p:spPr bwMode="auto">
          <a:xfrm>
            <a:off x="2895600" y="487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2F47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5715000" y="5105400"/>
            <a:ext cx="152400" cy="1524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WordArt 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2133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Punktdefekter</a:t>
            </a:r>
          </a:p>
        </p:txBody>
      </p:sp>
      <p:sp>
        <p:nvSpPr>
          <p:cNvPr id="32778" name="Oval 9"/>
          <p:cNvSpPr>
            <a:spLocks noChangeArrowheads="1"/>
          </p:cNvSpPr>
          <p:nvPr/>
        </p:nvSpPr>
        <p:spPr bwMode="auto">
          <a:xfrm>
            <a:off x="2667000" y="1524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Oval 10"/>
          <p:cNvSpPr>
            <a:spLocks noChangeArrowheads="1"/>
          </p:cNvSpPr>
          <p:nvPr/>
        </p:nvSpPr>
        <p:spPr bwMode="auto">
          <a:xfrm>
            <a:off x="6629400" y="2057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Oval 11"/>
          <p:cNvSpPr>
            <a:spLocks noChangeArrowheads="1"/>
          </p:cNvSpPr>
          <p:nvPr/>
        </p:nvSpPr>
        <p:spPr bwMode="auto">
          <a:xfrm>
            <a:off x="4419600" y="3657600"/>
            <a:ext cx="228600" cy="2286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8D8AB-DF1B-4287-87A0-14115F2F853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752600" y="2343150"/>
            <a:ext cx="2209800" cy="306705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104900"/>
          </a:xfrm>
        </p:spPr>
        <p:txBody>
          <a:bodyPr/>
          <a:lstStyle/>
          <a:p>
            <a:pPr eaLnBrk="1" hangingPunct="1"/>
            <a:r>
              <a:rPr lang="en-GB" sz="1200" smtClean="0"/>
              <a:t>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362200" y="1676400"/>
            <a:ext cx="4572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000">
                <a:latin typeface="Arial" charset="0"/>
              </a:rPr>
              <a:t>-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6781800" y="1743075"/>
            <a:ext cx="4572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000">
                <a:latin typeface="Arial" charset="0"/>
              </a:rPr>
              <a:t>+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2743200" y="1743075"/>
            <a:ext cx="228600" cy="600075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962400" y="2343150"/>
            <a:ext cx="1524000" cy="30670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5486400" y="2343150"/>
            <a:ext cx="2209800" cy="306705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2362200" y="3143250"/>
            <a:ext cx="12954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000">
                <a:latin typeface="Arial" charset="0"/>
              </a:rPr>
              <a:t>anode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4114800" y="3276600"/>
            <a:ext cx="1219200" cy="962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000">
                <a:latin typeface="Arial" charset="0"/>
              </a:rPr>
              <a:t>O</a:t>
            </a:r>
            <a:r>
              <a:rPr lang="en-GB" sz="3000" baseline="30000">
                <a:latin typeface="Arial" charset="0"/>
              </a:rPr>
              <a:t>2-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ioneleder</a:t>
            </a:r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6477000" y="1743075"/>
            <a:ext cx="228600" cy="600075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676400" y="2495550"/>
            <a:ext cx="2057400" cy="276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2286000" y="2743200"/>
            <a:ext cx="533400" cy="2286000"/>
          </a:xfrm>
          <a:prstGeom prst="rect">
            <a:avLst/>
          </a:prstGeom>
          <a:solidFill>
            <a:srgbClr val="808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990600" y="33528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Rectangle 16"/>
          <p:cNvSpPr>
            <a:spLocks noChangeArrowheads="1"/>
          </p:cNvSpPr>
          <p:nvPr/>
        </p:nvSpPr>
        <p:spPr bwMode="auto">
          <a:xfrm>
            <a:off x="3733800" y="31242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Rectangle 17"/>
          <p:cNvSpPr>
            <a:spLocks noChangeArrowheads="1"/>
          </p:cNvSpPr>
          <p:nvPr/>
        </p:nvSpPr>
        <p:spPr bwMode="auto">
          <a:xfrm>
            <a:off x="3733800" y="36576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Rectangle 18"/>
          <p:cNvSpPr>
            <a:spLocks noChangeArrowheads="1"/>
          </p:cNvSpPr>
          <p:nvPr/>
        </p:nvSpPr>
        <p:spPr bwMode="auto">
          <a:xfrm>
            <a:off x="3733800" y="42672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2" name="Rectangle 19"/>
          <p:cNvSpPr>
            <a:spLocks noChangeArrowheads="1"/>
          </p:cNvSpPr>
          <p:nvPr/>
        </p:nvSpPr>
        <p:spPr bwMode="auto">
          <a:xfrm>
            <a:off x="3733800" y="48006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AutoShape 20"/>
          <p:cNvSpPr>
            <a:spLocks noChangeArrowheads="1"/>
          </p:cNvSpPr>
          <p:nvPr/>
        </p:nvSpPr>
        <p:spPr bwMode="auto">
          <a:xfrm rot="10800000">
            <a:off x="3581400" y="373380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4" name="AutoShape 21"/>
          <p:cNvSpPr>
            <a:spLocks noChangeArrowheads="1"/>
          </p:cNvSpPr>
          <p:nvPr/>
        </p:nvSpPr>
        <p:spPr bwMode="auto">
          <a:xfrm>
            <a:off x="1371600" y="251460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CH</a:t>
            </a:r>
            <a:r>
              <a:rPr lang="en-GB" sz="2000" baseline="-25000">
                <a:latin typeface="Arial" charset="0"/>
              </a:rPr>
              <a:t>4</a:t>
            </a:r>
            <a:endParaRPr lang="en-GB" sz="2000">
              <a:latin typeface="Arial" charset="0"/>
            </a:endParaRPr>
          </a:p>
        </p:txBody>
      </p:sp>
      <p:sp>
        <p:nvSpPr>
          <p:cNvPr id="33816" name="Rectangle 23"/>
          <p:cNvSpPr>
            <a:spLocks noChangeArrowheads="1"/>
          </p:cNvSpPr>
          <p:nvPr/>
        </p:nvSpPr>
        <p:spPr bwMode="auto">
          <a:xfrm>
            <a:off x="5715000" y="2514600"/>
            <a:ext cx="2057400" cy="27622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Rectangle 24"/>
          <p:cNvSpPr>
            <a:spLocks noChangeArrowheads="1"/>
          </p:cNvSpPr>
          <p:nvPr/>
        </p:nvSpPr>
        <p:spPr bwMode="auto">
          <a:xfrm>
            <a:off x="5486400" y="25908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Rectangle 25"/>
          <p:cNvSpPr>
            <a:spLocks noChangeArrowheads="1"/>
          </p:cNvSpPr>
          <p:nvPr/>
        </p:nvSpPr>
        <p:spPr bwMode="auto">
          <a:xfrm>
            <a:off x="5486400" y="31242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Rectangle 26"/>
          <p:cNvSpPr>
            <a:spLocks noChangeArrowheads="1"/>
          </p:cNvSpPr>
          <p:nvPr/>
        </p:nvSpPr>
        <p:spPr bwMode="auto">
          <a:xfrm>
            <a:off x="5486400" y="36576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Rectangle 27"/>
          <p:cNvSpPr>
            <a:spLocks noChangeArrowheads="1"/>
          </p:cNvSpPr>
          <p:nvPr/>
        </p:nvSpPr>
        <p:spPr bwMode="auto">
          <a:xfrm>
            <a:off x="5486400" y="41910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Rectangle 28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Rectangle 29"/>
          <p:cNvSpPr>
            <a:spLocks noChangeArrowheads="1"/>
          </p:cNvSpPr>
          <p:nvPr/>
        </p:nvSpPr>
        <p:spPr bwMode="auto">
          <a:xfrm>
            <a:off x="6629400" y="2743200"/>
            <a:ext cx="533400" cy="2286000"/>
          </a:xfrm>
          <a:prstGeom prst="rect">
            <a:avLst/>
          </a:prstGeom>
          <a:solidFill>
            <a:srgbClr val="808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AutoShape 30"/>
          <p:cNvSpPr>
            <a:spLocks noChangeArrowheads="1"/>
          </p:cNvSpPr>
          <p:nvPr/>
        </p:nvSpPr>
        <p:spPr bwMode="auto">
          <a:xfrm rot="10800000">
            <a:off x="5181600" y="367665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AutoShape 31"/>
          <p:cNvSpPr>
            <a:spLocks noChangeArrowheads="1"/>
          </p:cNvSpPr>
          <p:nvPr/>
        </p:nvSpPr>
        <p:spPr bwMode="auto">
          <a:xfrm rot="10783263">
            <a:off x="7162800" y="253365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7848600" y="2362200"/>
            <a:ext cx="1219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O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 + N</a:t>
            </a:r>
            <a:r>
              <a:rPr lang="en-GB" sz="2000" baseline="-25000">
                <a:latin typeface="Arial" charset="0"/>
              </a:rPr>
              <a:t>2</a:t>
            </a:r>
            <a:endParaRPr lang="en-GB" sz="2000">
              <a:latin typeface="Arial" charset="0"/>
            </a:endParaRPr>
          </a:p>
        </p:txBody>
      </p:sp>
      <p:sp>
        <p:nvSpPr>
          <p:cNvPr id="33826" name="AutoShape 33"/>
          <p:cNvSpPr>
            <a:spLocks noChangeArrowheads="1"/>
          </p:cNvSpPr>
          <p:nvPr/>
        </p:nvSpPr>
        <p:spPr bwMode="auto">
          <a:xfrm>
            <a:off x="7162800" y="510540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Text Box 34"/>
          <p:cNvSpPr txBox="1">
            <a:spLocks noChangeArrowheads="1"/>
          </p:cNvSpPr>
          <p:nvPr/>
        </p:nvSpPr>
        <p:spPr bwMode="auto">
          <a:xfrm>
            <a:off x="7696200" y="4953000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N</a:t>
            </a:r>
            <a:r>
              <a:rPr lang="en-GB" sz="2000" baseline="-25000">
                <a:latin typeface="Arial" charset="0"/>
              </a:rPr>
              <a:t>2</a:t>
            </a:r>
            <a:endParaRPr lang="en-GB" sz="2000">
              <a:latin typeface="Arial" charset="0"/>
            </a:endParaRPr>
          </a:p>
        </p:txBody>
      </p:sp>
      <p:sp>
        <p:nvSpPr>
          <p:cNvPr id="33828" name="Text Box 35"/>
          <p:cNvSpPr txBox="1">
            <a:spLocks noChangeArrowheads="1"/>
          </p:cNvSpPr>
          <p:nvPr/>
        </p:nvSpPr>
        <p:spPr bwMode="auto">
          <a:xfrm>
            <a:off x="5867400" y="3184525"/>
            <a:ext cx="8382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O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N</a:t>
            </a:r>
            <a:r>
              <a:rPr lang="en-GB" sz="2000" baseline="-25000">
                <a:latin typeface="Arial" charset="0"/>
              </a:rPr>
              <a:t>2</a:t>
            </a:r>
            <a:endParaRPr lang="en-GB" sz="2000">
              <a:latin typeface="Arial" charset="0"/>
            </a:endParaRPr>
          </a:p>
        </p:txBody>
      </p:sp>
      <p:sp>
        <p:nvSpPr>
          <p:cNvPr id="33829" name="Rectangle 36"/>
          <p:cNvSpPr>
            <a:spLocks noChangeArrowheads="1"/>
          </p:cNvSpPr>
          <p:nvPr/>
        </p:nvSpPr>
        <p:spPr bwMode="auto">
          <a:xfrm>
            <a:off x="1752600" y="2743200"/>
            <a:ext cx="1066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Rectangle 37"/>
          <p:cNvSpPr>
            <a:spLocks noChangeArrowheads="1"/>
          </p:cNvSpPr>
          <p:nvPr/>
        </p:nvSpPr>
        <p:spPr bwMode="auto">
          <a:xfrm>
            <a:off x="1752600" y="4876800"/>
            <a:ext cx="1066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1" name="Rectangle 38"/>
          <p:cNvSpPr>
            <a:spLocks noChangeArrowheads="1"/>
          </p:cNvSpPr>
          <p:nvPr/>
        </p:nvSpPr>
        <p:spPr bwMode="auto">
          <a:xfrm>
            <a:off x="6629400" y="2743200"/>
            <a:ext cx="1066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2" name="Rectangle 39"/>
          <p:cNvSpPr>
            <a:spLocks noChangeArrowheads="1"/>
          </p:cNvSpPr>
          <p:nvPr/>
        </p:nvSpPr>
        <p:spPr bwMode="auto">
          <a:xfrm>
            <a:off x="6629400" y="4876800"/>
            <a:ext cx="1066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3833" name="Group 40"/>
          <p:cNvGrpSpPr>
            <a:grpSpLocks/>
          </p:cNvGrpSpPr>
          <p:nvPr/>
        </p:nvGrpSpPr>
        <p:grpSpPr bwMode="auto">
          <a:xfrm>
            <a:off x="2743200" y="1295400"/>
            <a:ext cx="3962400" cy="762000"/>
            <a:chOff x="1728" y="1104"/>
            <a:chExt cx="2496" cy="480"/>
          </a:xfrm>
        </p:grpSpPr>
        <p:sp>
          <p:nvSpPr>
            <p:cNvPr id="33879" name="Text Box 41"/>
            <p:cNvSpPr txBox="1">
              <a:spLocks noChangeArrowheads="1"/>
            </p:cNvSpPr>
            <p:nvPr/>
          </p:nvSpPr>
          <p:spPr bwMode="auto">
            <a:xfrm>
              <a:off x="1968" y="1104"/>
              <a:ext cx="306" cy="3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600">
                  <a:latin typeface="Arial" charset="0"/>
                </a:rPr>
                <a:t>e</a:t>
              </a:r>
              <a:r>
                <a:rPr lang="en-GB" sz="2600" baseline="30000">
                  <a:latin typeface="Arial" charset="0"/>
                </a:rPr>
                <a:t>-</a:t>
              </a:r>
              <a:endParaRPr lang="en-GB" sz="2600">
                <a:latin typeface="Arial" charset="0"/>
              </a:endParaRPr>
            </a:p>
          </p:txBody>
        </p:sp>
        <p:sp>
          <p:nvSpPr>
            <p:cNvPr id="33880" name="Rectangle 42"/>
            <p:cNvSpPr>
              <a:spLocks noChangeArrowheads="1"/>
            </p:cNvSpPr>
            <p:nvPr/>
          </p:nvSpPr>
          <p:spPr bwMode="auto">
            <a:xfrm flipV="1">
              <a:off x="1728" y="1344"/>
              <a:ext cx="2496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1" name="AutoShape 43"/>
            <p:cNvSpPr>
              <a:spLocks noChangeArrowheads="1"/>
            </p:cNvSpPr>
            <p:nvPr/>
          </p:nvSpPr>
          <p:spPr bwMode="auto">
            <a:xfrm>
              <a:off x="2231" y="1248"/>
              <a:ext cx="409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90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2" name="Oval 44"/>
            <p:cNvSpPr>
              <a:spLocks noChangeArrowheads="1"/>
            </p:cNvSpPr>
            <p:nvPr/>
          </p:nvSpPr>
          <p:spPr bwMode="auto">
            <a:xfrm>
              <a:off x="2688" y="1104"/>
              <a:ext cx="624" cy="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34" name="Text Box 45"/>
          <p:cNvSpPr txBox="1">
            <a:spLocks noChangeArrowheads="1"/>
          </p:cNvSpPr>
          <p:nvPr/>
        </p:nvSpPr>
        <p:spPr bwMode="auto">
          <a:xfrm>
            <a:off x="2895600" y="2743200"/>
            <a:ext cx="8382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H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H</a:t>
            </a:r>
            <a:r>
              <a:rPr lang="en-GB" sz="2000" baseline="-25000">
                <a:latin typeface="Arial" charset="0"/>
              </a:rPr>
              <a:t>2</a:t>
            </a:r>
            <a:endParaRPr lang="en-GB" sz="20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CO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H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CO</a:t>
            </a:r>
            <a:r>
              <a:rPr lang="en-GB" sz="2000" baseline="-25000">
                <a:latin typeface="Arial" charset="0"/>
              </a:rPr>
              <a:t>2</a:t>
            </a:r>
            <a:endParaRPr lang="en-GB" sz="2000">
              <a:latin typeface="Arial" charset="0"/>
            </a:endParaRPr>
          </a:p>
        </p:txBody>
      </p:sp>
      <p:sp>
        <p:nvSpPr>
          <p:cNvPr id="33835" name="AutoShape 46"/>
          <p:cNvSpPr>
            <a:spLocks noChangeArrowheads="1"/>
          </p:cNvSpPr>
          <p:nvPr/>
        </p:nvSpPr>
        <p:spPr bwMode="auto">
          <a:xfrm rot="10800000">
            <a:off x="1295400" y="5029200"/>
            <a:ext cx="609600" cy="133350"/>
          </a:xfrm>
          <a:custGeom>
            <a:avLst/>
            <a:gdLst>
              <a:gd name="T0" fmla="*/ 364156733 w 21600"/>
              <a:gd name="T1" fmla="*/ 0 h 21600"/>
              <a:gd name="T2" fmla="*/ 0 w 21600"/>
              <a:gd name="T3" fmla="*/ 2541219 h 21600"/>
              <a:gd name="T4" fmla="*/ 364156733 w 21600"/>
              <a:gd name="T5" fmla="*/ 5082431 h 21600"/>
              <a:gd name="T6" fmla="*/ 485542386 w 21600"/>
              <a:gd name="T7" fmla="*/ 2541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6" name="Text Box 47"/>
          <p:cNvSpPr txBox="1">
            <a:spLocks noChangeArrowheads="1"/>
          </p:cNvSpPr>
          <p:nvPr/>
        </p:nvSpPr>
        <p:spPr bwMode="auto">
          <a:xfrm>
            <a:off x="381000" y="4724400"/>
            <a:ext cx="838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" charset="0"/>
              </a:rPr>
              <a:t>CO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 H</a:t>
            </a:r>
            <a:r>
              <a:rPr lang="en-GB" sz="2000" baseline="-25000">
                <a:latin typeface="Arial" charset="0"/>
              </a:rPr>
              <a:t>2</a:t>
            </a:r>
            <a:r>
              <a:rPr lang="en-GB" sz="2000">
                <a:latin typeface="Arial" charset="0"/>
              </a:rPr>
              <a:t>O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895600" y="5105400"/>
            <a:ext cx="3429000" cy="1752600"/>
            <a:chOff x="1824" y="3216"/>
            <a:chExt cx="2160" cy="1104"/>
          </a:xfrm>
        </p:grpSpPr>
        <p:grpSp>
          <p:nvGrpSpPr>
            <p:cNvPr id="33875" name="Group 49"/>
            <p:cNvGrpSpPr>
              <a:grpSpLocks/>
            </p:cNvGrpSpPr>
            <p:nvPr/>
          </p:nvGrpSpPr>
          <p:grpSpPr bwMode="auto">
            <a:xfrm>
              <a:off x="1824" y="3552"/>
              <a:ext cx="2160" cy="768"/>
              <a:chOff x="1824" y="3552"/>
              <a:chExt cx="2160" cy="768"/>
            </a:xfrm>
          </p:grpSpPr>
          <p:sp>
            <p:nvSpPr>
              <p:cNvPr id="33877" name="Oval 50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2160" cy="768"/>
              </a:xfrm>
              <a:prstGeom prst="ellipse">
                <a:avLst/>
              </a:prstGeom>
              <a:solidFill>
                <a:srgbClr val="FFCC99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78" name="Text Box 51"/>
              <p:cNvSpPr txBox="1">
                <a:spLocks noChangeArrowheads="1"/>
              </p:cNvSpPr>
              <p:nvPr/>
            </p:nvSpPr>
            <p:spPr bwMode="auto">
              <a:xfrm>
                <a:off x="2448" y="3727"/>
                <a:ext cx="1141" cy="397"/>
              </a:xfrm>
              <a:prstGeom prst="rect">
                <a:avLst/>
              </a:prstGeom>
              <a:solidFill>
                <a:srgbClr val="FFCC99">
                  <a:alpha val="50195"/>
                </a:srgb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Elektrolytt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Zr</a:t>
                </a:r>
                <a:r>
                  <a:rPr lang="en-GB" sz="1600" baseline="-25000">
                    <a:latin typeface="Arial" charset="0"/>
                  </a:rPr>
                  <a:t>1-x</a:t>
                </a:r>
                <a:r>
                  <a:rPr lang="en-GB" sz="1600">
                    <a:latin typeface="Arial" charset="0"/>
                  </a:rPr>
                  <a:t>Y</a:t>
                </a:r>
                <a:r>
                  <a:rPr lang="en-GB" sz="1600" baseline="-25000">
                    <a:latin typeface="Arial" charset="0"/>
                  </a:rPr>
                  <a:t>x</a:t>
                </a:r>
                <a:r>
                  <a:rPr lang="en-GB" sz="1600">
                    <a:latin typeface="Arial" charset="0"/>
                  </a:rPr>
                  <a:t>O</a:t>
                </a:r>
                <a:r>
                  <a:rPr lang="en-GB" sz="1600" baseline="-25000">
                    <a:latin typeface="Arial" charset="0"/>
                  </a:rPr>
                  <a:t>2-x/2 </a:t>
                </a:r>
                <a:r>
                  <a:rPr lang="en-GB" sz="1600">
                    <a:latin typeface="Arial" charset="0"/>
                  </a:rPr>
                  <a:t>(YSZ)</a:t>
                </a:r>
              </a:p>
            </p:txBody>
          </p:sp>
        </p:grpSp>
        <p:sp>
          <p:nvSpPr>
            <p:cNvPr id="33876" name="Line 52"/>
            <p:cNvSpPr>
              <a:spLocks noChangeShapeType="1"/>
            </p:cNvSpPr>
            <p:nvPr/>
          </p:nvSpPr>
          <p:spPr bwMode="auto">
            <a:xfrm flipV="1">
              <a:off x="2976" y="321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876800" y="381000"/>
            <a:ext cx="3429000" cy="2590800"/>
            <a:chOff x="3072" y="240"/>
            <a:chExt cx="2160" cy="1632"/>
          </a:xfrm>
        </p:grpSpPr>
        <p:grpSp>
          <p:nvGrpSpPr>
            <p:cNvPr id="33871" name="Group 54"/>
            <p:cNvGrpSpPr>
              <a:grpSpLocks/>
            </p:cNvGrpSpPr>
            <p:nvPr/>
          </p:nvGrpSpPr>
          <p:grpSpPr bwMode="auto">
            <a:xfrm>
              <a:off x="3072" y="240"/>
              <a:ext cx="2160" cy="768"/>
              <a:chOff x="3072" y="144"/>
              <a:chExt cx="2160" cy="768"/>
            </a:xfrm>
          </p:grpSpPr>
          <p:sp>
            <p:nvSpPr>
              <p:cNvPr id="33873" name="Oval 55"/>
              <p:cNvSpPr>
                <a:spLocks noChangeArrowheads="1"/>
              </p:cNvSpPr>
              <p:nvPr/>
            </p:nvSpPr>
            <p:spPr bwMode="auto">
              <a:xfrm>
                <a:off x="3072" y="144"/>
                <a:ext cx="2160" cy="768"/>
              </a:xfrm>
              <a:prstGeom prst="ellipse">
                <a:avLst/>
              </a:prstGeom>
              <a:solidFill>
                <a:srgbClr val="CC9900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74" name="Text Box 56"/>
              <p:cNvSpPr txBox="1">
                <a:spLocks noChangeArrowheads="1"/>
              </p:cNvSpPr>
              <p:nvPr/>
            </p:nvSpPr>
            <p:spPr bwMode="auto">
              <a:xfrm>
                <a:off x="3360" y="319"/>
                <a:ext cx="1252" cy="397"/>
              </a:xfrm>
              <a:prstGeom prst="rect">
                <a:avLst/>
              </a:prstGeom>
              <a:solidFill>
                <a:srgbClr val="CC9900">
                  <a:alpha val="50195"/>
                </a:srgb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Katode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La</a:t>
                </a:r>
                <a:r>
                  <a:rPr lang="en-GB" sz="1600" baseline="-25000">
                    <a:latin typeface="Arial" charset="0"/>
                  </a:rPr>
                  <a:t>1-x</a:t>
                </a:r>
                <a:r>
                  <a:rPr lang="en-GB" sz="1600">
                    <a:latin typeface="Arial" charset="0"/>
                  </a:rPr>
                  <a:t>Sr</a:t>
                </a:r>
                <a:r>
                  <a:rPr lang="en-GB" sz="1600" baseline="-25000">
                    <a:latin typeface="Arial" charset="0"/>
                  </a:rPr>
                  <a:t>x</a:t>
                </a:r>
                <a:r>
                  <a:rPr lang="en-GB" sz="1600">
                    <a:latin typeface="Arial" charset="0"/>
                  </a:rPr>
                  <a:t>MnO</a:t>
                </a:r>
                <a:r>
                  <a:rPr lang="en-GB" sz="1600" baseline="-25000">
                    <a:latin typeface="Arial" charset="0"/>
                  </a:rPr>
                  <a:t>3 </a:t>
                </a:r>
                <a:r>
                  <a:rPr lang="en-GB" sz="1600">
                    <a:latin typeface="Arial" charset="0"/>
                  </a:rPr>
                  <a:t>(LSM)</a:t>
                </a:r>
              </a:p>
            </p:txBody>
          </p:sp>
        </p:grpSp>
        <p:sp>
          <p:nvSpPr>
            <p:cNvPr id="33872" name="Line 57"/>
            <p:cNvSpPr>
              <a:spLocks noChangeShapeType="1"/>
            </p:cNvSpPr>
            <p:nvPr/>
          </p:nvSpPr>
          <p:spPr bwMode="auto">
            <a:xfrm flipH="1">
              <a:off x="3600" y="1008"/>
              <a:ext cx="384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39" name="Rectangle 58"/>
          <p:cNvSpPr>
            <a:spLocks noChangeArrowheads="1"/>
          </p:cNvSpPr>
          <p:nvPr/>
        </p:nvSpPr>
        <p:spPr bwMode="auto">
          <a:xfrm>
            <a:off x="1752600" y="2362200"/>
            <a:ext cx="2209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0" name="Rectangle 59"/>
          <p:cNvSpPr>
            <a:spLocks noChangeArrowheads="1"/>
          </p:cNvSpPr>
          <p:nvPr/>
        </p:nvSpPr>
        <p:spPr bwMode="auto">
          <a:xfrm>
            <a:off x="5486400" y="2362200"/>
            <a:ext cx="2209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1" name="Rectangle 60"/>
          <p:cNvSpPr>
            <a:spLocks noChangeArrowheads="1"/>
          </p:cNvSpPr>
          <p:nvPr/>
        </p:nvSpPr>
        <p:spPr bwMode="auto">
          <a:xfrm>
            <a:off x="5486400" y="5257800"/>
            <a:ext cx="2209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2" name="Rectangle 61"/>
          <p:cNvSpPr>
            <a:spLocks noChangeArrowheads="1"/>
          </p:cNvSpPr>
          <p:nvPr/>
        </p:nvSpPr>
        <p:spPr bwMode="auto">
          <a:xfrm>
            <a:off x="1752600" y="5257800"/>
            <a:ext cx="2209800" cy="152400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0" y="609600"/>
            <a:ext cx="3810000" cy="2362200"/>
            <a:chOff x="0" y="384"/>
            <a:chExt cx="2352" cy="1440"/>
          </a:xfrm>
        </p:grpSpPr>
        <p:grpSp>
          <p:nvGrpSpPr>
            <p:cNvPr id="33867" name="Group 63"/>
            <p:cNvGrpSpPr>
              <a:grpSpLocks/>
            </p:cNvGrpSpPr>
            <p:nvPr/>
          </p:nvGrpSpPr>
          <p:grpSpPr bwMode="auto">
            <a:xfrm>
              <a:off x="0" y="384"/>
              <a:ext cx="2160" cy="768"/>
              <a:chOff x="1824" y="3552"/>
              <a:chExt cx="2160" cy="768"/>
            </a:xfrm>
          </p:grpSpPr>
          <p:sp>
            <p:nvSpPr>
              <p:cNvPr id="33869" name="Oval 64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2160" cy="768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70" name="Text Box 65"/>
              <p:cNvSpPr txBox="1">
                <a:spLocks noChangeArrowheads="1"/>
              </p:cNvSpPr>
              <p:nvPr/>
            </p:nvSpPr>
            <p:spPr bwMode="auto">
              <a:xfrm>
                <a:off x="2448" y="3727"/>
                <a:ext cx="517" cy="384"/>
              </a:xfrm>
              <a:prstGeom prst="rect">
                <a:avLst/>
              </a:prstGeom>
              <a:solidFill>
                <a:srgbClr val="99CC00">
                  <a:alpha val="50195"/>
                </a:srgb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Anode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>
                    <a:latin typeface="Arial" charset="0"/>
                  </a:rPr>
                  <a:t>Ni-YSZ</a:t>
                </a:r>
              </a:p>
            </p:txBody>
          </p:sp>
        </p:grpSp>
        <p:sp>
          <p:nvSpPr>
            <p:cNvPr id="33868" name="Line 66"/>
            <p:cNvSpPr>
              <a:spLocks noChangeShapeType="1"/>
            </p:cNvSpPr>
            <p:nvPr/>
          </p:nvSpPr>
          <p:spPr bwMode="auto">
            <a:xfrm>
              <a:off x="1632" y="1104"/>
              <a:ext cx="72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0" y="3124200"/>
            <a:ext cx="2438400" cy="1371600"/>
            <a:chOff x="0" y="1968"/>
            <a:chExt cx="1536" cy="864"/>
          </a:xfrm>
        </p:grpSpPr>
        <p:sp>
          <p:nvSpPr>
            <p:cNvPr id="33864" name="Oval 68"/>
            <p:cNvSpPr>
              <a:spLocks noChangeArrowheads="1"/>
            </p:cNvSpPr>
            <p:nvPr/>
          </p:nvSpPr>
          <p:spPr bwMode="auto">
            <a:xfrm>
              <a:off x="0" y="1968"/>
              <a:ext cx="1200" cy="864"/>
            </a:xfrm>
            <a:prstGeom prst="ellipse">
              <a:avLst/>
            </a:prstGeom>
            <a:solidFill>
              <a:srgbClr val="808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65" name="Text Box 69"/>
            <p:cNvSpPr txBox="1">
              <a:spLocks noChangeArrowheads="1"/>
            </p:cNvSpPr>
            <p:nvPr/>
          </p:nvSpPr>
          <p:spPr bwMode="auto">
            <a:xfrm>
              <a:off x="144" y="2112"/>
              <a:ext cx="871" cy="5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Bipolar plate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Stål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La</a:t>
              </a:r>
              <a:r>
                <a:rPr lang="en-GB" sz="1600" baseline="-25000">
                  <a:solidFill>
                    <a:schemeClr val="bg1"/>
                  </a:solidFill>
                  <a:latin typeface="Arial" charset="0"/>
                </a:rPr>
                <a:t>1-x</a:t>
              </a: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en-GB" sz="1600" baseline="-25000">
                  <a:solidFill>
                    <a:schemeClr val="bg1"/>
                  </a:solidFill>
                  <a:latin typeface="Arial" charset="0"/>
                </a:rPr>
                <a:t>x</a:t>
              </a: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CrO</a:t>
              </a:r>
              <a:r>
                <a:rPr lang="en-GB" sz="1600" baseline="-2500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GB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866" name="Line 70"/>
            <p:cNvSpPr>
              <a:spLocks noChangeShapeType="1"/>
            </p:cNvSpPr>
            <p:nvPr/>
          </p:nvSpPr>
          <p:spPr bwMode="auto">
            <a:xfrm>
              <a:off x="1200" y="235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45" name="WordArt 71"/>
          <p:cNvSpPr>
            <a:spLocks noChangeArrowheads="1" noChangeShapeType="1" noTextEdit="1"/>
          </p:cNvSpPr>
          <p:nvPr/>
        </p:nvSpPr>
        <p:spPr bwMode="auto">
          <a:xfrm>
            <a:off x="2667000" y="1524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spc="560">
                <a:ln w="9525">
                  <a:noFill/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SOFC materialer</a:t>
            </a: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5562600" y="5181600"/>
            <a:ext cx="3581400" cy="1527175"/>
            <a:chOff x="3504" y="3264"/>
            <a:chExt cx="2256" cy="962"/>
          </a:xfrm>
        </p:grpSpPr>
        <p:sp>
          <p:nvSpPr>
            <p:cNvPr id="33861" name="Oval 73"/>
            <p:cNvSpPr>
              <a:spLocks noChangeArrowheads="1"/>
            </p:cNvSpPr>
            <p:nvPr/>
          </p:nvSpPr>
          <p:spPr bwMode="auto">
            <a:xfrm>
              <a:off x="3984" y="3602"/>
              <a:ext cx="1776" cy="624"/>
            </a:xfrm>
            <a:prstGeom prst="ellipse">
              <a:avLst/>
            </a:prstGeom>
            <a:solidFill>
              <a:srgbClr val="6699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62" name="Text Box 74"/>
            <p:cNvSpPr txBox="1">
              <a:spLocks noChangeArrowheads="1"/>
            </p:cNvSpPr>
            <p:nvPr/>
          </p:nvSpPr>
          <p:spPr bwMode="auto">
            <a:xfrm>
              <a:off x="4272" y="3696"/>
              <a:ext cx="1247" cy="397"/>
            </a:xfrm>
            <a:prstGeom prst="rect">
              <a:avLst/>
            </a:prstGeom>
            <a:solidFill>
              <a:srgbClr val="6699FF">
                <a:alpha val="50195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>
                  <a:latin typeface="Arial" charset="0"/>
                </a:rPr>
                <a:t>Tettinger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latin typeface="Arial" charset="0"/>
                </a:rPr>
                <a:t>Glass/glasskeramer</a:t>
              </a:r>
            </a:p>
          </p:txBody>
        </p:sp>
        <p:sp>
          <p:nvSpPr>
            <p:cNvPr id="33863" name="Line 75"/>
            <p:cNvSpPr>
              <a:spLocks noChangeShapeType="1"/>
            </p:cNvSpPr>
            <p:nvPr/>
          </p:nvSpPr>
          <p:spPr bwMode="auto">
            <a:xfrm flipH="1" flipV="1">
              <a:off x="3504" y="3264"/>
              <a:ext cx="768" cy="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47" name="Rectangle 76"/>
          <p:cNvSpPr>
            <a:spLocks noChangeArrowheads="1"/>
          </p:cNvSpPr>
          <p:nvPr/>
        </p:nvSpPr>
        <p:spPr bwMode="auto">
          <a:xfrm>
            <a:off x="5486400" y="5029200"/>
            <a:ext cx="76200" cy="3810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8" name="Rectangle 77"/>
          <p:cNvSpPr>
            <a:spLocks noChangeArrowheads="1"/>
          </p:cNvSpPr>
          <p:nvPr/>
        </p:nvSpPr>
        <p:spPr bwMode="auto">
          <a:xfrm>
            <a:off x="5486400" y="2362200"/>
            <a:ext cx="76200" cy="3810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49" name="Rectangle 78"/>
          <p:cNvSpPr>
            <a:spLocks noChangeArrowheads="1"/>
          </p:cNvSpPr>
          <p:nvPr/>
        </p:nvSpPr>
        <p:spPr bwMode="auto">
          <a:xfrm>
            <a:off x="3886200" y="2362200"/>
            <a:ext cx="76200" cy="3810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0" name="Rectangle 79"/>
          <p:cNvSpPr>
            <a:spLocks noChangeArrowheads="1"/>
          </p:cNvSpPr>
          <p:nvPr/>
        </p:nvSpPr>
        <p:spPr bwMode="auto">
          <a:xfrm>
            <a:off x="3886200" y="5029200"/>
            <a:ext cx="76200" cy="3810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3851" name="Group 80"/>
          <p:cNvGrpSpPr>
            <a:grpSpLocks/>
          </p:cNvGrpSpPr>
          <p:nvPr/>
        </p:nvGrpSpPr>
        <p:grpSpPr bwMode="auto">
          <a:xfrm flipH="1">
            <a:off x="3657600" y="2743200"/>
            <a:ext cx="76200" cy="2514600"/>
            <a:chOff x="2352" y="1728"/>
            <a:chExt cx="48" cy="1632"/>
          </a:xfrm>
        </p:grpSpPr>
        <p:sp>
          <p:nvSpPr>
            <p:cNvPr id="33856" name="Rectangle 81"/>
            <p:cNvSpPr>
              <a:spLocks noChangeArrowheads="1"/>
            </p:cNvSpPr>
            <p:nvPr/>
          </p:nvSpPr>
          <p:spPr bwMode="auto">
            <a:xfrm>
              <a:off x="2352" y="3120"/>
              <a:ext cx="48" cy="24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7" name="Rectangle 82"/>
            <p:cNvSpPr>
              <a:spLocks noChangeArrowheads="1"/>
            </p:cNvSpPr>
            <p:nvPr/>
          </p:nvSpPr>
          <p:spPr bwMode="auto">
            <a:xfrm>
              <a:off x="2352" y="2784"/>
              <a:ext cx="48" cy="24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8" name="Rectangle 83"/>
            <p:cNvSpPr>
              <a:spLocks noChangeArrowheads="1"/>
            </p:cNvSpPr>
            <p:nvPr/>
          </p:nvSpPr>
          <p:spPr bwMode="auto">
            <a:xfrm>
              <a:off x="2352" y="2448"/>
              <a:ext cx="48" cy="24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9" name="Rectangle 84"/>
            <p:cNvSpPr>
              <a:spLocks noChangeArrowheads="1"/>
            </p:cNvSpPr>
            <p:nvPr/>
          </p:nvSpPr>
          <p:spPr bwMode="auto">
            <a:xfrm>
              <a:off x="2352" y="2064"/>
              <a:ext cx="48" cy="24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60" name="Rectangle 85"/>
            <p:cNvSpPr>
              <a:spLocks noChangeArrowheads="1"/>
            </p:cNvSpPr>
            <p:nvPr/>
          </p:nvSpPr>
          <p:spPr bwMode="auto">
            <a:xfrm>
              <a:off x="2352" y="1728"/>
              <a:ext cx="48" cy="24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0" y="5105400"/>
            <a:ext cx="3657600" cy="1527175"/>
            <a:chOff x="0" y="3216"/>
            <a:chExt cx="2304" cy="962"/>
          </a:xfrm>
        </p:grpSpPr>
        <p:sp>
          <p:nvSpPr>
            <p:cNvPr id="33853" name="Oval 87"/>
            <p:cNvSpPr>
              <a:spLocks noChangeArrowheads="1"/>
            </p:cNvSpPr>
            <p:nvPr/>
          </p:nvSpPr>
          <p:spPr bwMode="auto">
            <a:xfrm>
              <a:off x="0" y="3554"/>
              <a:ext cx="1776" cy="624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54" name="Text Box 88"/>
            <p:cNvSpPr txBox="1">
              <a:spLocks noChangeArrowheads="1"/>
            </p:cNvSpPr>
            <p:nvPr/>
          </p:nvSpPr>
          <p:spPr bwMode="auto">
            <a:xfrm>
              <a:off x="480" y="3792"/>
              <a:ext cx="870" cy="212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>
                  <a:latin typeface="Arial" charset="0"/>
                </a:rPr>
                <a:t>Katalysatorer</a:t>
              </a:r>
            </a:p>
          </p:txBody>
        </p:sp>
        <p:sp>
          <p:nvSpPr>
            <p:cNvPr id="33855" name="Line 89"/>
            <p:cNvSpPr>
              <a:spLocks noChangeShapeType="1"/>
            </p:cNvSpPr>
            <p:nvPr/>
          </p:nvSpPr>
          <p:spPr bwMode="auto">
            <a:xfrm flipV="1">
              <a:off x="1680" y="3216"/>
              <a:ext cx="624" cy="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1" name="Slide Number Placeholder 9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Ledningsevne i SOFC-materialer</a:t>
            </a:r>
            <a:endParaRPr lang="en-US" smtClean="0"/>
          </a:p>
        </p:txBody>
      </p:sp>
      <p:pic>
        <p:nvPicPr>
          <p:cNvPr id="34820" name="Picture 3" descr="nature-insight-fuelcells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00188"/>
            <a:ext cx="83820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 på mikrostruktur</a:t>
            </a:r>
            <a:endParaRPr lang="en-US" smtClean="0"/>
          </a:p>
        </p:txBody>
      </p:sp>
      <p:pic>
        <p:nvPicPr>
          <p:cNvPr id="35844" name="Picture 3" descr="SOFC-crossectio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990600"/>
            <a:ext cx="36480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SOFC-crossectio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038" y="1060450"/>
            <a:ext cx="28495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Rørdesign</a:t>
            </a:r>
            <a:endParaRPr lang="en-US" smtClean="0"/>
          </a:p>
        </p:txBody>
      </p:sp>
      <p:pic>
        <p:nvPicPr>
          <p:cNvPr id="36868" name="Picture 3" descr="SOFC-tubular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62000"/>
            <a:ext cx="3962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SOFC-tubul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71900"/>
            <a:ext cx="27971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SOFC-tubular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5" y="2373313"/>
            <a:ext cx="53594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SOFC-hybrid-220kW-S-W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919163"/>
            <a:ext cx="17272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sofc3-SW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908050"/>
            <a:ext cx="23050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Planare design</a:t>
            </a:r>
            <a:endParaRPr lang="en-US" smtClean="0"/>
          </a:p>
        </p:txBody>
      </p:sp>
      <p:pic>
        <p:nvPicPr>
          <p:cNvPr id="37892" name="Picture 3" descr="sofc2pla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50069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SOFC-CFCL-layer_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319246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SOFC-CFCL-leve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30700"/>
            <a:ext cx="254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bloom-box1-500x3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498975"/>
            <a:ext cx="24495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0224-bloom-box-unveiled-bloom-energy_full_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4508500"/>
            <a:ext cx="26416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SOFC Auxiliary Power Unit (APU)</a:t>
            </a:r>
          </a:p>
        </p:txBody>
      </p:sp>
      <p:pic>
        <p:nvPicPr>
          <p:cNvPr id="38916" name="Picture 2" descr="bm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981075"/>
            <a:ext cx="68707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://www.seao2.com/fuelcells/images/delp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30788"/>
            <a:ext cx="29162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http://ars.els-cdn.com/content/image/1-s2.0-S0378775304000230-g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557338"/>
            <a:ext cx="29876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0F9FF-3DCA-42AC-9C17-91B597FF840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143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SOFC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787775" cy="36576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sz="1800" smtClean="0">
                <a:solidFill>
                  <a:schemeClr val="bg1"/>
                </a:solidFill>
              </a:rPr>
              <a:t>+</a:t>
            </a:r>
          </a:p>
          <a:p>
            <a:pPr lvl="1" eaLnBrk="1" hangingPunct="1"/>
            <a:r>
              <a:rPr lang="en-GB" sz="1600" smtClean="0">
                <a:solidFill>
                  <a:schemeClr val="bg1"/>
                </a:solidFill>
              </a:rPr>
              <a:t>Generelt for brenselceller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Miljøvennlig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Effektiv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Fleksibel, modulær</a:t>
            </a:r>
          </a:p>
          <a:p>
            <a:pPr lvl="1" eaLnBrk="1" hangingPunct="1"/>
            <a:r>
              <a:rPr lang="en-GB" sz="1600" smtClean="0">
                <a:solidFill>
                  <a:schemeClr val="bg1"/>
                </a:solidFill>
              </a:rPr>
              <a:t>Spesielt for SOFC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Brensel-tolerant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Høy verdi på spillvarme</a:t>
            </a:r>
          </a:p>
          <a:p>
            <a:pPr lvl="2" eaLnBrk="1" hangingPunct="1"/>
            <a:r>
              <a:rPr lang="en-GB" sz="1400" smtClean="0">
                <a:solidFill>
                  <a:schemeClr val="bg1"/>
                </a:solidFill>
              </a:rPr>
              <a:t>Integrasjon i prosesser</a:t>
            </a:r>
          </a:p>
          <a:p>
            <a:pPr lvl="2" eaLnBrk="1" hangingPunct="1"/>
            <a:endParaRPr lang="en-GB" sz="1400" smtClean="0">
              <a:solidFill>
                <a:schemeClr val="bg1"/>
              </a:solidFill>
            </a:endParaRPr>
          </a:p>
          <a:p>
            <a:pPr eaLnBrk="1" hangingPunct="1"/>
            <a:endParaRPr lang="en-GB" sz="1800" smtClean="0">
              <a:solidFill>
                <a:schemeClr val="bg1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191000" cy="3505200"/>
          </a:xfrm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en-GB" sz="1600" smtClean="0">
                <a:solidFill>
                  <a:schemeClr val="bg1"/>
                </a:solidFill>
              </a:rPr>
              <a:t>-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Komplisert teknologi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Dyrt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Avanserte keramer</a:t>
            </a:r>
          </a:p>
          <a:p>
            <a:pPr lvl="2" eaLnBrk="1" hangingPunct="1"/>
            <a:r>
              <a:rPr lang="en-GB" sz="1200" smtClean="0">
                <a:solidFill>
                  <a:schemeClr val="bg1"/>
                </a:solidFill>
              </a:rPr>
              <a:t>Sjeldne grunnstoffer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Mekanisk lite robust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Lang oppstartstid</a:t>
            </a:r>
          </a:p>
          <a:p>
            <a:pPr lvl="1" eaLnBrk="1" hangingPunct="1"/>
            <a:r>
              <a:rPr lang="en-GB" sz="1400" smtClean="0">
                <a:solidFill>
                  <a:schemeClr val="bg1"/>
                </a:solidFill>
              </a:rPr>
              <a:t>Degradering ved høy temperatur</a:t>
            </a:r>
          </a:p>
          <a:p>
            <a:pPr lvl="2" eaLnBrk="1" hangingPunct="1"/>
            <a:endParaRPr lang="en-GB" sz="1200" smtClean="0">
              <a:solidFill>
                <a:schemeClr val="bg1"/>
              </a:solidFill>
            </a:endParaRPr>
          </a:p>
          <a:p>
            <a:pPr lvl="2" eaLnBrk="1" hangingPunct="1"/>
            <a:endParaRPr lang="en-GB" sz="1200" smtClean="0">
              <a:solidFill>
                <a:schemeClr val="bg1"/>
              </a:solidFill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86800" cy="1925638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Forskning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Lavere temperatur (mindre korrosjon, rimeligere bipolare plater) </a:t>
            </a:r>
          </a:p>
          <a:p>
            <a:pPr lvl="3" eaLnBrk="0" hangingPunct="0">
              <a:spcBef>
                <a:spcPct val="5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Tynnere lag. Bedre katalysatorer.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Nye materialer. Protonledende oksider</a:t>
            </a:r>
            <a:r>
              <a:rPr lang="en-GB" sz="1600">
                <a:latin typeface="Arial" charset="0"/>
              </a:rPr>
              <a:t>.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Prosessintegrasjon. Kombinerte el-varme anlegg med brenselcelle og gassturbin.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FF832-144B-4467-A8FA-E73367C8C9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0963" name="Picture 5" descr="nature-insight-fuelcell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1776413"/>
            <a:ext cx="62912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Prosessering av brensel samt andre periferikomponenter rundt en brenselcelle</a:t>
            </a:r>
            <a:endParaRPr lang="en-US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Forgassing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Rensing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Fukteledd/damp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Reformere (fossile brensel)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Skift-reaktor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Hydrogenfilter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Varmevekslere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Pre-heating (luft)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Conditioning (el)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Fra likestrøm til vekselstrøm;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FF832-144B-4467-A8FA-E73367C8C9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Potensial og effekt </a:t>
            </a:r>
            <a:r>
              <a:rPr lang="nb-NO" i="1" smtClean="0"/>
              <a:t>vs </a:t>
            </a:r>
            <a:r>
              <a:rPr lang="nb-NO" smtClean="0"/>
              <a:t>strøm for en brenselcelle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4248150" cy="511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Eksempelet i figuren: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1 mm tykk YSZ elektrolytt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Ca-dopet LaCrO</a:t>
            </a:r>
            <a:r>
              <a:rPr lang="nb-NO" sz="1600" baseline="-25000" smtClean="0"/>
              <a:t>3</a:t>
            </a:r>
            <a:r>
              <a:rPr lang="nb-NO" sz="1600" smtClean="0"/>
              <a:t> elektroder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</a:t>
            </a:r>
            <a:r>
              <a:rPr lang="nb-NO" sz="1600" baseline="-25000" smtClean="0"/>
              <a:t>2</a:t>
            </a:r>
            <a:r>
              <a:rPr lang="nb-NO" sz="1600" smtClean="0"/>
              <a:t> + luft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Cellen har elektrisk tap 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elektrolytten (”IR”)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overpotensialer i katode og anode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Cellepotensialet E faller fra Nernst- potensialet når vi øker strømmen.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Den elektriske effekten P går fra 0, via et maksimum, tilbake til 0.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Den elektriske effektiviteten går tilsvarende fra 100%, via 50%, til 0.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opererer ofte brenselceller ved 2/3 av maksimums-effekten  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</p:txBody>
      </p:sp>
      <p:pic>
        <p:nvPicPr>
          <p:cNvPr id="41989" name="Picture 5" descr="Norby-Norcell-LC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1143000"/>
            <a:ext cx="49704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Fra strømning til rotasjon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Turbiner for vannkraftverk</a:t>
            </a:r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Fristråleturbin</a:t>
            </a:r>
          </a:p>
          <a:p>
            <a:pPr lvl="1" eaLnBrk="1" hangingPunct="1"/>
            <a:endParaRPr lang="nb-NO" sz="1600" smtClean="0"/>
          </a:p>
          <a:p>
            <a:pPr lvl="2" eaLnBrk="1" hangingPunct="1"/>
            <a:r>
              <a:rPr lang="nb-NO" sz="1400" smtClean="0"/>
              <a:t>Store fallhøyder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Fullturbin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Skovler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”Propell”</a:t>
            </a:r>
          </a:p>
          <a:p>
            <a:pPr lvl="2" eaLnBrk="1" hangingPunct="1"/>
            <a:r>
              <a:rPr lang="nb-NO" sz="1400" smtClean="0"/>
              <a:t>Liten fallhøyde, stor vannføring</a:t>
            </a:r>
            <a:endParaRPr lang="en-US" sz="1400" smtClean="0"/>
          </a:p>
        </p:txBody>
      </p:sp>
      <p:pic>
        <p:nvPicPr>
          <p:cNvPr id="5125" name="Picture 7" descr="Turbin-Energi-tekni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514600"/>
            <a:ext cx="273526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turbin-hj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2192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turbin-pel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3" y="914400"/>
            <a:ext cx="3360737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vannkraft-solbf2_prop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950" y="3849688"/>
            <a:ext cx="260985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Elektrisk effekt og virkningsgrad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525" y="1295400"/>
            <a:ext cx="6553200" cy="4724400"/>
          </a:xfrm>
        </p:spPr>
        <p:txBody>
          <a:bodyPr/>
          <a:lstStyle/>
          <a:p>
            <a:pPr eaLnBrk="1" hangingPunct="1"/>
            <a:r>
              <a:rPr lang="nb-NO" sz="2400" smtClean="0"/>
              <a:t>Elektrisk effekt ut P</a:t>
            </a:r>
            <a:r>
              <a:rPr lang="nb-NO" sz="2400" baseline="-25000" smtClean="0"/>
              <a:t>e</a:t>
            </a:r>
            <a:r>
              <a:rPr lang="nb-NO" sz="2400" smtClean="0"/>
              <a:t> er lik P</a:t>
            </a:r>
            <a:r>
              <a:rPr lang="nb-NO" sz="2400" baseline="-25000" smtClean="0"/>
              <a:t>in</a:t>
            </a:r>
            <a:r>
              <a:rPr lang="nb-NO" sz="2400" smtClean="0"/>
              <a:t> multiplisert med faktorer som beskriver effektiviteten:</a:t>
            </a:r>
          </a:p>
          <a:p>
            <a:pPr eaLnBrk="1" hangingPunct="1">
              <a:buFontTx/>
              <a:buNone/>
            </a:pPr>
            <a:r>
              <a:rPr lang="nb-NO" sz="2400" smtClean="0"/>
              <a:t>		P</a:t>
            </a:r>
            <a:r>
              <a:rPr lang="nb-NO" sz="2400" baseline="-25000" smtClean="0"/>
              <a:t>e</a:t>
            </a:r>
            <a:r>
              <a:rPr lang="nb-NO" sz="2400" smtClean="0"/>
              <a:t> = </a:t>
            </a:r>
            <a:r>
              <a:rPr lang="nb-NO" sz="2400" smtClean="0">
                <a:sym typeface="Symbol" pitchFamily="18" charset="2"/>
              </a:rPr>
              <a:t></a:t>
            </a:r>
            <a:r>
              <a:rPr lang="nb-NO" sz="2400" baseline="-25000" smtClean="0">
                <a:sym typeface="Symbol" pitchFamily="18" charset="2"/>
              </a:rPr>
              <a:t>G </a:t>
            </a:r>
            <a:r>
              <a:rPr lang="nb-NO" sz="2400" smtClean="0">
                <a:sym typeface="Symbol" pitchFamily="18" charset="2"/>
              </a:rPr>
              <a:t>u</a:t>
            </a:r>
            <a:r>
              <a:rPr lang="nb-NO" sz="2400" baseline="-25000" smtClean="0">
                <a:sym typeface="Symbol" pitchFamily="18" charset="2"/>
              </a:rPr>
              <a:t>f </a:t>
            </a:r>
            <a:r>
              <a:rPr lang="nb-NO" sz="2400" smtClean="0">
                <a:sym typeface="Symbol" pitchFamily="18" charset="2"/>
              </a:rPr>
              <a:t>P</a:t>
            </a:r>
            <a:r>
              <a:rPr lang="nb-NO" sz="2400" baseline="-25000" smtClean="0">
                <a:sym typeface="Symbol" pitchFamily="18" charset="2"/>
              </a:rPr>
              <a:t>in</a:t>
            </a:r>
            <a:r>
              <a:rPr lang="nb-NO" sz="2400" smtClean="0"/>
              <a:t> </a:t>
            </a:r>
          </a:p>
          <a:p>
            <a:pPr eaLnBrk="1" hangingPunct="1"/>
            <a:r>
              <a:rPr lang="nb-NO" sz="2400" smtClean="0">
                <a:sym typeface="Symbol" pitchFamily="18" charset="2"/>
              </a:rPr>
              <a:t></a:t>
            </a:r>
            <a:r>
              <a:rPr lang="nb-NO" sz="2400" baseline="-25000" smtClean="0">
                <a:sym typeface="Symbol" pitchFamily="18" charset="2"/>
              </a:rPr>
              <a:t>G  </a:t>
            </a:r>
            <a:r>
              <a:rPr lang="nb-NO" sz="2400" smtClean="0">
                <a:sym typeface="Symbol" pitchFamily="18" charset="2"/>
              </a:rPr>
              <a:t>elektrisk virkningsgrad</a:t>
            </a:r>
            <a:endParaRPr lang="nb-NO" sz="2400" smtClean="0"/>
          </a:p>
          <a:p>
            <a:pPr eaLnBrk="1" hangingPunct="1"/>
            <a:r>
              <a:rPr lang="nb-NO" sz="2400" smtClean="0">
                <a:sym typeface="Symbol" pitchFamily="18" charset="2"/>
              </a:rPr>
              <a:t>u</a:t>
            </a:r>
            <a:r>
              <a:rPr lang="nb-NO" sz="2400" baseline="-25000" smtClean="0">
                <a:sym typeface="Symbol" pitchFamily="18" charset="2"/>
              </a:rPr>
              <a:t>f</a:t>
            </a:r>
            <a:r>
              <a:rPr lang="nb-NO" sz="2400" smtClean="0">
                <a:sym typeface="Symbol" pitchFamily="18" charset="2"/>
              </a:rPr>
              <a:t>  brenselutnyttelsesgrad</a:t>
            </a:r>
            <a:endParaRPr lang="nb-NO" sz="2400" smtClean="0"/>
          </a:p>
          <a:p>
            <a:pPr eaLnBrk="1" hangingPunct="1"/>
            <a:r>
              <a:rPr lang="nb-NO" sz="2400" smtClean="0"/>
              <a:t>P</a:t>
            </a:r>
            <a:r>
              <a:rPr lang="nb-NO" sz="2400" baseline="-25000" smtClean="0"/>
              <a:t>e</a:t>
            </a:r>
            <a:r>
              <a:rPr lang="nb-NO" sz="2400" smtClean="0"/>
              <a:t> / </a:t>
            </a:r>
            <a:r>
              <a:rPr lang="nb-NO" sz="2400" smtClean="0">
                <a:sym typeface="Symbol" pitchFamily="18" charset="2"/>
              </a:rPr>
              <a:t>P</a:t>
            </a:r>
            <a:r>
              <a:rPr lang="nb-NO" sz="2400" baseline="-25000" smtClean="0">
                <a:sym typeface="Symbol" pitchFamily="18" charset="2"/>
              </a:rPr>
              <a:t>in</a:t>
            </a:r>
            <a:r>
              <a:rPr lang="nb-NO" sz="2400" smtClean="0"/>
              <a:t> = </a:t>
            </a:r>
            <a:r>
              <a:rPr lang="nb-NO" sz="2400" smtClean="0">
                <a:sym typeface="Symbol" pitchFamily="18" charset="2"/>
              </a:rPr>
              <a:t></a:t>
            </a:r>
            <a:r>
              <a:rPr lang="nb-NO" sz="2400" baseline="-25000" smtClean="0">
                <a:sym typeface="Symbol" pitchFamily="18" charset="2"/>
              </a:rPr>
              <a:t>G </a:t>
            </a:r>
            <a:r>
              <a:rPr lang="nb-NO" sz="2400" smtClean="0">
                <a:sym typeface="Symbol" pitchFamily="18" charset="2"/>
              </a:rPr>
              <a:t>u</a:t>
            </a:r>
            <a:r>
              <a:rPr lang="nb-NO" sz="2400" baseline="-25000" smtClean="0">
                <a:sym typeface="Symbol" pitchFamily="18" charset="2"/>
              </a:rPr>
              <a:t>f	</a:t>
            </a:r>
            <a:r>
              <a:rPr lang="nb-NO" sz="2400" smtClean="0">
                <a:sym typeface="Symbol" pitchFamily="18" charset="2"/>
              </a:rPr>
              <a:t>Virkningsgrad for cellen</a:t>
            </a:r>
          </a:p>
          <a:p>
            <a:pPr eaLnBrk="1" hangingPunct="1"/>
            <a:endParaRPr lang="nb-NO" sz="2400" baseline="-25000" smtClean="0">
              <a:sym typeface="Symbol" pitchFamily="18" charset="2"/>
            </a:endParaRPr>
          </a:p>
          <a:p>
            <a:pPr lvl="1" eaLnBrk="1" hangingPunct="1"/>
            <a:r>
              <a:rPr lang="nb-NO" sz="2000" smtClean="0">
                <a:sym typeface="Symbol" pitchFamily="18" charset="2"/>
              </a:rPr>
              <a:t>Typisk 50%</a:t>
            </a:r>
          </a:p>
          <a:p>
            <a:pPr eaLnBrk="1" hangingPunct="1"/>
            <a:endParaRPr lang="nb-NO" sz="2400" smtClean="0">
              <a:sym typeface="Symbol" pitchFamily="18" charset="2"/>
            </a:endParaRPr>
          </a:p>
          <a:p>
            <a:pPr eaLnBrk="1" hangingPunct="1"/>
            <a:r>
              <a:rPr lang="nb-NO" sz="2400" smtClean="0">
                <a:sym typeface="Symbol" pitchFamily="18" charset="2"/>
              </a:rPr>
              <a:t></a:t>
            </a:r>
            <a:r>
              <a:rPr lang="nb-NO" sz="2400" baseline="-25000" smtClean="0">
                <a:sym typeface="Symbol" pitchFamily="18" charset="2"/>
              </a:rPr>
              <a:t>G</a:t>
            </a:r>
            <a:r>
              <a:rPr lang="nb-NO" sz="2400" smtClean="0">
                <a:sym typeface="Symbol" pitchFamily="18" charset="2"/>
              </a:rPr>
              <a:t> = </a:t>
            </a:r>
            <a:r>
              <a:rPr lang="nb-NO" sz="2400" smtClean="0"/>
              <a:t>P</a:t>
            </a:r>
            <a:r>
              <a:rPr lang="nb-NO" sz="2400" baseline="-25000" smtClean="0"/>
              <a:t>e</a:t>
            </a:r>
            <a:r>
              <a:rPr lang="nb-NO" sz="2400" smtClean="0"/>
              <a:t> / (</a:t>
            </a:r>
            <a:r>
              <a:rPr lang="nb-NO" sz="2400" smtClean="0">
                <a:sym typeface="Symbol" pitchFamily="18" charset="2"/>
              </a:rPr>
              <a:t>P</a:t>
            </a:r>
            <a:r>
              <a:rPr lang="nb-NO" sz="2400" baseline="-25000" smtClean="0">
                <a:sym typeface="Symbol" pitchFamily="18" charset="2"/>
              </a:rPr>
              <a:t>in</a:t>
            </a:r>
            <a:r>
              <a:rPr lang="nb-NO" sz="2400" smtClean="0"/>
              <a:t> </a:t>
            </a:r>
            <a:r>
              <a:rPr lang="nb-NO" sz="2400" smtClean="0">
                <a:sym typeface="Symbol" pitchFamily="18" charset="2"/>
              </a:rPr>
              <a:t>u</a:t>
            </a:r>
            <a:r>
              <a:rPr lang="nb-NO" sz="2400" baseline="-25000" smtClean="0">
                <a:sym typeface="Symbol" pitchFamily="18" charset="2"/>
              </a:rPr>
              <a:t>f </a:t>
            </a:r>
            <a:r>
              <a:rPr lang="nb-NO" sz="2400" smtClean="0">
                <a:sym typeface="Symbol" pitchFamily="18" charset="2"/>
              </a:rPr>
              <a:t>) </a:t>
            </a:r>
            <a:r>
              <a:rPr lang="nb-NO" sz="2400" smtClean="0"/>
              <a:t>= </a:t>
            </a:r>
            <a:r>
              <a:rPr lang="nb-NO" sz="2400" smtClean="0">
                <a:sym typeface="Symbol" pitchFamily="18" charset="2"/>
              </a:rPr>
              <a:t>w</a:t>
            </a:r>
            <a:r>
              <a:rPr lang="nb-NO" sz="2400" baseline="-25000" smtClean="0">
                <a:sym typeface="Symbol" pitchFamily="18" charset="2"/>
              </a:rPr>
              <a:t>el</a:t>
            </a:r>
            <a:r>
              <a:rPr lang="nb-NO" sz="2400" smtClean="0">
                <a:sym typeface="Symbol" pitchFamily="18" charset="2"/>
              </a:rPr>
              <a:t> / w</a:t>
            </a:r>
            <a:r>
              <a:rPr lang="nb-NO" sz="2400" baseline="-25000" smtClean="0">
                <a:sym typeface="Symbol" pitchFamily="18" charset="2"/>
              </a:rPr>
              <a:t>tot</a:t>
            </a:r>
            <a:r>
              <a:rPr lang="nb-NO" sz="2400" smtClean="0">
                <a:sym typeface="Symbol" pitchFamily="18" charset="2"/>
              </a:rPr>
              <a:t> = G / H </a:t>
            </a:r>
          </a:p>
          <a:p>
            <a:pPr eaLnBrk="1" hangingPunct="1"/>
            <a:endParaRPr lang="nb-NO" sz="2400" smtClean="0">
              <a:sym typeface="Symbol" pitchFamily="18" charset="2"/>
            </a:endParaRPr>
          </a:p>
          <a:p>
            <a:pPr lvl="1" eaLnBrk="1" hangingPunct="1"/>
            <a:r>
              <a:rPr lang="nb-NO" sz="2000" smtClean="0">
                <a:sym typeface="Symbol" pitchFamily="18" charset="2"/>
              </a:rPr>
              <a:t>Teoretisk kan </a:t>
            </a:r>
            <a:r>
              <a:rPr lang="nb-NO" sz="2000" baseline="-25000" smtClean="0">
                <a:sym typeface="Symbol" pitchFamily="18" charset="2"/>
              </a:rPr>
              <a:t>G</a:t>
            </a:r>
            <a:r>
              <a:rPr lang="nb-NO" sz="2000" smtClean="0">
                <a:sym typeface="Symbol" pitchFamily="18" charset="2"/>
              </a:rPr>
              <a:t> være &gt;100%</a:t>
            </a:r>
            <a:endParaRPr lang="en-US" sz="2000" smtClean="0"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Brenselceller; egenskaper</a:t>
            </a:r>
            <a:endParaRPr lang="en-US" smtClean="0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330700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Ingen flamme – direkte fra kjemisk til elektrisk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Mindre NO</a:t>
            </a:r>
            <a:r>
              <a:rPr lang="nb-NO" sz="1600" baseline="-25000" smtClean="0"/>
              <a:t>x</a:t>
            </a: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 prinsippet Gibbs energi; ingen Carnot-syklus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andre tapsledd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Elektrisk virkningsgrad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Brenselutnyttelse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Fleksible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Modulære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Støyfrie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Mer effektive enn motorer ved varierende effektuttak</a:t>
            </a:r>
          </a:p>
        </p:txBody>
      </p:sp>
      <p:pic>
        <p:nvPicPr>
          <p:cNvPr id="44037" name="Picture 9" descr="Virkningsgrad-stroem-Bell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275"/>
            <a:ext cx="4325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02100" cy="615950"/>
          </a:xfrm>
        </p:spPr>
        <p:txBody>
          <a:bodyPr/>
          <a:lstStyle/>
          <a:p>
            <a:pPr eaLnBrk="1" hangingPunct="1"/>
            <a:r>
              <a:rPr lang="nb-NO" smtClean="0"/>
              <a:t>Elektrolysører</a:t>
            </a:r>
            <a:endParaRPr lang="en-US" smtClean="0"/>
          </a:p>
        </p:txBody>
      </p:sp>
      <p:grpSp>
        <p:nvGrpSpPr>
          <p:cNvPr id="45060" name="Group 35"/>
          <p:cNvGrpSpPr>
            <a:grpSpLocks/>
          </p:cNvGrpSpPr>
          <p:nvPr/>
        </p:nvGrpSpPr>
        <p:grpSpPr bwMode="auto">
          <a:xfrm>
            <a:off x="6538913" y="620713"/>
            <a:ext cx="2605087" cy="3240087"/>
            <a:chOff x="6577176" y="1826469"/>
            <a:chExt cx="2604924" cy="3240360"/>
          </a:xfrm>
        </p:grpSpPr>
        <p:grpSp>
          <p:nvGrpSpPr>
            <p:cNvPr id="45084" name="Group 3"/>
            <p:cNvGrpSpPr>
              <a:grpSpLocks/>
            </p:cNvGrpSpPr>
            <p:nvPr/>
          </p:nvGrpSpPr>
          <p:grpSpPr bwMode="auto">
            <a:xfrm>
              <a:off x="6577176" y="1826469"/>
              <a:ext cx="2604924" cy="3240360"/>
              <a:chOff x="600512" y="170285"/>
              <a:chExt cx="2604924" cy="324036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19604" y="916473"/>
                <a:ext cx="1008000" cy="22242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>
                  <a:defRPr/>
                </a:pP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537078" y="2115136"/>
                <a:ext cx="5143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89" name="TextBox 13"/>
              <p:cNvSpPr txBox="1">
                <a:spLocks noChangeArrowheads="1"/>
              </p:cNvSpPr>
              <p:nvPr/>
            </p:nvSpPr>
            <p:spPr bwMode="auto">
              <a:xfrm>
                <a:off x="600512" y="1628800"/>
                <a:ext cx="6078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/>
                  <a:t>2H</a:t>
                </a:r>
                <a:r>
                  <a:rPr lang="en-GB" sz="2000" baseline="-25000"/>
                  <a:t>2</a:t>
                </a:r>
              </a:p>
            </p:txBody>
          </p:sp>
          <p:sp>
            <p:nvSpPr>
              <p:cNvPr id="45090" name="TextBox 14"/>
              <p:cNvSpPr txBox="1">
                <a:spLocks noChangeArrowheads="1"/>
              </p:cNvSpPr>
              <p:nvPr/>
            </p:nvSpPr>
            <p:spPr bwMode="auto"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/>
                  <a:t>O</a:t>
                </a:r>
                <a:r>
                  <a:rPr lang="en-GB" sz="2000" baseline="-25000"/>
                  <a:t>2</a:t>
                </a:r>
                <a:endParaRPr lang="en-GB" sz="2000"/>
              </a:p>
              <a:p>
                <a:endParaRPr lang="en-GB" sz="2000"/>
              </a:p>
              <a:p>
                <a:r>
                  <a:rPr lang="en-GB" sz="2000"/>
                  <a:t>2H</a:t>
                </a:r>
                <a:r>
                  <a:rPr lang="en-GB" sz="2000" baseline="-25000"/>
                  <a:t>2</a:t>
                </a:r>
                <a:r>
                  <a:rPr lang="en-GB" sz="2000"/>
                  <a:t>O</a:t>
                </a:r>
              </a:p>
            </p:txBody>
          </p:sp>
          <p:grpSp>
            <p:nvGrpSpPr>
              <p:cNvPr id="45091" name="Group 56"/>
              <p:cNvGrpSpPr>
                <a:grpSpLocks/>
              </p:cNvGrpSpPr>
              <p:nvPr/>
            </p:nvGrpSpPr>
            <p:grpSpPr bwMode="auto">
              <a:xfrm>
                <a:off x="1293411" y="366564"/>
                <a:ext cx="1080120" cy="2774404"/>
                <a:chOff x="1403648" y="438572"/>
                <a:chExt cx="1080120" cy="277440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1402856" y="548706"/>
                  <a:ext cx="0" cy="266405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483875" y="548706"/>
                  <a:ext cx="0" cy="266405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402856" y="583634"/>
                  <a:ext cx="1081019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ounded Rectangle 24"/>
                <p:cNvSpPr/>
                <p:nvPr/>
              </p:nvSpPr>
              <p:spPr>
                <a:xfrm>
                  <a:off x="1691763" y="439160"/>
                  <a:ext cx="503205" cy="28736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sz="1600" i="1" dirty="0"/>
                    <a:t>U</a:t>
                  </a:r>
                </a:p>
              </p:txBody>
            </p:sp>
          </p:grpSp>
          <p:sp>
            <p:nvSpPr>
              <p:cNvPr id="45092" name="TextBox 9"/>
              <p:cNvSpPr txBox="1">
                <a:spLocks noChangeArrowheads="1"/>
              </p:cNvSpPr>
              <p:nvPr/>
            </p:nvSpPr>
            <p:spPr bwMode="auto">
              <a:xfrm>
                <a:off x="611560" y="3102868"/>
                <a:ext cx="258123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/>
                  <a:t>Proton conducting electrolyser</a:t>
                </a:r>
              </a:p>
            </p:txBody>
          </p:sp>
          <p:sp>
            <p:nvSpPr>
              <p:cNvPr id="45093" name="TextBox 17"/>
              <p:cNvSpPr txBox="1">
                <a:spLocks noChangeArrowheads="1"/>
              </p:cNvSpPr>
              <p:nvPr/>
            </p:nvSpPr>
            <p:spPr bwMode="auto">
              <a:xfrm>
                <a:off x="2184688" y="170285"/>
                <a:ext cx="3337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/>
                  <a:t>+</a:t>
                </a:r>
                <a:endParaRPr lang="en-GB" sz="2000" baseline="-2500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600512" y="2042105"/>
                <a:ext cx="5143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499043" y="1796022"/>
                <a:ext cx="4428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472057" y="2369157"/>
                <a:ext cx="51590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85" name="TextBox 9"/>
            <p:cNvSpPr txBox="1">
              <a:spLocks noChangeArrowheads="1"/>
            </p:cNvSpPr>
            <p:nvPr/>
          </p:nvSpPr>
          <p:spPr bwMode="auto">
            <a:xfrm>
              <a:off x="6660232" y="2276872"/>
              <a:ext cx="4924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4e</a:t>
              </a:r>
              <a:r>
                <a:rPr lang="en-GB" baseline="30000"/>
                <a:t>-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153402" y="2258305"/>
              <a:ext cx="0" cy="404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1" name="Picture 2" descr="http://fuelcellsworks.com/news/wp-content/uploads/2011/11/h2mov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076700"/>
            <a:ext cx="50768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H2-Proton-Energy-refue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0513"/>
            <a:ext cx="464026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3527425" cy="3455988"/>
          </a:xfrm>
        </p:spPr>
        <p:txBody>
          <a:bodyPr/>
          <a:lstStyle/>
          <a:p>
            <a:pPr eaLnBrk="1" hangingPunct="1"/>
            <a:r>
              <a:rPr lang="nb-NO" sz="1600" dirty="0" smtClean="0"/>
              <a:t>Reversert brenselcelle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AFC- og </a:t>
            </a:r>
            <a:r>
              <a:rPr lang="nb-NO" sz="1600" dirty="0" err="1" smtClean="0"/>
              <a:t>PEFC-deriverte</a:t>
            </a:r>
            <a:r>
              <a:rPr lang="nb-NO" sz="1600" dirty="0" smtClean="0"/>
              <a:t> typer mest utbredt</a:t>
            </a:r>
          </a:p>
          <a:p>
            <a:pPr lvl="1" eaLnBrk="1" hangingPunct="1">
              <a:buFontTx/>
              <a:buNone/>
            </a:pPr>
            <a:endParaRPr lang="nb-NO" sz="1400" dirty="0" smtClean="0"/>
          </a:p>
          <a:p>
            <a:pPr eaLnBrk="1" hangingPunct="1"/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-fyllestasjoner med elektrolysør; fra elektrisitet til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 </a:t>
            </a:r>
            <a:r>
              <a:rPr lang="nb-NO" sz="1600" dirty="0" err="1" smtClean="0"/>
              <a:t>on-site</a:t>
            </a:r>
            <a:endParaRPr lang="nb-NO" sz="1600" dirty="0" smtClean="0"/>
          </a:p>
        </p:txBody>
      </p:sp>
      <p:grpSp>
        <p:nvGrpSpPr>
          <p:cNvPr id="45064" name="Group 25"/>
          <p:cNvGrpSpPr>
            <a:grpSpLocks/>
          </p:cNvGrpSpPr>
          <p:nvPr/>
        </p:nvGrpSpPr>
        <p:grpSpPr bwMode="auto">
          <a:xfrm>
            <a:off x="3635375" y="836613"/>
            <a:ext cx="2863850" cy="3024187"/>
            <a:chOff x="6280839" y="116633"/>
            <a:chExt cx="2863161" cy="3024335"/>
          </a:xfrm>
        </p:grpSpPr>
        <p:sp>
          <p:nvSpPr>
            <p:cNvPr id="27" name="Rectangle 26"/>
            <p:cNvSpPr/>
            <p:nvPr/>
          </p:nvSpPr>
          <p:spPr>
            <a:xfrm>
              <a:off x="7114076" y="646884"/>
              <a:ext cx="1007819" cy="2224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>
                  <a:solidFill>
                    <a:schemeClr val="tx1"/>
                  </a:solidFill>
                </a:rPr>
                <a:t>+</a:t>
              </a:r>
            </a:p>
            <a:p>
              <a:pPr algn="ctr">
                <a:defRPr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414041" y="1862968"/>
              <a:ext cx="515814" cy="79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7" name="TextBox 28"/>
            <p:cNvSpPr txBox="1">
              <a:spLocks noChangeArrowheads="1"/>
            </p:cNvSpPr>
            <p:nvPr/>
          </p:nvSpPr>
          <p:spPr bwMode="auto">
            <a:xfrm>
              <a:off x="6395060" y="1359123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/>
                <a:t>2H</a:t>
              </a:r>
              <a:r>
                <a:rPr lang="en-GB" sz="2000" baseline="-25000"/>
                <a:t>2</a:t>
              </a:r>
            </a:p>
          </p:txBody>
        </p:sp>
        <p:sp>
          <p:nvSpPr>
            <p:cNvPr id="45068" name="TextBox 29"/>
            <p:cNvSpPr txBox="1">
              <a:spLocks noChangeArrowheads="1"/>
            </p:cNvSpPr>
            <p:nvPr/>
          </p:nvSpPr>
          <p:spPr bwMode="auto">
            <a:xfrm>
              <a:off x="8193353" y="1071091"/>
              <a:ext cx="80663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/>
                <a:t>O</a:t>
              </a:r>
              <a:r>
                <a:rPr lang="en-GB" sz="2000" baseline="-25000"/>
                <a:t>2</a:t>
              </a:r>
              <a:endParaRPr lang="en-GB" sz="2000"/>
            </a:p>
            <a:p>
              <a:endParaRPr lang="en-GB" sz="2000"/>
            </a:p>
            <a:p>
              <a:r>
                <a:rPr lang="en-GB" sz="2000"/>
                <a:t>2H</a:t>
              </a:r>
              <a:r>
                <a:rPr lang="en-GB" sz="2000" baseline="-25000"/>
                <a:t>2</a:t>
              </a:r>
              <a:r>
                <a:rPr lang="en-GB" sz="2000"/>
                <a:t>O</a:t>
              </a:r>
            </a:p>
          </p:txBody>
        </p:sp>
        <p:grpSp>
          <p:nvGrpSpPr>
            <p:cNvPr id="45069" name="Group 56"/>
            <p:cNvGrpSpPr>
              <a:grpSpLocks/>
            </p:cNvGrpSpPr>
            <p:nvPr/>
          </p:nvGrpSpPr>
          <p:grpSpPr bwMode="auto">
            <a:xfrm>
              <a:off x="7087959" y="116633"/>
              <a:ext cx="1080120" cy="2754658"/>
              <a:chOff x="1403648" y="458318"/>
              <a:chExt cx="1080120" cy="275465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404372" y="548809"/>
                <a:ext cx="0" cy="266395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483612" y="548809"/>
                <a:ext cx="0" cy="266395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404372" y="582149"/>
                <a:ext cx="107924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/>
              <p:cNvSpPr/>
              <p:nvPr/>
            </p:nvSpPr>
            <p:spPr>
              <a:xfrm>
                <a:off x="1691640" y="458318"/>
                <a:ext cx="531685" cy="2873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i="1" dirty="0"/>
                  <a:t>R</a:t>
                </a:r>
              </a:p>
            </p:txBody>
          </p:sp>
        </p:grpSp>
        <p:sp>
          <p:nvSpPr>
            <p:cNvPr id="45070" name="TextBox 9"/>
            <p:cNvSpPr txBox="1">
              <a:spLocks noChangeArrowheads="1"/>
            </p:cNvSpPr>
            <p:nvPr/>
          </p:nvSpPr>
          <p:spPr bwMode="auto">
            <a:xfrm>
              <a:off x="6406109" y="2833191"/>
              <a:ext cx="2376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Proton conducting fuel cell</a:t>
              </a:r>
            </a:p>
          </p:txBody>
        </p:sp>
        <p:sp>
          <p:nvSpPr>
            <p:cNvPr id="45071" name="TextBox 32"/>
            <p:cNvSpPr txBox="1">
              <a:spLocks noChangeArrowheads="1"/>
            </p:cNvSpPr>
            <p:nvPr/>
          </p:nvSpPr>
          <p:spPr bwMode="auto">
            <a:xfrm>
              <a:off x="8138492" y="2276872"/>
              <a:ext cx="10055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Cathode +</a:t>
              </a:r>
              <a:endParaRPr lang="en-GB" sz="1400" baseline="-250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406222" y="1791527"/>
              <a:ext cx="515813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8279021" y="1502588"/>
              <a:ext cx="5396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279021" y="2078879"/>
              <a:ext cx="576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5" name="TextBox 36"/>
            <p:cNvSpPr txBox="1">
              <a:spLocks noChangeArrowheads="1"/>
            </p:cNvSpPr>
            <p:nvPr/>
          </p:nvSpPr>
          <p:spPr bwMode="auto">
            <a:xfrm>
              <a:off x="6280839" y="2276872"/>
              <a:ext cx="8114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Anode -</a:t>
              </a:r>
              <a:endParaRPr lang="en-GB" sz="1400" baseline="-25000"/>
            </a:p>
          </p:txBody>
        </p:sp>
        <p:sp>
          <p:nvSpPr>
            <p:cNvPr id="45076" name="TextBox 37"/>
            <p:cNvSpPr txBox="1">
              <a:spLocks noChangeArrowheads="1"/>
            </p:cNvSpPr>
            <p:nvPr/>
          </p:nvSpPr>
          <p:spPr bwMode="auto">
            <a:xfrm>
              <a:off x="6478116" y="351011"/>
              <a:ext cx="4924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4e</a:t>
              </a:r>
              <a:r>
                <a:rPr lang="en-GB" baseline="30000"/>
                <a:t>-</a:t>
              </a:r>
            </a:p>
          </p:txBody>
        </p:sp>
        <p:cxnSp>
          <p:nvCxnSpPr>
            <p:cNvPr id="39" name="Straight Arrow Connector 6"/>
            <p:cNvCxnSpPr/>
            <p:nvPr/>
          </p:nvCxnSpPr>
          <p:spPr>
            <a:xfrm flipV="1">
              <a:off x="6982345" y="278566"/>
              <a:ext cx="0" cy="4413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8" name="TextBox 39"/>
            <p:cNvSpPr txBox="1">
              <a:spLocks noChangeArrowheads="1"/>
            </p:cNvSpPr>
            <p:nvPr/>
          </p:nvSpPr>
          <p:spPr bwMode="auto">
            <a:xfrm>
              <a:off x="8244408" y="764704"/>
              <a:ext cx="288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+</a:t>
              </a:r>
              <a:endParaRPr lang="en-GB" sz="1400" baseline="-25000"/>
            </a:p>
          </p:txBody>
        </p:sp>
        <p:sp>
          <p:nvSpPr>
            <p:cNvPr id="45079" name="TextBox 40"/>
            <p:cNvSpPr txBox="1">
              <a:spLocks noChangeArrowheads="1"/>
            </p:cNvSpPr>
            <p:nvPr/>
          </p:nvSpPr>
          <p:spPr bwMode="auto">
            <a:xfrm>
              <a:off x="6660232" y="764704"/>
              <a:ext cx="2439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-</a:t>
              </a:r>
              <a:endParaRPr lang="en-GB" sz="1400" baseline="-25000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Lagring av elektrisk energi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Platekondensator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Keramisk kondensator (dielektrika, ferroelektrika)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Elektrolyttkondensator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Utnytter elektrokjemiske dobbeltlag mellom en elektrolytt og en elektrode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Super/ultra-kondensatorer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Forbedrede elektrolyttkondensatorer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Nano-karbonpartikler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Nano-metalloksidpartikler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Hybride kondensatorer/batterier</a:t>
            </a:r>
          </a:p>
          <a:p>
            <a:pPr lvl="1"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46085" name="Picture 5" descr="supercapacitor-edlc101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92200"/>
            <a:ext cx="3276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Ultracapac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7413"/>
            <a:ext cx="39608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Superkondensatorer</a:t>
            </a:r>
            <a:endParaRPr lang="en-US" smtClean="0"/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Raske effektuttak i elektriske transportmidler</a:t>
            </a:r>
            <a:endParaRPr lang="en-US" sz="1800" smtClean="0"/>
          </a:p>
        </p:txBody>
      </p:sp>
      <p:pic>
        <p:nvPicPr>
          <p:cNvPr id="47109" name="Picture 5" descr="supercapacitors-Tavr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3276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storage-fu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 descr="SuperCaps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4406900"/>
            <a:ext cx="56149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z="1800" smtClean="0"/>
              <a:t>Lagring av elektrisitet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Elektrokjemisk konvertering; akkumulatorer</a:t>
            </a:r>
            <a:endParaRPr lang="en-US" smtClean="0"/>
          </a:p>
        </p:txBody>
      </p:sp>
      <p:pic>
        <p:nvPicPr>
          <p:cNvPr id="48132" name="Picture 5" descr="Li-ion-battery-AMChris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836613"/>
            <a:ext cx="4876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Li-ion-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52825"/>
            <a:ext cx="29575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918075"/>
            <a:ext cx="30241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5013325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92612" cy="5187950"/>
          </a:xfrm>
        </p:spPr>
        <p:txBody>
          <a:bodyPr/>
          <a:lstStyle/>
          <a:p>
            <a:pPr eaLnBrk="1" hangingPunct="1"/>
            <a:r>
              <a:rPr lang="nb-NO" sz="1800" smtClean="0"/>
              <a:t>Primære batterier</a:t>
            </a:r>
          </a:p>
          <a:p>
            <a:pPr lvl="1" eaLnBrk="1" hangingPunct="1"/>
            <a:r>
              <a:rPr lang="nb-NO" sz="1600" smtClean="0"/>
              <a:t>Energien lagres av fabrikken</a:t>
            </a:r>
          </a:p>
          <a:p>
            <a:pPr lvl="1" eaLnBrk="1" hangingPunct="1"/>
            <a:r>
              <a:rPr lang="nb-NO" sz="1600" smtClean="0"/>
              <a:t>Kastes/resirkuleres etter bruk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Sekundære batterier = akkumulatorer</a:t>
            </a:r>
          </a:p>
          <a:p>
            <a:pPr lvl="1" eaLnBrk="1" hangingPunct="1"/>
            <a:r>
              <a:rPr lang="nb-NO" sz="1600" smtClean="0"/>
              <a:t>Kan reverseres; lades opp</a:t>
            </a:r>
          </a:p>
          <a:p>
            <a:pPr lvl="1" eaLnBrk="1" hangingPunct="1"/>
            <a:r>
              <a:rPr lang="nb-NO" sz="1600" smtClean="0"/>
              <a:t>Mange typer: Pb, NiCd, NiMH, </a:t>
            </a:r>
            <a:r>
              <a:rPr lang="nb-NO" sz="1600" smtClean="0">
                <a:solidFill>
                  <a:srgbClr val="FF0000"/>
                </a:solidFill>
              </a:rPr>
              <a:t>Li-ion</a:t>
            </a: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48544"/>
          </a:xfrm>
        </p:spPr>
        <p:txBody>
          <a:bodyPr/>
          <a:lstStyle/>
          <a:p>
            <a:pPr eaLnBrk="1" hangingPunct="1"/>
            <a:r>
              <a:rPr lang="nb-NO" dirty="0" smtClean="0"/>
              <a:t>Elektriske biler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196752"/>
            <a:ext cx="4536504" cy="4899248"/>
          </a:xfrm>
        </p:spPr>
        <p:txBody>
          <a:bodyPr/>
          <a:lstStyle/>
          <a:p>
            <a:pPr eaLnBrk="1" hangingPunct="1"/>
            <a:r>
              <a:rPr lang="nb-NO" dirty="0" smtClean="0"/>
              <a:t>Drives av elektromotorer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Oppladbart batteri</a:t>
            </a:r>
          </a:p>
          <a:p>
            <a:pPr lvl="1" eaLnBrk="1" hangingPunct="1"/>
            <a:r>
              <a:rPr lang="nb-NO" dirty="0" smtClean="0"/>
              <a:t>Kan ha superkondensatorer som akselerasjonshjelp</a:t>
            </a:r>
          </a:p>
          <a:p>
            <a:pPr lvl="1" eaLnBrk="1" hangingPunct="1"/>
            <a:r>
              <a:rPr lang="nb-NO" dirty="0" err="1" smtClean="0"/>
              <a:t>Plug-in</a:t>
            </a:r>
            <a:r>
              <a:rPr lang="nb-NO" dirty="0" smtClean="0"/>
              <a:t> lading</a:t>
            </a:r>
          </a:p>
          <a:p>
            <a:pPr lvl="2" eaLnBrk="1" hangingPunct="1"/>
            <a:r>
              <a:rPr lang="nb-NO" dirty="0" smtClean="0"/>
              <a:t>Med forskjellige typer ”range </a:t>
            </a:r>
            <a:r>
              <a:rPr lang="nb-NO" dirty="0" err="1" smtClean="0"/>
              <a:t>extenders</a:t>
            </a:r>
            <a:r>
              <a:rPr lang="nb-NO" dirty="0" smtClean="0"/>
              <a:t>”</a:t>
            </a:r>
          </a:p>
          <a:p>
            <a:pPr lvl="3" eaLnBrk="1" hangingPunct="1"/>
            <a:r>
              <a:rPr lang="nb-NO" dirty="0" smtClean="0"/>
              <a:t>Motordrift</a:t>
            </a:r>
          </a:p>
          <a:p>
            <a:pPr lvl="3" eaLnBrk="1" hangingPunct="1"/>
            <a:r>
              <a:rPr lang="nb-NO" dirty="0" smtClean="0"/>
              <a:t>Motor + generator</a:t>
            </a:r>
          </a:p>
          <a:p>
            <a:pPr lvl="3" eaLnBrk="1" hangingPunct="1"/>
            <a:r>
              <a:rPr lang="nb-NO" dirty="0" smtClean="0"/>
              <a:t>Brenselcelle</a:t>
            </a:r>
          </a:p>
          <a:p>
            <a:pPr lvl="1"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		(mange typer hybrider)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Brenselcelle</a:t>
            </a:r>
          </a:p>
        </p:txBody>
      </p:sp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3491880" y="5427221"/>
            <a:ext cx="5400600" cy="95410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400" dirty="0">
                <a:latin typeface="Arial" charset="0"/>
              </a:rPr>
              <a:t>Motorer kan gå på mange typer brensel; bensin/diesel, gass, biodrivstoff, hydrogen.</a:t>
            </a:r>
          </a:p>
          <a:p>
            <a:pPr>
              <a:defRPr/>
            </a:pPr>
            <a:r>
              <a:rPr lang="nb-NO" sz="1400" dirty="0">
                <a:latin typeface="Arial" charset="0"/>
              </a:rPr>
              <a:t>Brenselcellene er av </a:t>
            </a:r>
            <a:r>
              <a:rPr lang="nb-NO" sz="1400" dirty="0" err="1">
                <a:latin typeface="Arial" charset="0"/>
              </a:rPr>
              <a:t>PEFC-type</a:t>
            </a:r>
            <a:r>
              <a:rPr lang="nb-NO" sz="1400" dirty="0">
                <a:latin typeface="Arial" charset="0"/>
              </a:rPr>
              <a:t>; Går på hydrogen (komprimert eller fra </a:t>
            </a:r>
            <a:r>
              <a:rPr lang="nb-NO" sz="1400" dirty="0" err="1">
                <a:latin typeface="Arial" charset="0"/>
              </a:rPr>
              <a:t>on-board</a:t>
            </a:r>
            <a:r>
              <a:rPr lang="nb-NO" sz="1400" dirty="0">
                <a:latin typeface="Arial" charset="0"/>
              </a:rPr>
              <a:t> prosessert drivstoff)</a:t>
            </a:r>
          </a:p>
        </p:txBody>
      </p:sp>
      <p:pic>
        <p:nvPicPr>
          <p:cNvPr id="50183" name="Picture 7" descr="think-city_43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988" y="0"/>
            <a:ext cx="27670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Nå er prisene for Norge klare. Model S får en knallpris.  (Foto: Tesla Motor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202536" cy="1841918"/>
          </a:xfrm>
          <a:prstGeom prst="rect">
            <a:avLst/>
          </a:prstGeom>
          <a:noFill/>
        </p:spPr>
      </p:pic>
      <p:pic>
        <p:nvPicPr>
          <p:cNvPr id="50181" name="Picture 4" descr="nissan-le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31607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7FEE5-1B4C-43F7-99E0-7AD56C87569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1203" name="Picture 2" descr="Battery Density Compa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82688"/>
            <a:ext cx="56896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Metall-luft-batterier</a:t>
            </a:r>
            <a:endParaRPr lang="en-US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38163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Blanding av batteri og brenselcelle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Brensel: Metallstaver</a:t>
            </a:r>
          </a:p>
          <a:p>
            <a:pPr lvl="1" eaLnBrk="1" hangingPunct="1"/>
            <a:r>
              <a:rPr lang="nb-NO" sz="1600" smtClean="0"/>
              <a:t>Al, Zn, Mg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Oksidant: Luft, evt. luft løst i vann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 den senere tid også utviklet i retning av oppladbare batterier; akkumulatorer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Lagring av strøm i superledere</a:t>
            </a:r>
            <a:endParaRPr 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Superconducting Magnetic Energy Storage (SMES)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Likestrøm induseres i en tykk, superledende ring (tyroid)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Fortsetter å gå ”uendelig”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Kan tas ut ved behov; induserer da strøm i den utenforliggende spolen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Brukes i UPS (Uninterruptible Power Supplies) for oppstart+noen sekunder etter strømbrudd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Dyrt, men bra!</a:t>
            </a:r>
            <a:endParaRPr lang="en-US" sz="1600" smtClean="0"/>
          </a:p>
        </p:txBody>
      </p:sp>
      <p:pic>
        <p:nvPicPr>
          <p:cNvPr id="52229" name="Picture 5" descr="SMES-smes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1143000"/>
            <a:ext cx="36004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SMES_s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81400"/>
            <a:ext cx="2219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3251" name="Picture 6" descr="nature-insight-hydroge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41763"/>
            <a:ext cx="59436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</a:t>
            </a:r>
            <a:endParaRPr lang="en-US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1242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Men lagring og transport er dyrt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Gass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Flytende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Hydrogenlagringsmaterialer</a:t>
            </a:r>
          </a:p>
          <a:p>
            <a:pPr lvl="1" eaLnBrk="1" hangingPunct="1"/>
            <a:r>
              <a:rPr lang="nb-NO" sz="1400" smtClean="0"/>
              <a:t>Metaller og legeringer</a:t>
            </a:r>
          </a:p>
          <a:p>
            <a:pPr lvl="1" eaLnBrk="1" hangingPunct="1"/>
            <a:r>
              <a:rPr lang="nb-NO" sz="1400" smtClean="0"/>
              <a:t>Alanater, boranater</a:t>
            </a:r>
          </a:p>
          <a:p>
            <a:pPr lvl="1" eaLnBrk="1" hangingPunct="1"/>
            <a:r>
              <a:rPr lang="nb-NO" sz="1400" smtClean="0"/>
              <a:t>Nanokarbon</a:t>
            </a:r>
          </a:p>
          <a:p>
            <a:pPr lvl="1" eaLnBrk="1" hangingPunct="1"/>
            <a:r>
              <a:rPr lang="nb-NO" sz="1400" smtClean="0"/>
              <a:t>Hybridmaterialer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Flytende hydrogenbærere</a:t>
            </a:r>
          </a:p>
          <a:p>
            <a:pPr lvl="1" eaLnBrk="1" hangingPunct="1"/>
            <a:r>
              <a:rPr lang="nb-NO" sz="1400" smtClean="0"/>
              <a:t>Alkoholer og andre C-holdige</a:t>
            </a:r>
          </a:p>
          <a:p>
            <a:pPr lvl="1" eaLnBrk="1" hangingPunct="1"/>
            <a:r>
              <a:rPr lang="nb-NO" sz="1400" smtClean="0"/>
              <a:t>NH</a:t>
            </a:r>
            <a:r>
              <a:rPr lang="nb-NO" sz="1400" baseline="-25000" smtClean="0"/>
              <a:t>3</a:t>
            </a:r>
            <a:r>
              <a:rPr lang="nb-NO" sz="1400" smtClean="0"/>
              <a:t> og andre N-holdige</a:t>
            </a:r>
            <a:endParaRPr lang="en-US" sz="1400" smtClean="0"/>
          </a:p>
        </p:txBody>
      </p:sp>
      <p:pic>
        <p:nvPicPr>
          <p:cNvPr id="53254" name="Picture 5" descr="H2-materials-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000125"/>
            <a:ext cx="54006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hugin.info/132600/R/1505936/44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3675" cy="1232756"/>
          </a:xfrm>
          <a:prstGeom prst="rect">
            <a:avLst/>
          </a:prstGeom>
          <a:noFill/>
        </p:spPr>
      </p:pic>
      <p:pic>
        <p:nvPicPr>
          <p:cNvPr id="8" name="Picture 2" descr="http://www.wired.com/images_blogs/autopia/2010/01/hydrogen_fueling_s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4328" y="1412776"/>
            <a:ext cx="1187624" cy="79234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Turbiner for ekspanderende gasser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Dampturbin</a:t>
            </a:r>
          </a:p>
          <a:p>
            <a:pPr lvl="1" eaLnBrk="1" hangingPunct="1"/>
            <a:r>
              <a:rPr lang="nb-NO" sz="1600" smtClean="0"/>
              <a:t>Kjel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Gassturbin</a:t>
            </a:r>
          </a:p>
          <a:p>
            <a:pPr lvl="1" eaLnBrk="1" hangingPunct="1"/>
            <a:r>
              <a:rPr lang="nb-NO" sz="1600" smtClean="0"/>
              <a:t>Brennkammer</a:t>
            </a:r>
          </a:p>
          <a:p>
            <a:pPr lvl="2" eaLnBrk="1" hangingPunct="1"/>
            <a:r>
              <a:rPr lang="nb-NO" sz="1400" smtClean="0"/>
              <a:t>Turbin</a:t>
            </a:r>
          </a:p>
          <a:p>
            <a:pPr lvl="2" eaLnBrk="1" hangingPunct="1"/>
            <a:r>
              <a:rPr lang="nb-NO" sz="1400" smtClean="0"/>
              <a:t>Kompressor</a:t>
            </a:r>
            <a:endParaRPr lang="en-US" sz="1400" smtClean="0"/>
          </a:p>
        </p:txBody>
      </p:sp>
      <p:pic>
        <p:nvPicPr>
          <p:cNvPr id="6149" name="Picture 5" descr="damptur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66800"/>
            <a:ext cx="4419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gasstur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energilagringsmetoder</a:t>
            </a:r>
            <a:endParaRPr lang="en-US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Mekanisk potensiell energi</a:t>
            </a:r>
          </a:p>
          <a:p>
            <a:pPr lvl="1" eaLnBrk="1" hangingPunct="1"/>
            <a:r>
              <a:rPr lang="nb-NO" sz="1600" smtClean="0"/>
              <a:t>Lufttrykk – tomme gruveganger</a:t>
            </a:r>
          </a:p>
          <a:p>
            <a:pPr lvl="1" eaLnBrk="1" hangingPunct="1"/>
            <a:r>
              <a:rPr lang="nb-NO" sz="1600" smtClean="0"/>
              <a:t>Vanntrykk – pumping opp til bassenger og sjøer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Mekanisk kinetisk energi</a:t>
            </a:r>
          </a:p>
          <a:p>
            <a:pPr lvl="1" eaLnBrk="1" hangingPunct="1"/>
            <a:r>
              <a:rPr lang="nb-NO" sz="1600" smtClean="0"/>
              <a:t>Løpehjul (flywheel)</a:t>
            </a:r>
          </a:p>
          <a:p>
            <a:pPr lvl="1" eaLnBrk="1" hangingPunct="1"/>
            <a:r>
              <a:rPr lang="nb-NO" sz="1600" smtClean="0"/>
              <a:t>Superledende magnetisk friksjonsfri opplagring</a:t>
            </a:r>
          </a:p>
          <a:p>
            <a:pPr lvl="1" eaLnBrk="1" hangingPunct="1"/>
            <a:endParaRPr lang="nb-NO" sz="1600" smtClean="0"/>
          </a:p>
          <a:p>
            <a:pPr lvl="2" eaLnBrk="1" hangingPunct="1"/>
            <a:r>
              <a:rPr lang="nb-NO" sz="1400" smtClean="0"/>
              <a:t>Sikkerhetsaspekt?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Termisk</a:t>
            </a:r>
          </a:p>
          <a:p>
            <a:pPr lvl="1" eaLnBrk="1" hangingPunct="1"/>
            <a:r>
              <a:rPr lang="nb-NO" sz="1600" smtClean="0"/>
              <a:t>Varmekapasitet</a:t>
            </a:r>
          </a:p>
          <a:p>
            <a:pPr lvl="1" eaLnBrk="1" hangingPunct="1"/>
            <a:r>
              <a:rPr lang="nb-NO" sz="1600" smtClean="0"/>
              <a:t>Faseomvandlingsmaterialer</a:t>
            </a:r>
            <a:endParaRPr lang="en-US" sz="1600" smtClean="0"/>
          </a:p>
        </p:txBody>
      </p:sp>
      <p:pic>
        <p:nvPicPr>
          <p:cNvPr id="56325" name="Picture 9" descr="Flywheel storage&#10;For off grid systems with wind energy, the flywheel storage equilibrates the continual fluctuations of the wind energy. 5 kWh storage capacity  and 200kW peak power for 90 seco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38" y="1773238"/>
            <a:ext cx="33480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gyro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1300"/>
            <a:ext cx="1775197" cy="225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Forbruk, nedbrytning og gjenvinning av materialer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Å lage teknologi for fornybar energi koster også energi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Degradering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Nedbrytning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Kostnad ved skrotning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Gjenvinning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57349" name="Picture 5" descr="cooling_water_pump_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068638"/>
            <a:ext cx="1727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recycling-symbol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97425"/>
            <a:ext cx="1106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9" descr="Car being recyc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4370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1" descr="Blencathra Wind Farm Turbi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052513"/>
            <a:ext cx="25923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3" descr="Wind turbine constru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060575"/>
            <a:ext cx="20875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8371" name="Picture 5" descr="nature-insight-super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Oppsummering Kap. 11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Energikonvertering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sollys til elektrisitet m.m. 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vind/vann til mekanisk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kjemisk til varme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nukleær til varme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varme til mekanisk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Fra mekanisk til elektrisk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Brenselceller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mange typer; lær en eller to godt!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Energilagring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Elektrisk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Spenning (ladning)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Strøm</a:t>
            </a:r>
          </a:p>
          <a:p>
            <a:pPr lvl="1" eaLnBrk="1" hangingPunct="1"/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Kjemisk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Akkumulator</a:t>
            </a:r>
          </a:p>
          <a:p>
            <a:pPr lvl="3" eaLnBrk="1" hangingPunct="1"/>
            <a:r>
              <a:rPr lang="nb-NO" sz="1200" dirty="0" smtClean="0">
                <a:solidFill>
                  <a:schemeClr val="bg1"/>
                </a:solidFill>
              </a:rPr>
              <a:t>Lær </a:t>
            </a:r>
            <a:r>
              <a:rPr lang="nb-NO" sz="1200" dirty="0" err="1" smtClean="0">
                <a:solidFill>
                  <a:schemeClr val="bg1"/>
                </a:solidFill>
              </a:rPr>
              <a:t>Li-ion</a:t>
            </a:r>
            <a:r>
              <a:rPr lang="nb-NO" sz="1200" dirty="0" smtClean="0">
                <a:solidFill>
                  <a:schemeClr val="bg1"/>
                </a:solidFill>
              </a:rPr>
              <a:t> m.m.!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Hydrogen</a:t>
            </a:r>
          </a:p>
          <a:p>
            <a:pPr lvl="2" eaLnBrk="1" hangingPunct="1"/>
            <a:endParaRPr lang="nb-NO" sz="14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Mekanisk</a:t>
            </a:r>
          </a:p>
          <a:p>
            <a:pPr lvl="1" eaLnBrk="1" hangingPunct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FF832-144B-4467-A8FA-E73367C8C9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400" smtClean="0"/>
              <a:t>Fra kjemisk til mekanisk energi; roterende motorer</a:t>
            </a:r>
            <a:br>
              <a:rPr lang="nb-NO" sz="1400" smtClean="0"/>
            </a:br>
            <a:r>
              <a:rPr lang="nb-NO" smtClean="0"/>
              <a:t>Gassturbin</a:t>
            </a:r>
            <a:br>
              <a:rPr lang="nb-NO" smtClean="0"/>
            </a:br>
            <a:r>
              <a:rPr lang="nb-NO" sz="1800" smtClean="0"/>
              <a:t>Jetmotor</a:t>
            </a:r>
            <a:endParaRPr lang="en-US" sz="1800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76463"/>
            <a:ext cx="7353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gasstur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362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2" descr="C:\Users\trulsn\Documents\MENA1000bok\Figurer\gas-turbine-mhimustsubi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688" y="908050"/>
            <a:ext cx="33369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illvit.no/files/bonnier-ill/imagecache/std_3_2/pictures/jet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981075"/>
            <a:ext cx="50038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Jetmotor i biler?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68313" y="1371600"/>
            <a:ext cx="3671887" cy="4724400"/>
          </a:xfrm>
        </p:spPr>
        <p:txBody>
          <a:bodyPr/>
          <a:lstStyle/>
          <a:p>
            <a:r>
              <a:rPr lang="en-GB" sz="1800" smtClean="0"/>
              <a:t>Jaguar CX 75 konsept </a:t>
            </a:r>
          </a:p>
          <a:p>
            <a:endParaRPr lang="en-GB" sz="1800" smtClean="0"/>
          </a:p>
          <a:p>
            <a:r>
              <a:rPr lang="en-GB" sz="1800" smtClean="0"/>
              <a:t>Elbil med mikrogassturbin “range-extender”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8" name="AutoShape 2" descr="data:image/jpeg;base64,/9j/4AAQSkZJRgABAQAAAQABAAD/2wCEAAkGBhQSERUUExQVFRQWGB4aGBgXFxgYGhkcFxgVFxgYGBgYHCYeGhokGhgVHy8gIycpLCwsFx8xNTAqNSYsLCkBCQoKDgwOGg8PGiwkHyQsLCwsLCwsKSksLCwsLCwpKSwsLCksLCwsLCwsKSwpLCwsLCwsLCwsLCwsKSwsLCksLP/AABEIAKIBNwMBIgACEQEDEQH/xAAcAAACAgMBAQAAAAAAAAAAAAAFBgQHAAEDAgj/xABAEAACAAQEAwYEAwYGAgIDAAABAgADBBEFEiExBkFREyJhcYGRMqGxwQdC0RQjYnLh8BUzUoKS8aKyFrMkY3P/xAAZAQADAQEBAAAAAAAAAAAAAAABAgMABAX/xAAoEQACAgICAQQCAQUAAAAAAAAAAQIRITEDEkETIlFhBDJxQoGh0fH/2gAMAwEAAhEDEQA/AHmThFMnwykHkLfKJCyZQ2lpf+Vb/SEOt/Dt2mu8updQ5JIILWub2BzdYO8N8Mfsikdo0x23dt7cgN7CLIWkMongbACOM6zG51jwEjeWAajvJNhppHvnAyfjMiV8c1F82F/YQMq/xApU/MzeS2Hu1ozaQUmM8c51ZLT43Rf5mA+pirOJuOqiaxSQeyl/6gbsfXl6QvyqGSwzTXdph3LXIiXqp6D1rZcWIcW0sgAvOTU6BWDE+gMZS8YUr7TQPMEfa0UrjMqTLAVEDOV1OXRddPW32iLQYZOmABLgXvp3RfqTzMH1F5N1PoOmxiTM+CajeTA/eJXaRRS8DVIFxMF+dr6c/CCuGcdzqJZkqaTNLKGlMANNLaAG1tPvzgx5Iy0ZxLg7SNdrFL4XxzXtMDqGcA7M3cK2ta3XncawY/8AmlYxJcKg0sqrcanW7XDCw6bweyN1LKnVir8TAeZjgMXl/wCseoI+ZEKtBV0bf50+YzdCrS19k1PqxifPkYYVveX5q7BvkbwQUhiE0EXBBHnFcfizXMWlSQdApc+ZJUewB94J0mIS5SO8uaSjEdmJrA/DZmvrfbT1jjxHTSK4GezlGlyrZbga3JHiRrGwzNFZSQsuXMmN3n0Cgi4F92t5aRIwrh6fPlPPly2MtL3Og2FzYbm3hEjD+GplQ7LLIFlLEtmtZRfWwMFcdxGZSUy0UuZYst5xG4zgWl7721JHWKSkmlXgVRptkj8KsOSoqMztlMtSV1sST3QR6Ewcn/hcUfO1QHu+ndIPevcsSdbC584qV6l5TKUYqwA+E2+Yg7QfiTWS7Bn7RRycXO1t94n7WF2P6cHWuGAdDyIBgTif4fqv7yQzSmXWxPd010P5fpGU34tLlvMlsGHIEa++0C67HKzEmMtSsmnvYkE2I8938hYQ7z9iJMJYdUpMpWnTdSCV/Lra1uW/lAGvfOVKoFut7KOl7n5GC+KYciSpNJIIO5LMQMx3JJ2Gscsdl5AqqEUrlvYg8rHUbwksZKRV4Qv2jyoiZiK2mNESCneUGUXFuLPRWL94dlWkyx0URQslbuo6sPrH0Jhcu0tfIRZfqTeyc0YhjTRuXCmOwjUeo4X1hG6CdY4OdY7xHaGQBV/Eqv7OhZb6zGC+nxH5D5xS14sb8XK67yZXQFj/ALtB9DFcGHYUYBGRkahQn0CtE0e/2E9REY4q3ID5wNxviKZKlMwtm2UW5nb9Y5XyxRsnjiDiCXTkoGvM52Fwvn4+EJNZigmG8yZNfwz2H/FRaBSyXdy0wkkm5J1uTziVNUAWXSJS5PJWMTpImSy4CywNdySYV3xSbMZz2auCxINraXNoNTEstrnPMOVfAfnb209YK0uFIiBQIEZN5DJJbE7/ABK2hlsvlE2smZHEtSc9wWJFwAVBtrrcXg7iNIJahgoYlsoB62vtHuTgTXtMHfc55h6X5eg0h3LGRQNVgzRqoCjawtfqTbcx5opswGy6Ac+QhpqVRVsB4AWgXXZUpHQH99OcAAHYA3JPhEItz8FGupGl4tNnOZOZ1Ygra1iSdMoHK/jA+n4eZZhDg93l0339oK8OcPv2mZ3IK94vqSDuBprfnDDV4bmsQLEgZv4jzJ5R0dVFYEuwBKYqNNB0jp+0HnrBI4YRyjxLoLnLbVvhJ2Ftf6QqVs1A5p/URrDKmUahAwuAbm+2kTf8NeY+lgSNemg1I843I4PYEE3uwvaxFh57aw0U7wC6OXFn7IalbuRJtf8Adi4zdAt7DpveOs2dTTEZi9QEIJ2lgafEbREncDvmVmYWzaD/ALg5X4SFsrahUsGU90XuStthufeNNPbQ0ZYweKaul5ABOci27yVvb+ZGDWiPTYNTkk5qeaGN2z5g5v0ZlOX0jp/gQRVfK+VtgDv84HzK5aVSzy8pN8qtr63+8Lhasa72BuJ+DllhnBQID3QJgYhSdBfdj6QniSR8Km/Xn6Qx4xXJUukuSp7yje4s51ZiOYGog/L4ckgKFaXdeZzoT1PSHVrbJOitpwZTqCPEg/eJmHY66Nvod4s+Vh7gWWzr/MjfIgRFqqCSdJkhPWVb5rA7ckXr/Jqi/IrTK4zF2zbWN+kRamdNL5yAbWsPAaCGr/D6VdApUfwsbexjw2DyDtNZT4gH6RnyL+pMeKaeGLwq+0ubWPMR6UwdqOHwxuk6Xe1je4v8uto74DgMkzlWfMU3PwrqtupYG415Wh+Lli4rwHmi+7d39gXCpeaolDq6/UR9CUy2UDwiocPwmX+3nsiP3TBsg0BF7d1mNtyN4taViKFFmZgFbYnSOqOY4OZqmTnjcmBlRxHTLo06WD5xPoKpZgzIysvVSCPlGrBiVGRkZCGNMYjRIeIc+cEVmOygn2F4ZGKV4/ru1rpvRTkH+wW+t4WokVlRndmO7MT7m8cYL2E1Go9GNwDF1wpcZ1RDS1G1iT9B94bCYR+NZjrODAZlyj6mPLq3Q62CpdZ1uI9TKi/lEJKsPta/SOliN4DhRbsSqIy3qXOayooQX62ux/5EwdSSD8LAwi4VUHIW/wBTEwao6skgHbrrp46RaPG+uGSm7YRn4fNqKgBSVSQA9wLgsDcG3U6D0hjlMTcsDdjChgfFMwPNN8uYhcvQJoBDpR8UaAEIw8f6w07SSBG7PM6RLVS5AIUEkeQvaBGCYbTNnmhhMawNrWyZvy77309PGDPEVdJeldrBDblzuLWAv4xwkyKdJUoIxsBdgSBqBe9/5vpCxlUqaH8DFhuBIJYGlzqbdTv+kd2wAdYjcJ4IySLhwcxuNRty1EGewmryv5ax23El52BpnD58DEYcMMzXsTbXlyuPPn84K4nixkqCVFyba3+wv4esT2xyXIp2nTSFAW5+w9TAcY1aNbE+bSIlQivoenp9IYamlkmxYgKoG41EcFrZL5apVSYcpLzNsthcCx312HlAevoUmS0mz5hE2ZdhLLBQFG9gbXI9zeMoNYWxrvLMxiSJ8zKk20my3FyAxBB2HMG28arKRToD52MMVLwwqyVMtldSAwDqDuL6HcQJqOHTe4l/8WI+R0hLmtA9pDOOoqGUyE5d2Gtvc6ekLuOYlSzig1ZVUtc2sSTy8gLesTcfpJcimaxaXMzEsXvY3uQoA3PlAPAeDTPUsS6Ag5M3K9rtlOgJ3hek+RNMPaMaaOs/h2XIyT5bElgBtb4rGy9P0BiWtTNOmw8gfrBfC+EcrXmuXYAAEm4AGgCqNBBGZhv8MU6xiLdsXqallg3cFj52+QiaaemfdSPWJz4f/D8ojPhfhA6p+QnJ8AkPs/vYxFncHA7MpiS2GHkSIlyKIhCxY2XcddL6QHFrTNg5U8iRSUTl8pmFtB1voPHqfSKznTs9YxljKhOgsQLH3MOc+nMxjnbMinS+l7gHbpHGTgsq9235W3jSimshTa0AcFweZUVUxAbCwuwv3QOh5mD2L3lKAXLLLARBc6nkijmfGC0mnEkM57qAXYjQkAfWE7Fa13Am2ydppKW/+WpIFx/G1yb9IyTWEw7yZLpA7fv5yoT+UAnL4G2g+sH8ImPQzBMkOWQ6spPddfseh18YTpBLMdrgkeesN/DkiY6tKIJFiVHiBcj/AHKCPO0X6uriKpK6ZbtDWrNlrMTVWFx+h8eUdorrg3Fp5R5MuztJY3XMqnI1ijjMNb7HXceMMj49Oli8yTMUDc5AwHU3RvtCgcawHphhb44rOzoZxvYsMg/3kD6XiPTcSmeodaiWl791pZA0JF776+cDsdpZ9bLEvNJZBZu42Ultbb35a+sFSSN1ZU7RoiGfEeBJ8tWYo1h4gjpvpCvXssrNrcL8ztYesNGLlFzWkK5JPr5B+KVhUZVPePyEbiBTgzGLHnG4jljH0PMPrC7xIgzyxexYEL5ixt7X9oYhNXb7Qo/iNcSJcxbgpNU39x+keeqtBYv12DqW17rdRtEOdRzESYWPcVGN7+Gg8ySBDPT1MueLGyv0OzeXQxAxvD27Fky31BK9QOUVkqwZSaEzCaodnbpBClqO/YG1wR7i14g09BJmXyhlI/vYwY4ZwC9QozlwQbKetja/gDrD18FLsFcOTLMSdTfn5w4/tiDdbeRg/M/DGkS2R2lsdNWvc+RgLxNws1IqvnzqTba1uYvAlknYO4hxKRdAS3w3UDbNm1DddL7dYkYV2s1WyMA2UA63GtyRe0AuJKZlk0zOPiLEHnbSJfDlSVU2NteXlAj9D2WBT4g8tQuot0uII0vEbj8x9YT0xZxuT6iJkjFuqqflDXIFoLz8Tz1KsxDLfMysNNuRJ6D5R4xnFxXuvZ5RLlOBYi4dtizcrKDpG8PWU7B2Ci1x3gCLaX31ttt1jv8As0uXmbsxl1LBcq2HMjS2gi0LayKwZib0qScsuY6sPh1NiRcm46Cy+pjzw5KWqmy1dlZBd3J/h1Y35awH4nmUkxDMkzTnJAZSLEgi92YHlbpqTALGaiassTAmSV2YRBLNwdPzWN7WJ9YtC8sVusMt/DvxDo5jdhKLDL3RdTYhdNDrp5wb/bFyhrix2N7D5xReE4P2CLN/eCfbMx1yIDrrbYhd4545xFUVjSKfMDb4Bte5Jzv4kewgJxMXpMpEfvMoPnrHoSF6CK94b4qFHJlpUKxyXDMpuCWvlUdT9LQGofxRqJlXqbSmb4cgIVel977QyrwwdS1pmHqeUcmw48mMQani2RLpDUM4YAkBV0LEcgD/AGLGOHDPHEutDZEdStrg2bfygdQhP9lcdDGjT9ViTX4gkgBpzrLBNgWNrnpHWRUq4zKQynYqQQfUQvVbNbIIpFPK0Q6qoQyXlqtyeftsY74njcuXUSpbMwNixCgkbWUNbrrYeEScOTPMPaLlFyVF11tsRlF/O/OD1owp/wCBldLefnziTh2BguLjQa/pDROoAWNjG5VMqXY7KLn01gNGTEfjCzTZNICAHYZ/K4ze+iwlcbU+WYVXZZhA8uX0jrj+Ok12foRa+uxPyzX9hErHcNE+nE5HZmL9/ugBSQSBv5+0bpaH7ULVPLKAErluPfbWGLAcXZGBBsQYFScGmFBqDbkTY+l9PnHqnkkGxBBh4WhGOdJRmViKspsJko7HpkK6+TCHimxgrpNF/wCID6iEd5uRaZyR8P1VLA+gEMS1oeOWU3GVHbDi9SNkitwmjnuXvlY7lWKe42iv+KpYpJ5WUWZMoOboemYaHQCHZJAjjXUKshuARaF9VeUH0WnSZXicUzLZS75ema401F/WEnGqzO+VfhX5nmYZeMKD9nGZAcr6D+E9IT5Eu5jsjzv0vSWm7OLk465Oz2TqKXYRkSJSxkBIUvq0L3HsjNQTvABv+JBhlZYgY5TdpTzlt8Uth/4mPLGeir5c7uqeoH0gvheO5v3c3vLyP5h+ohXoJ95SeVvbSJlG/fEdLyE8cSYaaWrPJJuoPK/P5/WG38NsLLTWmtsgsPNv6XiVxFhCVdKoJCuAGQ9Db6GC3DVP+xUC9pbOFLN5nYeOlhAhcU7NYJ4/xwSyLHVSFXzOpP8AfSGShmrW0aMQDmAuD1XQ/wB+MVHxfXl5iOwJFz5a/eHX8LMaDK0i/wDEv0P2h45VGrAK/ELhx2dGkjOAoUKpsUsTey7G+nlaAmCEylZZivLa4tmBHzi461pQIDlATtmsDEWrpJaoXCkgC9l71/Ic4Wvg1srVq2by7wj0lc/NGHlFhPgEptcq+2U6+Ucf/jgG1x84zb8AJnDdKDSyywuWu2o11Nh8hEnEpel+WxjWJ1HYU5K2uoCr56Db5xEwPGFqpbK1symzD6G0NHdheRGlUUuVPmh0uhbS21iCRv0vA/CZl5s43PYSyAqnrvcdANIdOJcHIkzGQXdVNgPG1/YXMLOFjMxQL3n71rjQH4b+gHtHRC+PMWSfu2S6riZkkTHbVW0ttm12PWO2AcOS1JqGTK01bqoNsgbU6AWBOm3KOHEFMSaekCgNMa72/wBCd4+9h7QdLZdH0UC9+gAhlJOPVmrNi3xPh6M2SW9poW6pvcMDckdbDQjaJGHcMdjTrKzKxbvTPM7jUchp6Rw4Jo2qZ0+rP5mKS78gN7emUQWxp3p5bzTq2yD+JtF+cBuDpGSkryJWPUk55yyhLsWIEsL8KoNhpsbXLecH8OwlKdsyGZLVBmmWJ72UXsL7X+8EMFoyklZhLFyNGJN7G3yO/rGYtifYStQGd2AAPuSTva31hmoudJ4ApSUcoWuJOIKjEZ0pGcXb4R+WWpN9bbm25hx4HxaZSp2c1UaXKuWcHckaKvW58I8YRwmMzz3RQ821jrpfkFA3J3MS51Ksnu3ViGuLWOY+H9dIVupNX/odO0TZdNeaZzzDeYvasmwU2IRRzJCn5wz4RJUrcMNAAL+5iu6vEAZy3DSsykOTd+8NiuwAsCLeMF6XGwVULe9hf+xC70EdxTtyN4E8WTGlUr23YW9tfraOFBixJF7iOHGdev7OO9YFtL/wjMfc2EZthiioJ+Hsah1O6tl9V0PzBh+wThd3l5ANDZm3Gg2HS5hS4fmgzgW1u1z466xeODVcsSxYBb8vLx94s2oxwJTbEDEOGCPy2+RjnKkyAmWer57nv2GlzpY76eN4tJjLca2PnECs4alTBpEVP5QaKoxSSCMkhjMa/dG3K1tdLxKwrFrDK1ww0IOhB6Whgx3gTKCyn+/AxEwyZLmOtNVqrsRaXN/NcC+TMNdvpEp8fd3F5Ozg/I9NU1gkU+IAjSO005haBfEOCGmCtJZihNmzalelvnv4RmG1oOl45pWnUjtTjNdomsTwhJstpbi4b+7+cVRiOCNTTGRv9p6jrF3NLzDxgTiuAJUJlceRG48RDccujOblh3RUaCMgtjXD8ymPeF05MBp5HoYyOxNPKOBxadMu8y48TJNwR10juY0wjn6IB8+JLyNMTmkxl9mMdpUyzA+P9IlcRSOzr6pf/wBmb/mA33iC0FaGWizZM8HDVcgsRL0sLm409oR59fMa95jHrrBxcTmy6KWqqQjGYCxFxY208NzC2iWFhsIDlnAfJGekJJ7xIO4J0N49cOzJlJUy5q6hTqNrqdx7R3JjzLY21FjGUqdmLHxWolVQWahvYWPUcx94r6tr6mhnkmaxRyWBBNt7kEdYK4AXlTULqyyp3dBIspO4tEnjSlzS0OVWCMTZhpqLa+EGaqpI0bug1h3F8x0VwVdSOe/jDHg2OLOJW2VgL23vFJYfVzqUBvillspA5HlpyizuAKkTmdwb5RY8iCTsfaJptv6Hkq2FeMqmyoo6lj6Cw+pgDw4/7IpmMRaYwLdbf2Yn8WTgzsvQBffU/WFdzlXvaiHUkmSSLQnMCubcEe4MLeEYfKlVrmaSEZbpbzGnprErhnHUnqZYsCqiyj/Tt9frHDF6U7XIKm4I3tz36iLpJ4YHhgOndJuL1cxSSstQiX690H6P7x14zxgLRTNP3jWQf7t/leBnBVMHmVLklSZtunU/ePXGuHZp1LJBJMx9deQIH0zRF1dDBrhmYtLIlSiQDlBOvNtT8zHHjGrEybTyQ2UEl2IINrDKPDdjBBcIBOjPm8bH+xHZOD0aoWfNJYqoCppYb3JI33hlKN2DISppyzAFRcyjS9tNPOPS4DK7UTWUM4FlvsvM5RtfxjeKYtJpJWeYcqDQADU9AoHOBsjigvkYJlVxcA/FY7X6G3KES+AjDOpVmCzDY3HgRsYVqzDP37LLFllqAPqfmTDQk0EBuVr/AHhdwvFF/elt3YkeWsC2tBA+KLaSykXIO/8AWB+GPlg5iNSJtOVNkO+1yba2Hje0D6OSdNdD5RZe3Ioaw+pNxzEBPxAxO6Bdgt7exv8AWGjD6HMNOUJPF9NmcS76kMT4d8D7GMpqX8hSAXDy53Cjc7ecGRxJOkzGQMRa1vDQfe8dKPhsUckVDnMb92xt3rXAPXrpErCDTMTNn3z3Oh+Eg7WFt73joUuiF6uWjtL47nKO8b+O0dE/Etx194k/4hRu4lpTy2uL5myqo8CbXvGqkUi700pj0lksf/HSN668oPpTug9R8WLUCzCYoKggZgS2hvbly59ITe1M3EqRZd7qe0a/Ibi553Fj6wxUFQ7yhKk0j5NszGwG+gJOm59zBjCuHVku05gO1cAG1zYdATrE9ywO/asg78Rq3s6Jyp1LKPnf7QhcMY7217WDKdR18RDJ+L1Vlo1H+qYPkrGKn4cqGSeuXnofrf5RL8iHZFfx+Rwf0XvhlQHXxjuZdjCxgteTY3sefjDSWuojlirR3zjRBrqJXGVgCOhjI7ObxkDJKgzGo3GiI6zzCnPxEkZMSc/65at7d37QFpadpjqii5Y2A84fPxC4emVFVJeWL2Qq/Ua3GnPeNcF4GgnBgCxUXzEWF9rCFisBiM9RLFPSLL5hQvqRqfrCHXSkb8oA67f9w1cU4iGfsgdVHzP9LQqUOHtMm5Rc35m+njE7zo6OPj7JyejzScMNNUsGso2JG/l4QOfC5gF8tx4RY06jtKyKDbb0gXU4XYbQsn1dDccIztiTW18x1RWP+Vqumo6Q3VqmbTqWBHaIG101/wC4EVOEuGDqALG+p6Q74uBNplmjkAT9D7GKKdxonycbhkqx8NJHQeMWR+HGHdlSsxsM7k+i6D7wnYlNsbKN4sWkl9hQqOYl/Nv6mE47yV5pLpfyJHFGIMZgymxYlj5coEHEb6Pl+kFHwxJ1SC8wgAWItp6HrBdeD5JJy8+uvsTBksk4uKik0AuHAUq5bSStvzXNhazEjysIsitUOgddRa/pFYYtTGinIt9WIy66WFwSeuhtbxiweE5rtI7ylVv3MwtceXS8WjLCJSV5FOvw2bTTGZEYypzZu6CWzEajTW3MecFcP4XmzKqVUziFWUtkTdiTfVuQ384bXAF2OnUnl77QHk8RCoaZLpCjsg7ztfIpJIAsNWOh8IWWXYqQYuAOkLU3jmWZs2UoI7PTMfzNexsOmm5hYxXA8Qaq7tUHmafASuUHll5CPfB2EAza1qhrlSAznQHVsze4hFXgLPOMlqypkyAxsW7Rr32Jtp4hcx9Yc3wY6BSLC1tP0hS4RlGdXz54BZEXIjHQW2H/AIjl1hyocVlvOMoMpdRcgNf6Qr7Yo1BCtmhZbZtBa3vpAOnw9LADXpHfimsySlH+o6+QH9Yi4VXllt3TblfkYZ6NR4rsPVkKnQjUGINNTnIu/wD0YYTPHZzA6aEaMNxpr94VpWJIpdQdA11vuRty94eNUZRb0NODVHZk5trW+YhY4hkA1SW2ZW/+wH6GDeG1qTrLteIfFNO0l5LqAcuaxt1U29iIEGlK2FJ6A/E57QiX+SUD/wAjufoPSF+kqZkvRSCDyYAg+hj0KhjfUnmfv84801aL7COuMlN2xZWlgO4PKeY3wrqeSiGasniXKIAAZboLC1y1r+fIeseuFK2RLls7jVFv5npHHBZJqKsX1SSc7W2LnUD3+h6QvNFfqg8bb90g3w5iJl5aWenZzVF11uswbllPM3Oog3OF7xExnClqJeUmzjVH5ow2IP1iJgmKmbK7+k1CUmDoy6E+R3ho4wzSqS7L+5Xn40z7JITqWP8A6j9Yr/hpwKmWTte3uCIb/wAaZ96iUvSXf3Zv0hBkPlII3GoiXJlhg6ply4PShtRpaGCRNJFjy09oXeDKwPKDcnF/IjcQyBdzHGmeu5KWTTSjvGRKBjIVkHInRpjobRuMjqPMANNV2JE+6nkGWw21N9bk6xLpqZRlMkqFzXYDUEWOnhqbxC45nMlG8xTYoVJ/lzAN/wCJMI2EY2naOvalRmJlvfLdeQPTlAdbZSC7OhzxTATnaZLUMza6nbyHOBVHMeQ7GYGFxYaWt+se6XiqYGC50m3NhqL66biDZxxdp0tk8xmX3EZK8rIzUoe2yIcUDjRhfp/3EWpJc7mw5QTfBqaeLoRfqjfaIU3hman+U4YdG0/pEuSF/QePl6bIj0RbcwW4fXuPJbUcvI6GA+ebKa82WbdeXvtEuixFO0VwbciD0MT4+OUZfR0S5I8kWgauCEz1W17PYnwvv7Qx8U1GWSFH5j8h/Ygt2ALBucD8ZwvtSp3y37vnbWOk4W3VC3Ry7agePvBKkmO+iJc/6tlHmfsI6UfCCBy8xmbolzlHn1gy85UFtBbYD9Iko5KvlxhA6Vw3LMxZs4CbNX4Sw0X+VdvU3Md6vHpUs5b5m5heXmYWOM8XmmW6qxRdjl0NttT639ID0dXnlq3Uf9xeMfJKx9rESqp7qbqddOdr3BgDh1H+y9oKdf3lQy26LYG5+ca4AnZO3lMQAHVl10/eKNBfqQYMVf7qaGGx/siM45Me5FNLpJbOxG15jncn/vYRXVLlnipmNMKyVZmEu9jMYljLB8oLY9iy1E8rMJFLIYArsZ0zcKPAfTzEB0pFLVhmp2bZkItoEzTATYeCke8CJgtgWEVM1TLVuxps2rAd+ZawIH8NwdfrDvheBSacfukCk7nmfMwm4fSVOaSi1JVFlqzC2gXKGN77nWHymmZlB5HaFk7MJ3HlZY2v8K29W1+loSabiSoUAltB8NwNB52vbwg5xmDPmNY6BiT5LoPpCpU1Fxl58oaCwMxnovxBcuqFQbkAkGw15kG8E+McHJ/fIVUqouuxNzlBA2O/sIrwSMv6w28HYgzzMsxywQXQNqPHfw5QJKMVdBi8kbC+IJkgi2ouLg/W8WLXzRUylYG+XUDqGGvtCriGHpMm5hLUd6+lxcWN10NviN4mYHUdm5Qkqh+G+oHhfpEXyKqOno3kT8ZlMs1vygna2g6iOeHUxZgALm/KHziHAcy9ouU33GhBgHQzCndRACdCEFs3gTvbwi/HzRoSX48pPGgpMkrLliUjZpjG7W9kUdbm59BDtw5hAp5IX87d5z4nl6QL4b4YMo9rNA7Q6hRst/q0MV4tHL7MhOl7YnYtCzNPZVqtstQpVv501U+ZXT0hgL6GF/ipf3GcfFKdXHobH5Ew0/1v4BxftXzgq78Xpt64DpLX7mEtYaPxPnZq9jyyJ/6gxrhXgeZVWdz2crrzb+UfcxCUldjKLeAx+HWJGzS98pDD1NjFkrOuDuIi4RgEmnXLKUDx5nxJ3MTZixzurs9CCajTMlzYyOaGNROwurDcZGRhjrPKBPFVN2lFUJ1lN8hf7RSSSB2Aa+thF/z5WZWU7EEH1Fo+eRoCpPwMV9iYSWwx2TcCn5Zt+mvsQYu5WBGux+8ULRVHf9x76RctLiQ7GSSQM6DUkAbDcn6Q6WAvRIqcGknvWyN/qQ5T8oFVOLTKcjLNaaCbBXlsT0tmUQu1/FLTalTJeYqghctr3s3ezAcjtBWs4knGUTKlhHU2s6gAgbsM2pueVrCGFC1Lxkpt2sp0vzsSNfDeJyLSz9VyE+Byn23gVV4nUzpCCXIKTGFnchbLuCVF7nWxidU4KjAEoC1hdl7pJG/6xqX/AA1oNLOANrgADW525COsKU6keWQVmA+D961joLxLp+JJg/zJLED8yXt7GN1XgOzrjOIz1mhZafuxYs3M3vcCOUuoB2N/rE2XjFPPFsw8m0PzjUzA5Z1W4+cCq2jCzjVmcywhdmGo0AFxbc89IWsNqDTM0iepXW6E6XB/v6w9VWCzBtZx84E12HJNAWokscp0JvceR0Pzgr6FsVRMBqiVmFF7MzF1tmeVmKjz1iyMOrhW0izBoxGo6MNCPf6wu4lwxIqZSpKZJMxDdG19Q19TBHhDhyopHdWKGSwuCrX73gN+ojN+GHxRxwrBpb1QmTLkywcqH4c19Wt1/QdIVuPQyV01ALCeqNm8rD6oPeHnFpBlzBNXmdfP+sLPHidt2M8y2AUlWNrqQ22vg3XrAe1Iw5YfTKZKNbVpSi/UZBEqbNEuUTyVft+sCOD8ZlzKWSucZwuQrfXuXG3kBHbiaflkED8xt6DX7QjWQ+RLxKbZWtqxBEKdPTMT3VLNzsLwcpaolu/uxt5XiwcNwaXLQKoA+/jCuTgVjDtbKvfDZgGqEekQihU6Eg+0WziFIgUmE2vwnMb232/pGjyN4aK+hi0wZQ47PWwvm8x994trh7DZay1LgZmAJ8Li9orIUQkiw1c7np/fWCmA8ZFGEuZcrewbp5+EbkhFvQeK2sstI00sD4VI62iLPw9DqAIGycYBGhuI3JrD1iMnCOi8YNEhpTpqjHy/pHRMQa12W/lEY1usSKeaDFI8zRp8cWraPYxAcwR84i101Hlsp2ZSNuotE/sxHKZTiKes6oguKF2KUrhOnaZ2sxRMmWUXbUd0ACy7coOpIC6DQR1mSADoI4POtELOtJeD2Zlo8NU3gbV19o4UtUTCOQ3XAXDxuBk2ttGQti9Gxujcajcd55Box8+cTU/Z1tSnSaxH+45vvH0EYpD8SabLiUz+NVb5W+0I9mWxclGzA+MWnSOHoZQv3rFQLE/Cx6A+HKKqvByRxbMRMiZgvTObXO+i2+sN4HatFgYbhiy1JZZzk7liJa+3d97R7fsl0QypRvc5XLsbcjlBv5RWjcRzTzA9Ln3a8dcOq2nTVWdOdUO5zWHl0EFA6os3/Gi3dDuSOSS1X5ubgekQq3F5a7s7kdWLD5WEBZ0l0S0lVEv+A5r+LHcmBkvU9694ol8gwGp/Fzn4AR5WX6C/ziLMx+Y39ST9TEFpIB2IiXS0LNrkdvIGBSQewUpZ8t1AIHaW56AxMw6sMo3DkjpeBsrh6czXCW6XMTKXg+ffVwPS8bvFeRbGaRj6nf5xOSqRxy9dYDUvDBA1Yn2iZLwd0+Ag+BH3iTkm9BwzrOwWU+trHqv6RwXCpkv/AC5ht0On9I69oV+NGXxXUR3lVF/hYN4HQwU34Zuvk54iVEq01gL2F+WY7fOINAgEp5U8Ds20sefl+sFJk0EWddOdxcRyqJKTN7GCq00AX8D4RSRVNOlzc0sqe6R+Y6Xvfp4ROx6zuiHaxJ9j+kEKakEu+W+vjeOM/DlZy5uxta0avAUJdRgcsnuuVP8AELj3H6QVpMRnKAGUTAOaEE6eG8SKnCQWy5st7nUEjTxER8PwE7m7HkBpp1POM18jQk08Eh8SEwFQDm6EEEe8C6qbbRdW5nYDr5CJ1bPCjKp/mbr4DwjxhnD5nnM9xL5Dm39PrCOSj/J0xUpL3aF+bJLKbXyc25ueg6KImYHgSubkbQ3zOHFFtNByghJwZANBaOW23k6vbFC89JkOhAjqK4INSPeDk3A1PKBlXwz0iUo1mgqcXhnCRiSN+YCCkiaOULczCCtxaMly3l/CSPDcRJToeUE9Mbe28Y9LN11hep8WI+MeoiclaG2MXjyJkehOr6gAXhZrMRvtHfGa8Kp1EKc6qY+MGUrKxSSJFXXlmsNo6Sq19liNTy7wTlSAovEg5ItQXtqYyIlbWFm02Ebh0he9FtxgjIyPQPHNRT34uD/86X//ABH/ALNGoyFl4B5EsxhjIyCUPYjcZGQTBPBJ7CYtmI8iRDtPlAhbgHbcXjIyOr+kWQw0dOoHwr7CC1KotGRkefLYpMCx6IjcZFEY2I3GRkOEwwNxKWLXsL9bRkZEnsaOyTSnSBuPqAhsLeUbjIpx/sLIF8O1DEkFmI6EkwfeNRkV5dhZoRyqtJTEaeWkZGQOMVbEtNZig6gvr7xZKKABaMjI4pnpfB6MYIyMhIgZ7WPLRkZFBAXWKLQOcRkZHLzF1oFzxrA2qcg6EiMjIhHZZA6pmE7knzjwojcZFA+QnRrpHXEj3DGRkPEcRcamkbE79Y1GRkdcdHmz2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199" name="Picture 6" descr="http://assets.speedtv.com/images/article_assets/106/1061483/1061483_article_img_lar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76700"/>
            <a:ext cx="400843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7FEE5-1B4C-43F7-99E0-7AD56C8756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”Combined cycle” kraftverk</a:t>
            </a:r>
            <a:endParaRPr lang="en-GB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2590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Gassturbin</a:t>
            </a:r>
          </a:p>
          <a:p>
            <a:pPr eaLnBrk="1" hangingPunct="1"/>
            <a:r>
              <a:rPr lang="nb-NO" sz="1800" smtClean="0"/>
              <a:t>Dampturbin</a:t>
            </a:r>
            <a:endParaRPr lang="en-GB" sz="1800" smtClean="0"/>
          </a:p>
        </p:txBody>
      </p:sp>
      <p:pic>
        <p:nvPicPr>
          <p:cNvPr id="9221" name="Picture 10" descr="Combined-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27138"/>
            <a:ext cx="56896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Fra kjemisk til mekanisk energi; reverserende motorer</a:t>
            </a:r>
            <a:br>
              <a:rPr lang="nb-NO" sz="1800" smtClean="0"/>
            </a:br>
            <a:r>
              <a:rPr lang="nb-NO" smtClean="0"/>
              <a:t>Dampmaskinen</a:t>
            </a:r>
            <a:endParaRPr lang="en-US" smtClean="0"/>
          </a:p>
        </p:txBody>
      </p:sp>
      <p:pic>
        <p:nvPicPr>
          <p:cNvPr id="495621" name="Picture 5" descr="steam-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76538"/>
            <a:ext cx="42672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steam-en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28925"/>
            <a:ext cx="4114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CB95-54AA-44C0-B7E2-B220A2893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15962</TotalTime>
  <Words>2061</Words>
  <Application>Microsoft Office PowerPoint</Application>
  <PresentationFormat>On-screen Show (4:3)</PresentationFormat>
  <Paragraphs>682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MENA 1000; Materialer, energi og nanoteknologi - Kap. 11  Konvertering og lagring av energi</vt:lpstr>
      <vt:lpstr>Forenklet energi-flytdiagram med hydrogen – nå skal vi se på konvertering mellom energiformene</vt:lpstr>
      <vt:lpstr>Fra strømning til rotasjon Turbiner; ”propeller”</vt:lpstr>
      <vt:lpstr>Fra strømning til rotasjon Turbiner for vannkraftverk</vt:lpstr>
      <vt:lpstr>Turbiner for ekspanderende gasser</vt:lpstr>
      <vt:lpstr>Fra kjemisk til mekanisk energi; roterende motorer Gassturbin Jetmotor</vt:lpstr>
      <vt:lpstr>Jetmotor i biler?</vt:lpstr>
      <vt:lpstr>”Combined cycle” kraftverk</vt:lpstr>
      <vt:lpstr>Fra kjemisk til mekanisk energi; reverserende motorer Dampmaskinen</vt:lpstr>
      <vt:lpstr>Fra kjemisk til mekanisk energi Forbrenningsmotorer</vt:lpstr>
      <vt:lpstr>Sterlingmotoren</vt:lpstr>
      <vt:lpstr>Solvarme og stirlingmotorer</vt:lpstr>
      <vt:lpstr>Virkningsgrad (effektivitet)</vt:lpstr>
      <vt:lpstr>Avgassrensing og -kontroll</vt:lpstr>
      <vt:lpstr>Fra mekanisk til elektrisk energi (og omvendt) Generatorer og elektromotorer</vt:lpstr>
      <vt:lpstr>Fra elektromagnetisk stråling (lys) til elektrisitet Fotovoltaiske celler - solceller</vt:lpstr>
      <vt:lpstr>Fra lys til elektrokjemiske prosesser Fotoelektrokjemiske celler</vt:lpstr>
      <vt:lpstr>Fra lys til elektrokjemiske prosesser Fotoelektrokjemiske celler – forts.</vt:lpstr>
      <vt:lpstr>Fra kjemisk til elektrisk energi Brenselceller</vt:lpstr>
      <vt:lpstr>Mange typer brenselceller  Eksempler: H2 + luft  </vt:lpstr>
      <vt:lpstr>Brenselcelle med rent protonledende elektrolytt Proton Conducting Fuel Cell (PCFC)</vt:lpstr>
      <vt:lpstr>Polymer-elektrolytt-brenselcelle</vt:lpstr>
      <vt:lpstr> </vt:lpstr>
      <vt:lpstr>Slide 24</vt:lpstr>
      <vt:lpstr>PEFC H2-biler; status/eksempler 2010-12</vt:lpstr>
      <vt:lpstr>PEFC</vt:lpstr>
      <vt:lpstr>Direkte metanol-brenselcelle DMFC</vt:lpstr>
      <vt:lpstr>Fastoksid-brenselcelle - Solid Oxide Fuel Cell (SOFC)</vt:lpstr>
      <vt:lpstr>Slide 29</vt:lpstr>
      <vt:lpstr>Slide 30</vt:lpstr>
      <vt:lpstr> </vt:lpstr>
      <vt:lpstr>Ledningsevne i SOFC-materialer</vt:lpstr>
      <vt:lpstr>Eksempel på mikrostruktur</vt:lpstr>
      <vt:lpstr>Rørdesign</vt:lpstr>
      <vt:lpstr>Planare design</vt:lpstr>
      <vt:lpstr>SOFC Auxiliary Power Unit (APU)</vt:lpstr>
      <vt:lpstr>SOFC</vt:lpstr>
      <vt:lpstr>Prosessering av brensel samt andre periferikomponenter rundt en brenselcelle</vt:lpstr>
      <vt:lpstr>Potensial og effekt vs strøm for en brenselcelle</vt:lpstr>
      <vt:lpstr>Elektrisk effekt og virkningsgrad</vt:lpstr>
      <vt:lpstr>Brenselceller; egenskaper</vt:lpstr>
      <vt:lpstr>Elektrolysører</vt:lpstr>
      <vt:lpstr>Lagring av elektrisk energi Kondensatorer</vt:lpstr>
      <vt:lpstr>Superkondensatorer</vt:lpstr>
      <vt:lpstr>Lagring av elektrisitet Elektrokjemisk konvertering; akkumulatorer</vt:lpstr>
      <vt:lpstr>Elektriske biler</vt:lpstr>
      <vt:lpstr>Metall-luft-batterier</vt:lpstr>
      <vt:lpstr>Lagring av strøm i superledere</vt:lpstr>
      <vt:lpstr>Hydrogen</vt:lpstr>
      <vt:lpstr>Andre energilagringsmetoder</vt:lpstr>
      <vt:lpstr>Forbruk, nedbrytning og gjenvinning av materialer</vt:lpstr>
      <vt:lpstr>Oppsummering Kap. 11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349</cp:revision>
  <dcterms:created xsi:type="dcterms:W3CDTF">2003-05-03T22:01:05Z</dcterms:created>
  <dcterms:modified xsi:type="dcterms:W3CDTF">2013-11-20T02:00:47Z</dcterms:modified>
</cp:coreProperties>
</file>