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96" r:id="rId3"/>
    <p:sldId id="595" r:id="rId4"/>
    <p:sldId id="597" r:id="rId5"/>
    <p:sldId id="603" r:id="rId6"/>
    <p:sldId id="613" r:id="rId7"/>
    <p:sldId id="604" r:id="rId8"/>
    <p:sldId id="614" r:id="rId9"/>
    <p:sldId id="616" r:id="rId10"/>
    <p:sldId id="617" r:id="rId11"/>
    <p:sldId id="618" r:id="rId12"/>
    <p:sldId id="619" r:id="rId13"/>
    <p:sldId id="620" r:id="rId14"/>
    <p:sldId id="605" r:id="rId15"/>
    <p:sldId id="606" r:id="rId16"/>
    <p:sldId id="621" r:id="rId17"/>
    <p:sldId id="622" r:id="rId18"/>
    <p:sldId id="607" r:id="rId19"/>
    <p:sldId id="608" r:id="rId20"/>
    <p:sldId id="623" r:id="rId21"/>
    <p:sldId id="609" r:id="rId22"/>
    <p:sldId id="610" r:id="rId23"/>
    <p:sldId id="624" r:id="rId24"/>
    <p:sldId id="625" r:id="rId25"/>
    <p:sldId id="612" r:id="rId26"/>
    <p:sldId id="598" r:id="rId27"/>
    <p:sldId id="599" r:id="rId28"/>
    <p:sldId id="600" r:id="rId29"/>
    <p:sldId id="601" r:id="rId30"/>
    <p:sldId id="602" r:id="rId31"/>
    <p:sldId id="615" r:id="rId32"/>
  </p:sldIdLst>
  <p:sldSz cx="9144000" cy="6858000" type="screen4x3"/>
  <p:notesSz cx="6794500" cy="9906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27" d="100"/>
          <a:sy n="127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BEB4FF-B739-4F57-80F9-1F4E7D4EB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EAA701-33F3-4D61-A99E-D6C7F1700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AA5AB-185C-47E5-B060-EEDE3E38B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5D9D4-F1C9-449D-9F46-4B0979F27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6ED5F-A988-4E0A-A59D-BDD57C370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579A-F6EE-485C-86FD-01E2182C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3652-7BDC-4E3C-9D93-745151E3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ECD38-B2B0-400B-AC15-8E7528146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5D9D-58B0-4CAA-9638-0B1500CB0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7C6F-D173-4F4B-A045-6C154C561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F71B-7E24-4572-93A1-690E527DF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340B1-DA8D-4F46-938A-C894A10F4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902F3-68C2-4436-8003-1D84C5F3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9B89E-D101-4874-82EF-C69DFCB1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8DEC-539E-42AF-8C4F-8B1EF7D8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53200"/>
            <a:ext cx="3392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4E11E-AE7F-4554-9009-4D5D2F8B3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2" name="Picture 7" descr="uio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56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792163"/>
          </a:xfrm>
        </p:spPr>
        <p:txBody>
          <a:bodyPr/>
          <a:lstStyle/>
          <a:p>
            <a:pPr eaLnBrk="1" hangingPunct="1"/>
            <a:r>
              <a:rPr lang="nb-NO" smtClean="0"/>
              <a:t>MENA 1000; Materialer, energi og nanoteknologi</a:t>
            </a:r>
            <a:endParaRPr lang="en-US" sz="44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" y="4419600"/>
            <a:ext cx="2590800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r>
              <a:rPr kumimoji="1" lang="en-GB" sz="1200">
                <a:latin typeface="Arial" charset="0"/>
              </a:rPr>
              <a:t>Truls Norby</a:t>
            </a:r>
          </a:p>
          <a:p>
            <a:pPr algn="l" eaLnBrk="0" hangingPunct="0"/>
            <a:r>
              <a:rPr kumimoji="1" lang="en-GB" sz="1200">
                <a:latin typeface="Arial" charset="0"/>
              </a:rPr>
              <a:t>Kjemisk institutt/</a:t>
            </a:r>
          </a:p>
          <a:p>
            <a:pPr algn="l" eaLnBrk="0" hangingPunct="0"/>
            <a:r>
              <a:rPr kumimoji="1" lang="en-GB" sz="1200">
                <a:latin typeface="Arial" charset="0"/>
              </a:rPr>
              <a:t>Senter for Materialvitenskap og Nanoteknologi (SMN)</a:t>
            </a:r>
          </a:p>
          <a:p>
            <a:pPr algn="l" eaLnBrk="0" hangingPunct="0"/>
            <a:endParaRPr kumimoji="1" lang="en-GB" sz="1200">
              <a:latin typeface="Arial" charset="0"/>
            </a:endParaRPr>
          </a:p>
          <a:p>
            <a:pPr algn="l" eaLnBrk="0" hangingPunct="0"/>
            <a:r>
              <a:rPr kumimoji="1" lang="en-GB" sz="1200">
                <a:latin typeface="Arial" charset="0"/>
              </a:rPr>
              <a:t>Universitetet i Oslo</a:t>
            </a:r>
          </a:p>
          <a:p>
            <a:pPr algn="l" eaLnBrk="0" hangingPunct="0"/>
            <a:endParaRPr kumimoji="1" lang="en-GB" sz="1200">
              <a:latin typeface="Arial" charset="0"/>
            </a:endParaRPr>
          </a:p>
          <a:p>
            <a:pPr algn="l" eaLnBrk="0" hangingPunct="0"/>
            <a:r>
              <a:rPr kumimoji="1" lang="en-GB" sz="1200">
                <a:latin typeface="Arial" charset="0"/>
              </a:rPr>
              <a:t>FERMiO, Forskningsparken</a:t>
            </a:r>
          </a:p>
          <a:p>
            <a:pPr algn="l" eaLnBrk="0" hangingPunct="0"/>
            <a:r>
              <a:rPr kumimoji="1" lang="en-GB" sz="1200">
                <a:latin typeface="Arial" charset="0"/>
              </a:rPr>
              <a:t>Gaustadalleen 21</a:t>
            </a:r>
          </a:p>
          <a:p>
            <a:pPr algn="l" eaLnBrk="0" hangingPunct="0"/>
            <a:r>
              <a:rPr kumimoji="1" lang="en-GB" sz="1200">
                <a:latin typeface="Arial" charset="0"/>
              </a:rPr>
              <a:t>NO-0349 Oslo</a:t>
            </a:r>
          </a:p>
          <a:p>
            <a:pPr algn="l" eaLnBrk="0" hangingPunct="0"/>
            <a:endParaRPr kumimoji="1" lang="en-GB" sz="1200">
              <a:latin typeface="Arial" charset="0"/>
            </a:endParaRPr>
          </a:p>
          <a:p>
            <a:pPr algn="l" eaLnBrk="0" hangingPunct="0"/>
            <a:r>
              <a:rPr kumimoji="1" lang="en-GB" sz="1200">
                <a:latin typeface="Arial" charset="0"/>
              </a:rPr>
              <a:t>truls.norby@kjemi.uio.no</a:t>
            </a:r>
            <a:endParaRPr lang="en-GB" sz="1600">
              <a:latin typeface="Arial" charset="0"/>
            </a:endParaRP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auto">
          <a:xfrm>
            <a:off x="1187450" y="1052513"/>
            <a:ext cx="6913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>
                <a:solidFill>
                  <a:srgbClr val="CC0000"/>
                </a:solidFill>
                <a:latin typeface="Arial" charset="0"/>
              </a:rPr>
              <a:t>Oppsummering</a:t>
            </a:r>
            <a:endParaRPr lang="en-GB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10" name="Picture 513" descr="Forside-1-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44824"/>
            <a:ext cx="2810068" cy="397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DAA5AB-185C-47E5-B060-EEDE3E38B71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Kap. 3 Standardbetingelser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Standardbetingelser definerer et standard trykk (1 bar)</a:t>
            </a:r>
          </a:p>
          <a:p>
            <a:endParaRPr lang="en-GB" smtClean="0"/>
          </a:p>
          <a:p>
            <a:r>
              <a:rPr lang="en-GB" smtClean="0"/>
              <a:t>Standardbetingelser definerer en temperatur (298.15 K om ikke annet er angitt)</a:t>
            </a:r>
          </a:p>
          <a:p>
            <a:endParaRPr lang="en-GB" smtClean="0"/>
          </a:p>
          <a:p>
            <a:r>
              <a:rPr lang="en-GB" smtClean="0"/>
              <a:t>Entropien til reaktanter og produkter endrer seg med aktiviteten.</a:t>
            </a:r>
          </a:p>
          <a:p>
            <a:endParaRPr lang="en-GB" smtClean="0"/>
          </a:p>
          <a:p>
            <a:r>
              <a:rPr lang="en-GB" smtClean="0"/>
              <a:t>Aktiviteten er definert i forhold til en standard tilstand</a:t>
            </a:r>
          </a:p>
          <a:p>
            <a:pPr lvl="1"/>
            <a:r>
              <a:rPr lang="en-GB" smtClean="0"/>
              <a:t>1 bar</a:t>
            </a:r>
          </a:p>
          <a:p>
            <a:pPr lvl="1"/>
            <a:r>
              <a:rPr lang="en-GB" smtClean="0"/>
              <a:t>1 m = 1 M</a:t>
            </a:r>
          </a:p>
          <a:p>
            <a:pPr lvl="1"/>
            <a:r>
              <a:rPr lang="en-GB" smtClean="0"/>
              <a:t>Rent stoff for kondenserte faser</a:t>
            </a:r>
          </a:p>
          <a:p>
            <a:pPr lvl="1"/>
            <a:r>
              <a:rPr lang="en-GB" smtClean="0"/>
              <a:t>Plassfraksjon = 1 for defekter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419600"/>
          </a:xfrm>
        </p:spPr>
        <p:txBody>
          <a:bodyPr/>
          <a:lstStyle/>
          <a:p>
            <a:pPr eaLnBrk="1" hangingPunct="1"/>
            <a:r>
              <a:rPr lang="en-GB" sz="1800" smtClean="0">
                <a:sym typeface="Symbol" pitchFamily="18" charset="2"/>
              </a:rPr>
              <a:t>Generell relasjon mellom Gibbs energi-forandring og reaksjons-kvotient Q:</a:t>
            </a:r>
          </a:p>
          <a:p>
            <a:pPr eaLnBrk="1" hangingPunct="1"/>
            <a:endParaRPr lang="en-GB" sz="1800" smtClean="0">
              <a:sym typeface="Symbol" pitchFamily="18" charset="2"/>
            </a:endParaRPr>
          </a:p>
          <a:p>
            <a:pPr eaLnBrk="1" hangingPunct="1"/>
            <a:endParaRPr lang="en-GB" sz="1800" smtClean="0">
              <a:sym typeface="Symbol" pitchFamily="18" charset="2"/>
            </a:endParaRPr>
          </a:p>
          <a:p>
            <a:pPr eaLnBrk="1" hangingPunct="1"/>
            <a:endParaRPr lang="en-GB" sz="1800" smtClean="0">
              <a:sym typeface="Symbol" pitchFamily="18" charset="2"/>
            </a:endParaRPr>
          </a:p>
          <a:p>
            <a:pPr eaLnBrk="1" hangingPunct="1"/>
            <a:r>
              <a:rPr lang="en-GB" sz="1800" smtClean="0">
                <a:sym typeface="Symbol" pitchFamily="18" charset="2"/>
              </a:rPr>
              <a:t>Ved likevekt: </a:t>
            </a:r>
            <a:r>
              <a:rPr lang="en-GB" sz="1800" baseline="-25000" smtClean="0">
                <a:sym typeface="Symbol" pitchFamily="18" charset="2"/>
              </a:rPr>
              <a:t>r</a:t>
            </a:r>
            <a:r>
              <a:rPr lang="en-GB" sz="1800" smtClean="0">
                <a:sym typeface="Symbol" pitchFamily="18" charset="2"/>
              </a:rPr>
              <a:t>G = 0:</a:t>
            </a:r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Ved likevekt: Q = K, likevektskonstanten (massevirkningskoeffisienten)</a:t>
            </a:r>
          </a:p>
          <a:p>
            <a:pPr eaLnBrk="1" hangingPunct="1"/>
            <a:endParaRPr lang="en-GB" sz="1800" smtClean="0"/>
          </a:p>
        </p:txBody>
      </p:sp>
      <p:sp>
        <p:nvSpPr>
          <p:cNvPr id="5128" name="WordArt 3"/>
          <p:cNvSpPr>
            <a:spLocks noChangeArrowheads="1" noChangeShapeType="1" noTextEdit="1"/>
          </p:cNvSpPr>
          <p:nvPr/>
        </p:nvSpPr>
        <p:spPr bwMode="auto">
          <a:xfrm>
            <a:off x="3124200" y="228600"/>
            <a:ext cx="266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Likevekt !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62000" y="3843338"/>
          <a:ext cx="3228975" cy="801687"/>
        </p:xfrm>
        <a:graphic>
          <a:graphicData uri="http://schemas.openxmlformats.org/presentationml/2006/ole">
            <p:oleObj spid="_x0000_s5122" name="Equation" r:id="rId3" imgW="1841400" imgH="4572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257800" y="3790950"/>
          <a:ext cx="3048000" cy="857250"/>
        </p:xfrm>
        <a:graphic>
          <a:graphicData uri="http://schemas.openxmlformats.org/presentationml/2006/ole">
            <p:oleObj spid="_x0000_s5123" name="Equation" r:id="rId4" imgW="1714320" imgH="482400" progId="Equation.3">
              <p:embed/>
            </p:oleObj>
          </a:graphicData>
        </a:graphic>
      </p:graphicFrame>
      <p:sp>
        <p:nvSpPr>
          <p:cNvPr id="5129" name="AutoShape 6"/>
          <p:cNvSpPr>
            <a:spLocks noChangeArrowheads="1"/>
          </p:cNvSpPr>
          <p:nvPr/>
        </p:nvSpPr>
        <p:spPr bwMode="auto">
          <a:xfrm>
            <a:off x="4191000" y="4071938"/>
            <a:ext cx="685800" cy="3048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697038" y="2408238"/>
          <a:ext cx="4683125" cy="792162"/>
        </p:xfrm>
        <a:graphic>
          <a:graphicData uri="http://schemas.openxmlformats.org/presentationml/2006/ole">
            <p:oleObj spid="_x0000_s5124" name="Equation" r:id="rId5" imgW="2705040" imgH="4572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04800" y="4883150"/>
          <a:ext cx="8610600" cy="831850"/>
        </p:xfrm>
        <a:graphic>
          <a:graphicData uri="http://schemas.openxmlformats.org/presentationml/2006/ole">
            <p:oleObj spid="_x0000_s5125" name="Equation" r:id="rId6" imgW="5003640" imgH="482400" progId="Equation.3">
              <p:embed/>
            </p:oleObj>
          </a:graphicData>
        </a:graphic>
      </p:graphicFrame>
      <p:pic>
        <p:nvPicPr>
          <p:cNvPr id="5130" name="Picture 9" descr="Guldberg&amp;Waage-f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52400"/>
            <a:ext cx="1981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" descr="Guldberg-Waage-frimerk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76200"/>
            <a:ext cx="1752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1" descr="uio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609600"/>
            <a:ext cx="14478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 3. Entalpier, entropier, Gibbs energier</a:t>
            </a:r>
          </a:p>
        </p:txBody>
      </p:sp>
      <p:sp>
        <p:nvSpPr>
          <p:cNvPr id="6150" name="Content Placeholder 2"/>
          <p:cNvSpPr>
            <a:spLocks noGrp="1"/>
          </p:cNvSpPr>
          <p:nvPr>
            <p:ph idx="1"/>
          </p:nvPr>
        </p:nvSpPr>
        <p:spPr>
          <a:xfrm>
            <a:off x="395288" y="1371600"/>
            <a:ext cx="3744912" cy="4724400"/>
          </a:xfrm>
        </p:spPr>
        <p:txBody>
          <a:bodyPr/>
          <a:lstStyle/>
          <a:p>
            <a:r>
              <a:rPr lang="en-GB" smtClean="0"/>
              <a:t>Endringer i termodynamiske egenskaper er gitt ved differansen mellom produkter og reaktanter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Noen eksempler…</a:t>
            </a:r>
          </a:p>
        </p:txBody>
      </p:sp>
      <p:sp>
        <p:nvSpPr>
          <p:cNvPr id="61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716463" y="4437063"/>
          <a:ext cx="3917950" cy="792162"/>
        </p:xfrm>
        <a:graphic>
          <a:graphicData uri="http://schemas.openxmlformats.org/presentationml/2006/ole">
            <p:oleObj spid="_x0000_s6146" name="Equation" r:id="rId3" imgW="1701720" imgH="342720" progId="Equation.3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4986338" y="2924175"/>
          <a:ext cx="3641725" cy="865188"/>
        </p:xfrm>
        <a:graphic>
          <a:graphicData uri="http://schemas.openxmlformats.org/presentationml/2006/ole">
            <p:oleObj spid="_x0000_s6147" name="Equation" r:id="rId4" imgW="1498320" imgH="35532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365625" y="1412875"/>
          <a:ext cx="4491038" cy="792163"/>
        </p:xfrm>
        <a:graphic>
          <a:graphicData uri="http://schemas.openxmlformats.org/presentationml/2006/ole">
            <p:oleObj spid="_x0000_s6148" name="Equation" r:id="rId5" imgW="2006280" imgH="35532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n- og p-leder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Negative ladningsbærere i et materiale med én plass per bærer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n-leder</a:t>
            </a:r>
          </a:p>
          <a:p>
            <a:pPr eaLnBrk="1" hangingPunct="1"/>
            <a:r>
              <a:rPr lang="nb-NO" sz="1800" smtClean="0"/>
              <a:t>Okkupasjonstall av negative bærere &lt; ½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p-leder</a:t>
            </a:r>
          </a:p>
          <a:p>
            <a:pPr eaLnBrk="1" hangingPunct="1"/>
            <a:r>
              <a:rPr lang="nb-NO" sz="1800" smtClean="0"/>
              <a:t>Okkupasjonstall av negative bærere &gt; ½ </a:t>
            </a:r>
          </a:p>
          <a:p>
            <a:pPr eaLnBrk="1" hangingPunct="1"/>
            <a:endParaRPr lang="en-US" sz="1800" smtClean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495800" y="5410200"/>
            <a:ext cx="3581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latin typeface="Arial" charset="0"/>
              </a:rPr>
              <a:t>Lav           temperatur            Høy</a:t>
            </a:r>
          </a:p>
          <a:p>
            <a:pPr>
              <a:spcBef>
                <a:spcPct val="50000"/>
              </a:spcBef>
            </a:pPr>
            <a:r>
              <a:rPr lang="nb-NO" sz="1200">
                <a:latin typeface="Arial" charset="0"/>
              </a:rPr>
              <a:t>Lav             uorden                Høy</a:t>
            </a:r>
          </a:p>
          <a:p>
            <a:pPr>
              <a:spcBef>
                <a:spcPct val="50000"/>
              </a:spcBef>
            </a:pPr>
            <a:r>
              <a:rPr lang="nb-NO" sz="1200">
                <a:latin typeface="Arial" charset="0"/>
              </a:rPr>
              <a:t>Lav         konsentrasjon         Høy</a:t>
            </a:r>
          </a:p>
          <a:p>
            <a:pPr>
              <a:spcBef>
                <a:spcPct val="50000"/>
              </a:spcBef>
            </a:pPr>
            <a:r>
              <a:rPr lang="nb-NO" sz="1200">
                <a:latin typeface="Arial" charset="0"/>
              </a:rPr>
              <a:t>+          elektrisk potensial         -</a:t>
            </a:r>
            <a:endParaRPr lang="en-US" sz="1200">
              <a:latin typeface="Arial" charset="0"/>
            </a:endParaRPr>
          </a:p>
        </p:txBody>
      </p:sp>
      <p:pic>
        <p:nvPicPr>
          <p:cNvPr id="16390" name="Picture 6" descr="T-gradients-n-and-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122613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343400" y="914400"/>
            <a:ext cx="3581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latin typeface="Arial" charset="0"/>
              </a:rPr>
              <a:t>Lav           temperatur            Høy</a:t>
            </a:r>
          </a:p>
          <a:p>
            <a:pPr>
              <a:spcBef>
                <a:spcPct val="50000"/>
              </a:spcBef>
            </a:pPr>
            <a:r>
              <a:rPr lang="nb-NO" sz="1200">
                <a:latin typeface="Arial" charset="0"/>
              </a:rPr>
              <a:t>Lav             uorden                Høy</a:t>
            </a:r>
          </a:p>
          <a:p>
            <a:pPr>
              <a:spcBef>
                <a:spcPct val="50000"/>
              </a:spcBef>
            </a:pPr>
            <a:r>
              <a:rPr lang="nb-NO" sz="1200">
                <a:latin typeface="Arial" charset="0"/>
              </a:rPr>
              <a:t>Høy         konsentrasjon         Lav</a:t>
            </a:r>
          </a:p>
          <a:p>
            <a:pPr>
              <a:spcBef>
                <a:spcPct val="50000"/>
              </a:spcBef>
            </a:pPr>
            <a:r>
              <a:rPr lang="nb-NO" sz="1200">
                <a:latin typeface="Arial" charset="0"/>
              </a:rPr>
              <a:t>-          elektrisk potensial         +</a:t>
            </a:r>
            <a:endParaRPr lang="en-US" sz="1200"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57579A-F6EE-485C-86FD-01E2182C14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r>
              <a:rPr lang="en-GB" smtClean="0"/>
              <a:t>Kap. 4 Periodesystemet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7412" name="Picture 1" descr="periodic-table-bw-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6725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5340B1-DA8D-4F46-938A-C894A10F4C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Documents and Settings\trulsn\My Documents\MetEnFrem\Figurer\PERK-2-16-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692150"/>
            <a:ext cx="3487738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Kap. 5 Bindinger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4749800" cy="5327650"/>
          </a:xfrm>
        </p:spPr>
        <p:txBody>
          <a:bodyPr/>
          <a:lstStyle/>
          <a:p>
            <a:r>
              <a:rPr lang="en-GB" smtClean="0"/>
              <a:t>Elektronenes energier </a:t>
            </a:r>
          </a:p>
          <a:p>
            <a:r>
              <a:rPr lang="en-GB" smtClean="0"/>
              <a:t>Atomorbitaler – molelylorbitaler (MO)</a:t>
            </a:r>
          </a:p>
          <a:p>
            <a:r>
              <a:rPr lang="en-GB" smtClean="0"/>
              <a:t>Bindingstyper </a:t>
            </a:r>
          </a:p>
          <a:p>
            <a:pPr lvl="1"/>
            <a:r>
              <a:rPr lang="en-GB" smtClean="0"/>
              <a:t>Kovalent</a:t>
            </a:r>
          </a:p>
          <a:p>
            <a:pPr lvl="2"/>
            <a:r>
              <a:rPr lang="en-GB" smtClean="0"/>
              <a:t>Polart kovalent</a:t>
            </a:r>
          </a:p>
          <a:p>
            <a:pPr lvl="2"/>
            <a:r>
              <a:rPr lang="en-GB" smtClean="0"/>
              <a:t>Hydrogenbindinger</a:t>
            </a:r>
          </a:p>
          <a:p>
            <a:pPr lvl="2"/>
            <a:r>
              <a:rPr lang="en-GB" smtClean="0"/>
              <a:t>Van der Waalske bindinger</a:t>
            </a:r>
          </a:p>
          <a:p>
            <a:pPr lvl="1"/>
            <a:r>
              <a:rPr lang="en-GB" smtClean="0"/>
              <a:t>Metallisk </a:t>
            </a:r>
          </a:p>
          <a:p>
            <a:pPr lvl="1"/>
            <a:r>
              <a:rPr lang="en-GB" smtClean="0"/>
              <a:t>Ionisk</a:t>
            </a:r>
          </a:p>
          <a:p>
            <a:pPr lvl="1"/>
            <a:endParaRPr lang="en-GB" smtClean="0"/>
          </a:p>
          <a:p>
            <a:r>
              <a:rPr lang="en-GB" smtClean="0"/>
              <a:t>Støkiometri</a:t>
            </a:r>
          </a:p>
          <a:p>
            <a:r>
              <a:rPr lang="en-GB" smtClean="0"/>
              <a:t>Formelle oksidasjonstall</a:t>
            </a:r>
          </a:p>
          <a:p>
            <a:endParaRPr lang="en-GB" smtClean="0"/>
          </a:p>
          <a:p>
            <a:r>
              <a:rPr lang="en-GB" smtClean="0"/>
              <a:t>Elektronegativitet</a:t>
            </a:r>
          </a:p>
          <a:p>
            <a:r>
              <a:rPr lang="en-GB" smtClean="0"/>
              <a:t>Full oktett</a:t>
            </a: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8438" name="Picture 1" descr="periodic-table-bw-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3644900"/>
            <a:ext cx="42814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AW-9-36-SnP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268413"/>
            <a:ext cx="640873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Kap. 5 Faste løsninger - fasediagram</a:t>
            </a:r>
          </a:p>
        </p:txBody>
      </p:sp>
      <p:sp>
        <p:nvSpPr>
          <p:cNvPr id="19460" name="Content Placeholder 6"/>
          <p:cNvSpPr>
            <a:spLocks noGrp="1"/>
          </p:cNvSpPr>
          <p:nvPr>
            <p:ph idx="1"/>
          </p:nvPr>
        </p:nvSpPr>
        <p:spPr>
          <a:xfrm>
            <a:off x="250825" y="1371600"/>
            <a:ext cx="3600450" cy="4724400"/>
          </a:xfrm>
        </p:spPr>
        <p:txBody>
          <a:bodyPr/>
          <a:lstStyle/>
          <a:p>
            <a:r>
              <a:rPr lang="en-GB" smtClean="0"/>
              <a:t>Substitusjonell løsning</a:t>
            </a:r>
          </a:p>
          <a:p>
            <a:r>
              <a:rPr lang="en-GB" smtClean="0"/>
              <a:t>Interstitiell løsning</a:t>
            </a:r>
          </a:p>
          <a:p>
            <a:r>
              <a:rPr lang="en-GB" smtClean="0"/>
              <a:t>Støkiometrisk forbindelse</a:t>
            </a:r>
          </a:p>
        </p:txBody>
      </p:sp>
      <p:sp>
        <p:nvSpPr>
          <p:cNvPr id="1946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9462" name="Picture 5" descr="C:\Documents and Settings\trulsn\My Documents\MetEnFrem\Figurer\fig0209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19450"/>
            <a:ext cx="3409950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Kap. 5 - bindinger og forbindelser</a:t>
            </a:r>
            <a:endParaRPr lang="en-US" smtClean="0"/>
          </a:p>
        </p:txBody>
      </p:sp>
      <p:grpSp>
        <p:nvGrpSpPr>
          <p:cNvPr id="20484" name="Group 82"/>
          <p:cNvGrpSpPr>
            <a:grpSpLocks/>
          </p:cNvGrpSpPr>
          <p:nvPr/>
        </p:nvGrpSpPr>
        <p:grpSpPr bwMode="auto">
          <a:xfrm>
            <a:off x="457200" y="990600"/>
            <a:ext cx="8305800" cy="5410200"/>
            <a:chOff x="-2" y="-2"/>
            <a:chExt cx="2574" cy="5527"/>
          </a:xfrm>
        </p:grpSpPr>
        <p:grpSp>
          <p:nvGrpSpPr>
            <p:cNvPr id="20485" name="Group 80"/>
            <p:cNvGrpSpPr>
              <a:grpSpLocks/>
            </p:cNvGrpSpPr>
            <p:nvPr/>
          </p:nvGrpSpPr>
          <p:grpSpPr bwMode="auto">
            <a:xfrm>
              <a:off x="0" y="0"/>
              <a:ext cx="2570" cy="5523"/>
              <a:chOff x="0" y="0"/>
              <a:chExt cx="2570" cy="5523"/>
            </a:xfrm>
          </p:grpSpPr>
          <p:grpSp>
            <p:nvGrpSpPr>
              <p:cNvPr id="20487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815" cy="1093"/>
                <a:chOff x="0" y="0"/>
                <a:chExt cx="815" cy="1093"/>
              </a:xfrm>
            </p:grpSpPr>
            <p:sp>
              <p:nvSpPr>
                <p:cNvPr id="20560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729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Type forbindelse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61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15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88" name="Group 33"/>
              <p:cNvGrpSpPr>
                <a:grpSpLocks/>
              </p:cNvGrpSpPr>
              <p:nvPr/>
            </p:nvGrpSpPr>
            <p:grpSpPr bwMode="auto">
              <a:xfrm>
                <a:off x="815" y="0"/>
                <a:ext cx="681" cy="1093"/>
                <a:chOff x="815" y="0"/>
                <a:chExt cx="681" cy="1093"/>
              </a:xfrm>
            </p:grpSpPr>
            <p:sp>
              <p:nvSpPr>
                <p:cNvPr id="20558" name="Rectangle 6"/>
                <p:cNvSpPr>
                  <a:spLocks noChangeArrowheads="1"/>
                </p:cNvSpPr>
                <p:nvPr/>
              </p:nvSpPr>
              <p:spPr bwMode="auto">
                <a:xfrm>
                  <a:off x="858" y="0"/>
                  <a:ext cx="59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Aggregattilstand, mekaniske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59" name="Rectangle 32"/>
                <p:cNvSpPr>
                  <a:spLocks noChangeArrowheads="1"/>
                </p:cNvSpPr>
                <p:nvPr/>
              </p:nvSpPr>
              <p:spPr bwMode="auto">
                <a:xfrm>
                  <a:off x="815" y="0"/>
                  <a:ext cx="68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89" name="Group 35"/>
              <p:cNvGrpSpPr>
                <a:grpSpLocks/>
              </p:cNvGrpSpPr>
              <p:nvPr/>
            </p:nvGrpSpPr>
            <p:grpSpPr bwMode="auto">
              <a:xfrm>
                <a:off x="1496" y="0"/>
                <a:ext cx="633" cy="1093"/>
                <a:chOff x="1496" y="0"/>
                <a:chExt cx="633" cy="1093"/>
              </a:xfrm>
            </p:grpSpPr>
            <p:sp>
              <p:nvSpPr>
                <p:cNvPr id="20556" name="Rectangle 7"/>
                <p:cNvSpPr>
                  <a:spLocks noChangeArrowheads="1"/>
                </p:cNvSpPr>
                <p:nvPr/>
              </p:nvSpPr>
              <p:spPr bwMode="auto">
                <a:xfrm>
                  <a:off x="1539" y="0"/>
                  <a:ext cx="547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Typiske elektriske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57" name="Rectangle 34"/>
                <p:cNvSpPr>
                  <a:spLocks noChangeArrowheads="1"/>
                </p:cNvSpPr>
                <p:nvPr/>
              </p:nvSpPr>
              <p:spPr bwMode="auto">
                <a:xfrm>
                  <a:off x="1496" y="0"/>
                  <a:ext cx="63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0" name="Group 37"/>
              <p:cNvGrpSpPr>
                <a:grpSpLocks/>
              </p:cNvGrpSpPr>
              <p:nvPr/>
            </p:nvGrpSpPr>
            <p:grpSpPr bwMode="auto">
              <a:xfrm>
                <a:off x="2129" y="0"/>
                <a:ext cx="441" cy="1093"/>
                <a:chOff x="2129" y="0"/>
                <a:chExt cx="441" cy="1093"/>
              </a:xfrm>
            </p:grpSpPr>
            <p:sp>
              <p:nvSpPr>
                <p:cNvPr id="20554" name="Rectangle 8"/>
                <p:cNvSpPr>
                  <a:spLocks noChangeArrowheads="1"/>
                </p:cNvSpPr>
                <p:nvPr/>
              </p:nvSpPr>
              <p:spPr bwMode="auto">
                <a:xfrm>
                  <a:off x="2172" y="0"/>
                  <a:ext cx="35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Andre typiske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55" name="Rectangle 36"/>
                <p:cNvSpPr>
                  <a:spLocks noChangeArrowheads="1"/>
                </p:cNvSpPr>
                <p:nvPr/>
              </p:nvSpPr>
              <p:spPr bwMode="auto">
                <a:xfrm>
                  <a:off x="2129" y="0"/>
                  <a:ext cx="44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1" name="Group 39"/>
              <p:cNvGrpSpPr>
                <a:grpSpLocks/>
              </p:cNvGrpSpPr>
              <p:nvPr/>
            </p:nvGrpSpPr>
            <p:grpSpPr bwMode="auto">
              <a:xfrm>
                <a:off x="0" y="1093"/>
                <a:ext cx="422" cy="2819"/>
                <a:chOff x="0" y="1093"/>
                <a:chExt cx="422" cy="2819"/>
              </a:xfrm>
            </p:grpSpPr>
            <p:sp>
              <p:nvSpPr>
                <p:cNvPr id="20552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1093"/>
                  <a:ext cx="336" cy="28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Kovalente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53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093"/>
                  <a:ext cx="422" cy="281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2" name="Group 41"/>
              <p:cNvGrpSpPr>
                <a:grpSpLocks/>
              </p:cNvGrpSpPr>
              <p:nvPr/>
            </p:nvGrpSpPr>
            <p:grpSpPr bwMode="auto">
              <a:xfrm>
                <a:off x="422" y="1093"/>
                <a:ext cx="393" cy="863"/>
                <a:chOff x="422" y="1093"/>
                <a:chExt cx="393" cy="863"/>
              </a:xfrm>
            </p:grpSpPr>
            <p:sp>
              <p:nvSpPr>
                <p:cNvPr id="20550" name="Rectangle 10"/>
                <p:cNvSpPr>
                  <a:spLocks noChangeArrowheads="1"/>
                </p:cNvSpPr>
                <p:nvPr/>
              </p:nvSpPr>
              <p:spPr bwMode="auto">
                <a:xfrm>
                  <a:off x="465" y="1093"/>
                  <a:ext cx="307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Molekyler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51" name="Rectangle 40"/>
                <p:cNvSpPr>
                  <a:spLocks noChangeArrowheads="1"/>
                </p:cNvSpPr>
                <p:nvPr/>
              </p:nvSpPr>
              <p:spPr bwMode="auto">
                <a:xfrm>
                  <a:off x="422" y="1093"/>
                  <a:ext cx="39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3" name="Group 43"/>
              <p:cNvGrpSpPr>
                <a:grpSpLocks/>
              </p:cNvGrpSpPr>
              <p:nvPr/>
            </p:nvGrpSpPr>
            <p:grpSpPr bwMode="auto">
              <a:xfrm>
                <a:off x="815" y="1093"/>
                <a:ext cx="681" cy="863"/>
                <a:chOff x="815" y="1093"/>
                <a:chExt cx="681" cy="863"/>
              </a:xfrm>
            </p:grpSpPr>
            <p:sp>
              <p:nvSpPr>
                <p:cNvPr id="20548" name="Rectangle 11"/>
                <p:cNvSpPr>
                  <a:spLocks noChangeArrowheads="1"/>
                </p:cNvSpPr>
                <p:nvPr/>
              </p:nvSpPr>
              <p:spPr bwMode="auto">
                <a:xfrm>
                  <a:off x="858" y="1093"/>
                  <a:ext cx="59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Gasser, væsker, faste stoffer med lave smeltepunkt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49" name="Rectangle 42"/>
                <p:cNvSpPr>
                  <a:spLocks noChangeArrowheads="1"/>
                </p:cNvSpPr>
                <p:nvPr/>
              </p:nvSpPr>
              <p:spPr bwMode="auto">
                <a:xfrm>
                  <a:off x="815" y="1093"/>
                  <a:ext cx="68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4" name="Group 45"/>
              <p:cNvGrpSpPr>
                <a:grpSpLocks/>
              </p:cNvGrpSpPr>
              <p:nvPr/>
            </p:nvGrpSpPr>
            <p:grpSpPr bwMode="auto">
              <a:xfrm>
                <a:off x="1496" y="1093"/>
                <a:ext cx="633" cy="863"/>
                <a:chOff x="1496" y="1093"/>
                <a:chExt cx="633" cy="863"/>
              </a:xfrm>
            </p:grpSpPr>
            <p:sp>
              <p:nvSpPr>
                <p:cNvPr id="20546" name="Rectangle 12"/>
                <p:cNvSpPr>
                  <a:spLocks noChangeArrowheads="1"/>
                </p:cNvSpPr>
                <p:nvPr/>
              </p:nvSpPr>
              <p:spPr bwMode="auto">
                <a:xfrm>
                  <a:off x="1539" y="1093"/>
                  <a:ext cx="547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Oftest isolerende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47" name="Rectangle 44"/>
                <p:cNvSpPr>
                  <a:spLocks noChangeArrowheads="1"/>
                </p:cNvSpPr>
                <p:nvPr/>
              </p:nvSpPr>
              <p:spPr bwMode="auto">
                <a:xfrm>
                  <a:off x="1496" y="1093"/>
                  <a:ext cx="63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5" name="Group 47"/>
              <p:cNvGrpSpPr>
                <a:grpSpLocks/>
              </p:cNvGrpSpPr>
              <p:nvPr/>
            </p:nvGrpSpPr>
            <p:grpSpPr bwMode="auto">
              <a:xfrm>
                <a:off x="2129" y="1093"/>
                <a:ext cx="441" cy="863"/>
                <a:chOff x="2129" y="1093"/>
                <a:chExt cx="441" cy="863"/>
              </a:xfrm>
            </p:grpSpPr>
            <p:sp>
              <p:nvSpPr>
                <p:cNvPr id="20544" name="Rectangle 13"/>
                <p:cNvSpPr>
                  <a:spLocks noChangeArrowheads="1"/>
                </p:cNvSpPr>
                <p:nvPr/>
              </p:nvSpPr>
              <p:spPr bwMode="auto">
                <a:xfrm>
                  <a:off x="2172" y="1093"/>
                  <a:ext cx="35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45" name="Rectangle 46"/>
                <p:cNvSpPr>
                  <a:spLocks noChangeArrowheads="1"/>
                </p:cNvSpPr>
                <p:nvPr/>
              </p:nvSpPr>
              <p:spPr bwMode="auto">
                <a:xfrm>
                  <a:off x="2129" y="1093"/>
                  <a:ext cx="44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6" name="Group 49"/>
              <p:cNvGrpSpPr>
                <a:grpSpLocks/>
              </p:cNvGrpSpPr>
              <p:nvPr/>
            </p:nvGrpSpPr>
            <p:grpSpPr bwMode="auto">
              <a:xfrm>
                <a:off x="422" y="1956"/>
                <a:ext cx="393" cy="978"/>
                <a:chOff x="422" y="1956"/>
                <a:chExt cx="393" cy="978"/>
              </a:xfrm>
            </p:grpSpPr>
            <p:sp>
              <p:nvSpPr>
                <p:cNvPr id="20542" name="Rectangle 14"/>
                <p:cNvSpPr>
                  <a:spLocks noChangeArrowheads="1"/>
                </p:cNvSpPr>
                <p:nvPr/>
              </p:nvSpPr>
              <p:spPr bwMode="auto">
                <a:xfrm>
                  <a:off x="465" y="1956"/>
                  <a:ext cx="30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2-dim. sjikt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43" name="Rectangle 48"/>
                <p:cNvSpPr>
                  <a:spLocks noChangeArrowheads="1"/>
                </p:cNvSpPr>
                <p:nvPr/>
              </p:nvSpPr>
              <p:spPr bwMode="auto">
                <a:xfrm>
                  <a:off x="422" y="1956"/>
                  <a:ext cx="39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7" name="Group 51"/>
              <p:cNvGrpSpPr>
                <a:grpSpLocks/>
              </p:cNvGrpSpPr>
              <p:nvPr/>
            </p:nvGrpSpPr>
            <p:grpSpPr bwMode="auto">
              <a:xfrm>
                <a:off x="815" y="1956"/>
                <a:ext cx="681" cy="978"/>
                <a:chOff x="815" y="1956"/>
                <a:chExt cx="681" cy="978"/>
              </a:xfrm>
            </p:grpSpPr>
            <p:sp>
              <p:nvSpPr>
                <p:cNvPr id="20540" name="Rectangle 15"/>
                <p:cNvSpPr>
                  <a:spLocks noChangeArrowheads="1"/>
                </p:cNvSpPr>
                <p:nvPr/>
              </p:nvSpPr>
              <p:spPr bwMode="auto">
                <a:xfrm>
                  <a:off x="858" y="1956"/>
                  <a:ext cx="59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Myke, sjiktstrukturer, smøremidler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41" name="Rectangle 50"/>
                <p:cNvSpPr>
                  <a:spLocks noChangeArrowheads="1"/>
                </p:cNvSpPr>
                <p:nvPr/>
              </p:nvSpPr>
              <p:spPr bwMode="auto">
                <a:xfrm>
                  <a:off x="815" y="1956"/>
                  <a:ext cx="68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8" name="Group 53"/>
              <p:cNvGrpSpPr>
                <a:grpSpLocks/>
              </p:cNvGrpSpPr>
              <p:nvPr/>
            </p:nvGrpSpPr>
            <p:grpSpPr bwMode="auto">
              <a:xfrm>
                <a:off x="1496" y="1956"/>
                <a:ext cx="633" cy="978"/>
                <a:chOff x="1496" y="1956"/>
                <a:chExt cx="633" cy="978"/>
              </a:xfrm>
            </p:grpSpPr>
            <p:sp>
              <p:nvSpPr>
                <p:cNvPr id="20538" name="Rectangle 16"/>
                <p:cNvSpPr>
                  <a:spLocks noChangeArrowheads="1"/>
                </p:cNvSpPr>
                <p:nvPr/>
              </p:nvSpPr>
              <p:spPr bwMode="auto">
                <a:xfrm>
                  <a:off x="1539" y="1956"/>
                  <a:ext cx="54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39" name="Rectangle 52"/>
                <p:cNvSpPr>
                  <a:spLocks noChangeArrowheads="1"/>
                </p:cNvSpPr>
                <p:nvPr/>
              </p:nvSpPr>
              <p:spPr bwMode="auto">
                <a:xfrm>
                  <a:off x="1496" y="1956"/>
                  <a:ext cx="63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9" name="Group 55"/>
              <p:cNvGrpSpPr>
                <a:grpSpLocks/>
              </p:cNvGrpSpPr>
              <p:nvPr/>
            </p:nvGrpSpPr>
            <p:grpSpPr bwMode="auto">
              <a:xfrm>
                <a:off x="2129" y="1956"/>
                <a:ext cx="441" cy="978"/>
                <a:chOff x="2129" y="1956"/>
                <a:chExt cx="441" cy="978"/>
              </a:xfrm>
            </p:grpSpPr>
            <p:sp>
              <p:nvSpPr>
                <p:cNvPr id="20536" name="Rectangle 17"/>
                <p:cNvSpPr>
                  <a:spLocks noChangeArrowheads="1"/>
                </p:cNvSpPr>
                <p:nvPr/>
              </p:nvSpPr>
              <p:spPr bwMode="auto">
                <a:xfrm>
                  <a:off x="2172" y="1956"/>
                  <a:ext cx="35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37" name="Rectangle 54"/>
                <p:cNvSpPr>
                  <a:spLocks noChangeArrowheads="1"/>
                </p:cNvSpPr>
                <p:nvPr/>
              </p:nvSpPr>
              <p:spPr bwMode="auto">
                <a:xfrm>
                  <a:off x="2129" y="1956"/>
                  <a:ext cx="44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00" name="Group 57"/>
              <p:cNvGrpSpPr>
                <a:grpSpLocks/>
              </p:cNvGrpSpPr>
              <p:nvPr/>
            </p:nvGrpSpPr>
            <p:grpSpPr bwMode="auto">
              <a:xfrm>
                <a:off x="422" y="2934"/>
                <a:ext cx="393" cy="978"/>
                <a:chOff x="422" y="2934"/>
                <a:chExt cx="393" cy="978"/>
              </a:xfrm>
            </p:grpSpPr>
            <p:sp>
              <p:nvSpPr>
                <p:cNvPr id="20534" name="Rectangle 18"/>
                <p:cNvSpPr>
                  <a:spLocks noChangeArrowheads="1"/>
                </p:cNvSpPr>
                <p:nvPr/>
              </p:nvSpPr>
              <p:spPr bwMode="auto">
                <a:xfrm>
                  <a:off x="465" y="2934"/>
                  <a:ext cx="30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3-dim. nettverk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35" name="Rectangle 56"/>
                <p:cNvSpPr>
                  <a:spLocks noChangeArrowheads="1"/>
                </p:cNvSpPr>
                <p:nvPr/>
              </p:nvSpPr>
              <p:spPr bwMode="auto">
                <a:xfrm>
                  <a:off x="422" y="2934"/>
                  <a:ext cx="39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01" name="Group 59"/>
              <p:cNvGrpSpPr>
                <a:grpSpLocks/>
              </p:cNvGrpSpPr>
              <p:nvPr/>
            </p:nvGrpSpPr>
            <p:grpSpPr bwMode="auto">
              <a:xfrm>
                <a:off x="815" y="2934"/>
                <a:ext cx="681" cy="978"/>
                <a:chOff x="815" y="2934"/>
                <a:chExt cx="681" cy="978"/>
              </a:xfrm>
            </p:grpSpPr>
            <p:sp>
              <p:nvSpPr>
                <p:cNvPr id="20532" name="Rectangle 19"/>
                <p:cNvSpPr>
                  <a:spLocks noChangeArrowheads="1"/>
                </p:cNvSpPr>
                <p:nvPr/>
              </p:nvSpPr>
              <p:spPr bwMode="auto">
                <a:xfrm>
                  <a:off x="858" y="2934"/>
                  <a:ext cx="59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Svært harde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33" name="Rectangle 58"/>
                <p:cNvSpPr>
                  <a:spLocks noChangeArrowheads="1"/>
                </p:cNvSpPr>
                <p:nvPr/>
              </p:nvSpPr>
              <p:spPr bwMode="auto">
                <a:xfrm>
                  <a:off x="815" y="2934"/>
                  <a:ext cx="68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02" name="Group 61"/>
              <p:cNvGrpSpPr>
                <a:grpSpLocks/>
              </p:cNvGrpSpPr>
              <p:nvPr/>
            </p:nvGrpSpPr>
            <p:grpSpPr bwMode="auto">
              <a:xfrm>
                <a:off x="1496" y="2934"/>
                <a:ext cx="633" cy="978"/>
                <a:chOff x="1496" y="2934"/>
                <a:chExt cx="633" cy="978"/>
              </a:xfrm>
            </p:grpSpPr>
            <p:sp>
              <p:nvSpPr>
                <p:cNvPr id="20530" name="Rectangle 20"/>
                <p:cNvSpPr>
                  <a:spLocks noChangeArrowheads="1"/>
                </p:cNvSpPr>
                <p:nvPr/>
              </p:nvSpPr>
              <p:spPr bwMode="auto">
                <a:xfrm>
                  <a:off x="1539" y="2934"/>
                  <a:ext cx="54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Isolatorer, halvledere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31" name="Rectangle 60"/>
                <p:cNvSpPr>
                  <a:spLocks noChangeArrowheads="1"/>
                </p:cNvSpPr>
                <p:nvPr/>
              </p:nvSpPr>
              <p:spPr bwMode="auto">
                <a:xfrm>
                  <a:off x="1496" y="2934"/>
                  <a:ext cx="63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03" name="Group 63"/>
              <p:cNvGrpSpPr>
                <a:grpSpLocks/>
              </p:cNvGrpSpPr>
              <p:nvPr/>
            </p:nvGrpSpPr>
            <p:grpSpPr bwMode="auto">
              <a:xfrm>
                <a:off x="2129" y="2934"/>
                <a:ext cx="441" cy="978"/>
                <a:chOff x="2129" y="2934"/>
                <a:chExt cx="441" cy="978"/>
              </a:xfrm>
            </p:grpSpPr>
            <p:sp>
              <p:nvSpPr>
                <p:cNvPr id="20528" name="Rectangle 21"/>
                <p:cNvSpPr>
                  <a:spLocks noChangeArrowheads="1"/>
                </p:cNvSpPr>
                <p:nvPr/>
              </p:nvSpPr>
              <p:spPr bwMode="auto">
                <a:xfrm>
                  <a:off x="2172" y="2934"/>
                  <a:ext cx="35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29" name="Rectangle 62"/>
                <p:cNvSpPr>
                  <a:spLocks noChangeArrowheads="1"/>
                </p:cNvSpPr>
                <p:nvPr/>
              </p:nvSpPr>
              <p:spPr bwMode="auto">
                <a:xfrm>
                  <a:off x="2129" y="2934"/>
                  <a:ext cx="44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04" name="Group 65"/>
              <p:cNvGrpSpPr>
                <a:grpSpLocks/>
              </p:cNvGrpSpPr>
              <p:nvPr/>
            </p:nvGrpSpPr>
            <p:grpSpPr bwMode="auto">
              <a:xfrm>
                <a:off x="0" y="3912"/>
                <a:ext cx="815" cy="518"/>
                <a:chOff x="0" y="3912"/>
                <a:chExt cx="815" cy="518"/>
              </a:xfrm>
            </p:grpSpPr>
            <p:sp>
              <p:nvSpPr>
                <p:cNvPr id="20526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3912"/>
                  <a:ext cx="72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27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3912"/>
                  <a:ext cx="81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05" name="Group 67"/>
              <p:cNvGrpSpPr>
                <a:grpSpLocks/>
              </p:cNvGrpSpPr>
              <p:nvPr/>
            </p:nvGrpSpPr>
            <p:grpSpPr bwMode="auto">
              <a:xfrm>
                <a:off x="815" y="3912"/>
                <a:ext cx="681" cy="518"/>
                <a:chOff x="815" y="3912"/>
                <a:chExt cx="681" cy="518"/>
              </a:xfrm>
            </p:grpSpPr>
            <p:sp>
              <p:nvSpPr>
                <p:cNvPr id="20524" name="Rectangle 23"/>
                <p:cNvSpPr>
                  <a:spLocks noChangeArrowheads="1"/>
                </p:cNvSpPr>
                <p:nvPr/>
              </p:nvSpPr>
              <p:spPr bwMode="auto">
                <a:xfrm>
                  <a:off x="858" y="3912"/>
                  <a:ext cx="59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Myke, duktile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25" name="Rectangle 66"/>
                <p:cNvSpPr>
                  <a:spLocks noChangeArrowheads="1"/>
                </p:cNvSpPr>
                <p:nvPr/>
              </p:nvSpPr>
              <p:spPr bwMode="auto">
                <a:xfrm>
                  <a:off x="815" y="3912"/>
                  <a:ext cx="68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06" name="Group 69"/>
              <p:cNvGrpSpPr>
                <a:grpSpLocks/>
              </p:cNvGrpSpPr>
              <p:nvPr/>
            </p:nvGrpSpPr>
            <p:grpSpPr bwMode="auto">
              <a:xfrm>
                <a:off x="1496" y="3912"/>
                <a:ext cx="633" cy="518"/>
                <a:chOff x="1496" y="3912"/>
                <a:chExt cx="633" cy="518"/>
              </a:xfrm>
            </p:grpSpPr>
            <p:sp>
              <p:nvSpPr>
                <p:cNvPr id="20522" name="Rectangle 24"/>
                <p:cNvSpPr>
                  <a:spLocks noChangeArrowheads="1"/>
                </p:cNvSpPr>
                <p:nvPr/>
              </p:nvSpPr>
              <p:spPr bwMode="auto">
                <a:xfrm>
                  <a:off x="1539" y="3912"/>
                  <a:ext cx="54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Metalliske ledere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23" name="Rectangle 68"/>
                <p:cNvSpPr>
                  <a:spLocks noChangeArrowheads="1"/>
                </p:cNvSpPr>
                <p:nvPr/>
              </p:nvSpPr>
              <p:spPr bwMode="auto">
                <a:xfrm>
                  <a:off x="1496" y="3912"/>
                  <a:ext cx="63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07" name="Group 71"/>
              <p:cNvGrpSpPr>
                <a:grpSpLocks/>
              </p:cNvGrpSpPr>
              <p:nvPr/>
            </p:nvGrpSpPr>
            <p:grpSpPr bwMode="auto">
              <a:xfrm>
                <a:off x="2129" y="3912"/>
                <a:ext cx="441" cy="518"/>
                <a:chOff x="2129" y="3912"/>
                <a:chExt cx="441" cy="518"/>
              </a:xfrm>
            </p:grpSpPr>
            <p:sp>
              <p:nvSpPr>
                <p:cNvPr id="20520" name="Rectangle 25"/>
                <p:cNvSpPr>
                  <a:spLocks noChangeArrowheads="1"/>
                </p:cNvSpPr>
                <p:nvPr/>
              </p:nvSpPr>
              <p:spPr bwMode="auto">
                <a:xfrm>
                  <a:off x="2172" y="3912"/>
                  <a:ext cx="35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 glans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21" name="Rectangle 70"/>
                <p:cNvSpPr>
                  <a:spLocks noChangeArrowheads="1"/>
                </p:cNvSpPr>
                <p:nvPr/>
              </p:nvSpPr>
              <p:spPr bwMode="auto">
                <a:xfrm>
                  <a:off x="2129" y="3912"/>
                  <a:ext cx="44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08" name="Group 73"/>
              <p:cNvGrpSpPr>
                <a:grpSpLocks/>
              </p:cNvGrpSpPr>
              <p:nvPr/>
            </p:nvGrpSpPr>
            <p:grpSpPr bwMode="auto">
              <a:xfrm>
                <a:off x="0" y="4430"/>
                <a:ext cx="815" cy="1093"/>
                <a:chOff x="0" y="4430"/>
                <a:chExt cx="815" cy="1093"/>
              </a:xfrm>
            </p:grpSpPr>
            <p:sp>
              <p:nvSpPr>
                <p:cNvPr id="20518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4430"/>
                  <a:ext cx="729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Ioniske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19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4430"/>
                  <a:ext cx="815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09" name="Group 75"/>
              <p:cNvGrpSpPr>
                <a:grpSpLocks/>
              </p:cNvGrpSpPr>
              <p:nvPr/>
            </p:nvGrpSpPr>
            <p:grpSpPr bwMode="auto">
              <a:xfrm>
                <a:off x="815" y="4430"/>
                <a:ext cx="681" cy="1093"/>
                <a:chOff x="815" y="4430"/>
                <a:chExt cx="681" cy="1093"/>
              </a:xfrm>
            </p:grpSpPr>
            <p:sp>
              <p:nvSpPr>
                <p:cNvPr id="20516" name="Rectangle 27"/>
                <p:cNvSpPr>
                  <a:spLocks noChangeArrowheads="1"/>
                </p:cNvSpPr>
                <p:nvPr/>
              </p:nvSpPr>
              <p:spPr bwMode="auto">
                <a:xfrm>
                  <a:off x="858" y="4430"/>
                  <a:ext cx="59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Harde, sprø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17" name="Rectangle 74"/>
                <p:cNvSpPr>
                  <a:spLocks noChangeArrowheads="1"/>
                </p:cNvSpPr>
                <p:nvPr/>
              </p:nvSpPr>
              <p:spPr bwMode="auto">
                <a:xfrm>
                  <a:off x="815" y="4430"/>
                  <a:ext cx="68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10" name="Group 77"/>
              <p:cNvGrpSpPr>
                <a:grpSpLocks/>
              </p:cNvGrpSpPr>
              <p:nvPr/>
            </p:nvGrpSpPr>
            <p:grpSpPr bwMode="auto">
              <a:xfrm>
                <a:off x="1496" y="4430"/>
                <a:ext cx="633" cy="1093"/>
                <a:chOff x="1496" y="4430"/>
                <a:chExt cx="633" cy="1093"/>
              </a:xfrm>
            </p:grpSpPr>
            <p:sp>
              <p:nvSpPr>
                <p:cNvPr id="20514" name="Rectangle 28"/>
                <p:cNvSpPr>
                  <a:spLocks noChangeArrowheads="1"/>
                </p:cNvSpPr>
                <p:nvPr/>
              </p:nvSpPr>
              <p:spPr bwMode="auto">
                <a:xfrm>
                  <a:off x="1539" y="4430"/>
                  <a:ext cx="547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Isolatorer ved lav temperatur, ionisk ledning i smelte, løses i vann som ioner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15" name="Rectangle 76"/>
                <p:cNvSpPr>
                  <a:spLocks noChangeArrowheads="1"/>
                </p:cNvSpPr>
                <p:nvPr/>
              </p:nvSpPr>
              <p:spPr bwMode="auto">
                <a:xfrm>
                  <a:off x="1496" y="4430"/>
                  <a:ext cx="63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11" name="Group 79"/>
              <p:cNvGrpSpPr>
                <a:grpSpLocks/>
              </p:cNvGrpSpPr>
              <p:nvPr/>
            </p:nvGrpSpPr>
            <p:grpSpPr bwMode="auto">
              <a:xfrm>
                <a:off x="2129" y="4430"/>
                <a:ext cx="441" cy="1093"/>
                <a:chOff x="2129" y="4430"/>
                <a:chExt cx="441" cy="1093"/>
              </a:xfrm>
            </p:grpSpPr>
            <p:sp>
              <p:nvSpPr>
                <p:cNvPr id="20512" name="Rectangle 29"/>
                <p:cNvSpPr>
                  <a:spLocks noChangeArrowheads="1"/>
                </p:cNvSpPr>
                <p:nvPr/>
              </p:nvSpPr>
              <p:spPr bwMode="auto">
                <a:xfrm>
                  <a:off x="2172" y="4430"/>
                  <a:ext cx="35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Saltaktige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20513" name="Rectangle 78"/>
                <p:cNvSpPr>
                  <a:spLocks noChangeArrowheads="1"/>
                </p:cNvSpPr>
                <p:nvPr/>
              </p:nvSpPr>
              <p:spPr bwMode="auto">
                <a:xfrm>
                  <a:off x="2129" y="4430"/>
                  <a:ext cx="44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0486" name="Rectangle 81"/>
            <p:cNvSpPr>
              <a:spLocks noChangeArrowheads="1"/>
            </p:cNvSpPr>
            <p:nvPr/>
          </p:nvSpPr>
          <p:spPr bwMode="auto">
            <a:xfrm>
              <a:off x="-2" y="-2"/>
              <a:ext cx="2574" cy="5527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57579A-F6EE-485C-86FD-01E2182C14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8975"/>
          </a:xfrm>
        </p:spPr>
        <p:txBody>
          <a:bodyPr/>
          <a:lstStyle/>
          <a:p>
            <a:r>
              <a:rPr lang="en-GB" smtClean="0"/>
              <a:t>Kap. 6 Kjemiske likevekter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50825" y="981075"/>
            <a:ext cx="4826000" cy="5114925"/>
          </a:xfrm>
        </p:spPr>
        <p:txBody>
          <a:bodyPr/>
          <a:lstStyle/>
          <a:p>
            <a:r>
              <a:rPr lang="en-GB" smtClean="0"/>
              <a:t>Likevektsdata for et stoff eller en reaksjon kan gis som </a:t>
            </a:r>
          </a:p>
          <a:p>
            <a:r>
              <a:rPr lang="en-GB" smtClean="0"/>
              <a:t>Standard Gibbs energi eller entalpi  og entropi</a:t>
            </a:r>
          </a:p>
          <a:p>
            <a:r>
              <a:rPr lang="en-GB" smtClean="0"/>
              <a:t>Likevektskonstanter</a:t>
            </a:r>
          </a:p>
          <a:p>
            <a:pPr lvl="1"/>
            <a:r>
              <a:rPr lang="en-GB" smtClean="0"/>
              <a:t>Syrekonstanter</a:t>
            </a:r>
          </a:p>
          <a:p>
            <a:pPr lvl="1"/>
            <a:r>
              <a:rPr lang="en-GB" smtClean="0"/>
              <a:t>Basekonstanter</a:t>
            </a:r>
          </a:p>
          <a:p>
            <a:pPr lvl="1"/>
            <a:r>
              <a:rPr lang="en-GB" smtClean="0"/>
              <a:t>Løselighetsprodukt</a:t>
            </a:r>
          </a:p>
          <a:p>
            <a:endParaRPr lang="en-GB" smtClean="0"/>
          </a:p>
          <a:p>
            <a:r>
              <a:rPr lang="en-GB" smtClean="0"/>
              <a:t>Redoks </a:t>
            </a:r>
          </a:p>
          <a:p>
            <a:pPr lvl="1"/>
            <a:r>
              <a:rPr lang="en-GB" smtClean="0"/>
              <a:t>Ellingham diagram</a:t>
            </a:r>
          </a:p>
          <a:p>
            <a:pPr lvl="1"/>
            <a:r>
              <a:rPr lang="en-GB" smtClean="0"/>
              <a:t>Reduksjonspotensialer </a:t>
            </a:r>
          </a:p>
          <a:p>
            <a:pPr lvl="1"/>
            <a:r>
              <a:rPr lang="en-GB" smtClean="0"/>
              <a:t>Latimerdiagram</a:t>
            </a:r>
          </a:p>
          <a:p>
            <a:pPr lvl="1"/>
            <a:r>
              <a:rPr lang="en-GB" smtClean="0"/>
              <a:t>(Frost, Pourbaix)</a:t>
            </a:r>
          </a:p>
          <a:p>
            <a:endParaRPr lang="en-GB" smtClean="0"/>
          </a:p>
        </p:txBody>
      </p:sp>
      <p:sp>
        <p:nvSpPr>
          <p:cNvPr id="717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7174" name="Picture 2" descr="fig06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688" y="620713"/>
            <a:ext cx="3581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5" name="Group 6"/>
          <p:cNvGrpSpPr>
            <a:grpSpLocks/>
          </p:cNvGrpSpPr>
          <p:nvPr/>
        </p:nvGrpSpPr>
        <p:grpSpPr bwMode="auto">
          <a:xfrm>
            <a:off x="539750" y="5876925"/>
            <a:ext cx="8382000" cy="762000"/>
            <a:chOff x="381000" y="1219200"/>
            <a:chExt cx="8382000" cy="762000"/>
          </a:xfrm>
        </p:grpSpPr>
        <p:sp>
          <p:nvSpPr>
            <p:cNvPr id="7176" name="Line 4"/>
            <p:cNvSpPr>
              <a:spLocks noChangeShapeType="1"/>
            </p:cNvSpPr>
            <p:nvPr/>
          </p:nvSpPr>
          <p:spPr bwMode="auto">
            <a:xfrm>
              <a:off x="1447800" y="1828800"/>
              <a:ext cx="6705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7" name="Line 5"/>
            <p:cNvSpPr>
              <a:spLocks noChangeShapeType="1"/>
            </p:cNvSpPr>
            <p:nvPr/>
          </p:nvSpPr>
          <p:spPr bwMode="auto">
            <a:xfrm flipV="1">
              <a:off x="1447800" y="1600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8" name="Line 6"/>
            <p:cNvSpPr>
              <a:spLocks noChangeShapeType="1"/>
            </p:cNvSpPr>
            <p:nvPr/>
          </p:nvSpPr>
          <p:spPr bwMode="auto">
            <a:xfrm flipV="1">
              <a:off x="2819400" y="1600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9" name="Line 7"/>
            <p:cNvSpPr>
              <a:spLocks noChangeShapeType="1"/>
            </p:cNvSpPr>
            <p:nvPr/>
          </p:nvSpPr>
          <p:spPr bwMode="auto">
            <a:xfrm flipV="1">
              <a:off x="4191000" y="1600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0" name="Line 8"/>
            <p:cNvSpPr>
              <a:spLocks noChangeShapeType="1"/>
            </p:cNvSpPr>
            <p:nvPr/>
          </p:nvSpPr>
          <p:spPr bwMode="auto">
            <a:xfrm flipV="1">
              <a:off x="5486400" y="1600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1" name="Line 9"/>
            <p:cNvSpPr>
              <a:spLocks noChangeShapeType="1"/>
            </p:cNvSpPr>
            <p:nvPr/>
          </p:nvSpPr>
          <p:spPr bwMode="auto">
            <a:xfrm flipV="1">
              <a:off x="6781800" y="1600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 flipV="1">
              <a:off x="8153400" y="1600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3" name="Text Box 11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200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>
                  <a:latin typeface="Tahoma" pitchFamily="34" charset="0"/>
                </a:rPr>
                <a:t>ClO</a:t>
              </a:r>
              <a:r>
                <a:rPr lang="en-GB" sz="2000" baseline="-25000">
                  <a:latin typeface="Tahoma" pitchFamily="34" charset="0"/>
                </a:rPr>
                <a:t>4</a:t>
              </a:r>
              <a:r>
                <a:rPr lang="en-GB" sz="2000" baseline="30000">
                  <a:latin typeface="Tahoma" pitchFamily="34" charset="0"/>
                </a:rPr>
                <a:t>-</a:t>
              </a:r>
              <a:r>
                <a:rPr lang="en-GB" sz="2000">
                  <a:latin typeface="Tahoma" pitchFamily="34" charset="0"/>
                </a:rPr>
                <a:t>           ClO</a:t>
              </a:r>
              <a:r>
                <a:rPr lang="en-GB" sz="2000" baseline="-25000">
                  <a:latin typeface="Tahoma" pitchFamily="34" charset="0"/>
                </a:rPr>
                <a:t>3</a:t>
              </a:r>
              <a:r>
                <a:rPr lang="en-GB" sz="2000" baseline="30000">
                  <a:latin typeface="Tahoma" pitchFamily="34" charset="0"/>
                </a:rPr>
                <a:t>-</a:t>
              </a:r>
              <a:r>
                <a:rPr lang="en-GB" sz="2000">
                  <a:latin typeface="Tahoma" pitchFamily="34" charset="0"/>
                </a:rPr>
                <a:t>          ClO</a:t>
              </a:r>
              <a:r>
                <a:rPr lang="en-GB" sz="2000" baseline="-25000">
                  <a:latin typeface="Tahoma" pitchFamily="34" charset="0"/>
                </a:rPr>
                <a:t>2</a:t>
              </a:r>
              <a:r>
                <a:rPr lang="en-GB" sz="2000" baseline="30000">
                  <a:latin typeface="Tahoma" pitchFamily="34" charset="0"/>
                </a:rPr>
                <a:t>-</a:t>
              </a:r>
              <a:r>
                <a:rPr lang="en-GB" sz="2000">
                  <a:latin typeface="Tahoma" pitchFamily="34" charset="0"/>
                </a:rPr>
                <a:t>        ClO</a:t>
              </a:r>
              <a:r>
                <a:rPr lang="en-GB" sz="2000" baseline="30000">
                  <a:latin typeface="Tahoma" pitchFamily="34" charset="0"/>
                </a:rPr>
                <a:t>-</a:t>
              </a:r>
              <a:r>
                <a:rPr lang="en-GB" sz="2000">
                  <a:latin typeface="Tahoma" pitchFamily="34" charset="0"/>
                </a:rPr>
                <a:t>           Cl</a:t>
              </a:r>
              <a:r>
                <a:rPr lang="en-GB" sz="2000" baseline="-25000">
                  <a:latin typeface="Tahoma" pitchFamily="34" charset="0"/>
                </a:rPr>
                <a:t>2</a:t>
              </a:r>
              <a:r>
                <a:rPr lang="en-GB" sz="2000">
                  <a:latin typeface="Tahoma" pitchFamily="34" charset="0"/>
                </a:rPr>
                <a:t>              Cl</a:t>
              </a:r>
              <a:r>
                <a:rPr lang="en-GB" sz="2000" baseline="30000">
                  <a:latin typeface="Tahoma" pitchFamily="34" charset="0"/>
                </a:rPr>
                <a:t>-</a:t>
              </a:r>
              <a:endParaRPr lang="en-GB" sz="2000">
                <a:latin typeface="Tahoma" pitchFamily="34" charset="0"/>
              </a:endParaRPr>
            </a:p>
          </p:txBody>
        </p:sp>
        <p:sp>
          <p:nvSpPr>
            <p:cNvPr id="7184" name="Text Box 12"/>
            <p:cNvSpPr txBox="1">
              <a:spLocks noChangeArrowheads="1"/>
            </p:cNvSpPr>
            <p:nvPr/>
          </p:nvSpPr>
          <p:spPr bwMode="auto">
            <a:xfrm>
              <a:off x="1524000" y="1538288"/>
              <a:ext cx="662940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>
                  <a:latin typeface="Tahoma" pitchFamily="34" charset="0"/>
                </a:rPr>
                <a:t>  +0.37             +0.30          +0.68          +0.42         +1.36</a:t>
              </a:r>
            </a:p>
          </p:txBody>
        </p:sp>
        <p:sp>
          <p:nvSpPr>
            <p:cNvPr id="7185" name="Text Box 13"/>
            <p:cNvSpPr txBox="1">
              <a:spLocks noChangeArrowheads="1"/>
            </p:cNvSpPr>
            <p:nvPr/>
          </p:nvSpPr>
          <p:spPr bwMode="auto">
            <a:xfrm>
              <a:off x="381000" y="1614488"/>
              <a:ext cx="91440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>
                  <a:latin typeface="Tahoma" pitchFamily="34" charset="0"/>
                </a:rPr>
                <a:t>pH=14</a:t>
              </a:r>
            </a:p>
          </p:txBody>
        </p:sp>
      </p:grp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635375" y="2997200"/>
          <a:ext cx="1863725" cy="2827338"/>
        </p:xfrm>
        <a:graphic>
          <a:graphicData uri="http://schemas.openxmlformats.org/presentationml/2006/ole">
            <p:oleObj spid="_x0000_s7170" name="Drawing" r:id="rId4" imgW="4191130" imgH="6353501" progId="WPDraw30.Drawing">
              <p:embed/>
            </p:oleObj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r>
              <a:rPr lang="en-GB" smtClean="0"/>
              <a:t>Kap. 7 Struktur og defekter</a:t>
            </a:r>
          </a:p>
        </p:txBody>
      </p:sp>
      <p:sp>
        <p:nvSpPr>
          <p:cNvPr id="8199" name="Content Placeholder 2"/>
          <p:cNvSpPr>
            <a:spLocks noGrp="1"/>
          </p:cNvSpPr>
          <p:nvPr>
            <p:ph idx="1"/>
          </p:nvPr>
        </p:nvSpPr>
        <p:spPr>
          <a:xfrm>
            <a:off x="685800" y="981075"/>
            <a:ext cx="5470525" cy="5114925"/>
          </a:xfrm>
        </p:spPr>
        <p:txBody>
          <a:bodyPr/>
          <a:lstStyle/>
          <a:p>
            <a:r>
              <a:rPr lang="en-GB" smtClean="0"/>
              <a:t>Struktur</a:t>
            </a:r>
          </a:p>
          <a:p>
            <a:pPr lvl="1"/>
            <a:r>
              <a:rPr lang="en-GB" smtClean="0"/>
              <a:t>Langtrekkende orden vs nærorden</a:t>
            </a:r>
          </a:p>
          <a:p>
            <a:pPr lvl="1"/>
            <a:r>
              <a:rPr lang="en-GB" smtClean="0"/>
              <a:t>Pakking av kuler fcc, hcp, bcc, sc</a:t>
            </a:r>
          </a:p>
          <a:p>
            <a:pPr lvl="1"/>
            <a:r>
              <a:rPr lang="en-GB" smtClean="0"/>
              <a:t>Hulrom</a:t>
            </a:r>
          </a:p>
          <a:p>
            <a:pPr lvl="1"/>
            <a:r>
              <a:rPr lang="en-GB" smtClean="0"/>
              <a:t>NaCl, CaTiO</a:t>
            </a:r>
            <a:r>
              <a:rPr lang="en-GB" baseline="-25000" smtClean="0"/>
              <a:t>3</a:t>
            </a:r>
          </a:p>
          <a:p>
            <a:endParaRPr lang="en-GB" smtClean="0"/>
          </a:p>
          <a:p>
            <a:r>
              <a:rPr lang="en-GB" smtClean="0"/>
              <a:t>Defekter</a:t>
            </a:r>
          </a:p>
          <a:p>
            <a:pPr lvl="1"/>
            <a:r>
              <a:rPr lang="en-GB" smtClean="0"/>
              <a:t>Elektroniske defekter</a:t>
            </a:r>
          </a:p>
          <a:p>
            <a:pPr lvl="1"/>
            <a:r>
              <a:rPr lang="en-GB" smtClean="0"/>
              <a:t>Punktdefekter</a:t>
            </a:r>
          </a:p>
          <a:p>
            <a:pPr lvl="2"/>
            <a:r>
              <a:rPr lang="en-GB" smtClean="0"/>
              <a:t>Vakanser, interstitielle, substitusjonelle</a:t>
            </a:r>
          </a:p>
          <a:p>
            <a:pPr lvl="1"/>
            <a:r>
              <a:rPr lang="en-GB" smtClean="0"/>
              <a:t>1-dimensjonale defekter</a:t>
            </a:r>
          </a:p>
          <a:p>
            <a:pPr lvl="2"/>
            <a:r>
              <a:rPr lang="en-GB" smtClean="0"/>
              <a:t>Dislokasjoner</a:t>
            </a:r>
          </a:p>
          <a:p>
            <a:pPr lvl="1"/>
            <a:r>
              <a:rPr lang="en-GB" smtClean="0"/>
              <a:t>2-dimensjonale defekter</a:t>
            </a:r>
          </a:p>
          <a:p>
            <a:pPr lvl="2"/>
            <a:r>
              <a:rPr lang="en-GB" smtClean="0"/>
              <a:t>Korngrenser, overflater</a:t>
            </a:r>
          </a:p>
        </p:txBody>
      </p:sp>
      <p:sp>
        <p:nvSpPr>
          <p:cNvPr id="82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8201" name="Picture 7" descr="fig181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278063"/>
            <a:ext cx="33210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5" descr="aan-61-kantdislokasj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765175"/>
            <a:ext cx="3506788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79388" y="5805488"/>
          <a:ext cx="1439862" cy="331787"/>
        </p:xfrm>
        <a:graphic>
          <a:graphicData uri="http://schemas.openxmlformats.org/presentationml/2006/ole">
            <p:oleObj spid="_x0000_s8194" name="Equation" r:id="rId5" imgW="990600" imgH="228600" progId="Equation.3">
              <p:embed/>
            </p:oleObj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250825" y="6237288"/>
          <a:ext cx="1008063" cy="465137"/>
        </p:xfrm>
        <a:graphic>
          <a:graphicData uri="http://schemas.openxmlformats.org/presentationml/2006/ole">
            <p:oleObj spid="_x0000_s8195" name="Equation" r:id="rId6" imgW="850531" imgH="393529" progId="Equation.3">
              <p:embed/>
            </p:oleObj>
          </a:graphicData>
        </a:graphic>
      </p:graphicFrame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1476375" y="6237288"/>
          <a:ext cx="1244600" cy="338137"/>
        </p:xfrm>
        <a:graphic>
          <a:graphicData uri="http://schemas.openxmlformats.org/presentationml/2006/ole">
            <p:oleObj spid="_x0000_s8196" name="Equation" r:id="rId7" imgW="977476" imgH="266584" progId="Equation.3">
              <p:embed/>
            </p:oleObj>
          </a:graphicData>
        </a:graphic>
      </p:graphicFrame>
      <p:graphicFrame>
        <p:nvGraphicFramePr>
          <p:cNvPr id="8197" name="Object 1"/>
          <p:cNvGraphicFramePr>
            <a:graphicFrameLocks noChangeAspect="1"/>
          </p:cNvGraphicFramePr>
          <p:nvPr/>
        </p:nvGraphicFramePr>
        <p:xfrm>
          <a:off x="3287713" y="6165850"/>
          <a:ext cx="2011362" cy="287338"/>
        </p:xfrm>
        <a:graphic>
          <a:graphicData uri="http://schemas.openxmlformats.org/presentationml/2006/ole">
            <p:oleObj spid="_x0000_s8197" name="Equation" r:id="rId8" imgW="1447800" imgH="241300" progId="Equation.3">
              <p:embed/>
            </p:oleObj>
          </a:graphicData>
        </a:graphic>
      </p:graphicFrame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 sz="1200">
                <a:cs typeface="Times New Roman" pitchFamily="18" charset="0"/>
              </a:rPr>
              <a:t>,    </a:t>
            </a:r>
            <a:endParaRPr lang="nb-NO"/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 sz="1200">
                <a:cs typeface="Times New Roman" pitchFamily="18" charset="0"/>
              </a:rPr>
              <a:t>,    </a:t>
            </a:r>
            <a:endParaRPr lang="nb-NO"/>
          </a:p>
        </p:txBody>
      </p: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 sz="1200">
                <a:cs typeface="Times New Roman" pitchFamily="18" charset="0"/>
              </a:rPr>
              <a:t>,    </a:t>
            </a:r>
            <a:endParaRPr lang="nb-NO"/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Hva er et materiale?</a:t>
            </a:r>
            <a:endParaRPr lang="en-US" smtClean="0"/>
          </a:p>
        </p:txBody>
      </p:sp>
      <p:sp>
        <p:nvSpPr>
          <p:cNvPr id="40964" name="WordArt 4" descr="White marble"/>
          <p:cNvSpPr>
            <a:spLocks noChangeArrowheads="1" noChangeShapeType="1" noTextEdit="1"/>
          </p:cNvSpPr>
          <p:nvPr/>
        </p:nvSpPr>
        <p:spPr bwMode="auto">
          <a:xfrm rot="-758448">
            <a:off x="1325563" y="2590800"/>
            <a:ext cx="9190037" cy="16621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r>
              <a:rPr lang="nb-NO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Et materiale er et fast stoff </a:t>
            </a:r>
          </a:p>
          <a:p>
            <a:r>
              <a:rPr lang="nb-NO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som kan brukes til noe</a:t>
            </a:r>
            <a:endParaRPr lang="en-GB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Impac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1507" name="Picture 4" descr="lno domain bound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4925"/>
            <a:ext cx="6840538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B902F3-68C2-4436-8003-1D84C5F3F73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MAW-14-1-stress-st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708275"/>
            <a:ext cx="360045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Kap. 8 Mekaniske egenskaper - konstruksjonsmaterialer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250825" y="1371600"/>
            <a:ext cx="4897438" cy="4724400"/>
          </a:xfrm>
        </p:spPr>
        <p:txBody>
          <a:bodyPr/>
          <a:lstStyle/>
          <a:p>
            <a:r>
              <a:rPr lang="en-GB" smtClean="0"/>
              <a:t>Elastisk og uelastisk deformasjon</a:t>
            </a:r>
          </a:p>
          <a:p>
            <a:r>
              <a:rPr lang="en-GB" smtClean="0"/>
              <a:t>Stivhet, hardhet</a:t>
            </a:r>
          </a:p>
          <a:p>
            <a:r>
              <a:rPr lang="en-GB" smtClean="0"/>
              <a:t>Kraft, areal, spenning, deformasjon</a:t>
            </a:r>
          </a:p>
          <a:p>
            <a:endParaRPr lang="en-GB" smtClean="0"/>
          </a:p>
          <a:p>
            <a:r>
              <a:rPr lang="en-GB" smtClean="0"/>
              <a:t>Herding</a:t>
            </a:r>
          </a:p>
          <a:p>
            <a:endParaRPr lang="en-GB" smtClean="0"/>
          </a:p>
          <a:p>
            <a:r>
              <a:rPr lang="en-GB" smtClean="0"/>
              <a:t>Metaller</a:t>
            </a:r>
          </a:p>
          <a:p>
            <a:r>
              <a:rPr lang="en-GB" smtClean="0"/>
              <a:t>Keramer</a:t>
            </a:r>
          </a:p>
          <a:p>
            <a:r>
              <a:rPr lang="en-GB" smtClean="0"/>
              <a:t>Polymerer</a:t>
            </a:r>
          </a:p>
          <a:p>
            <a:endParaRPr lang="en-GB" smtClean="0"/>
          </a:p>
          <a:p>
            <a:r>
              <a:rPr lang="en-GB" smtClean="0"/>
              <a:t>Kompositter</a:t>
            </a:r>
          </a:p>
          <a:p>
            <a:r>
              <a:rPr lang="en-GB" smtClean="0"/>
              <a:t>Bio</a:t>
            </a:r>
          </a:p>
        </p:txBody>
      </p:sp>
      <p:sp>
        <p:nvSpPr>
          <p:cNvPr id="2253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2534" name="Picture 6" descr="aan-238-mes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647950"/>
            <a:ext cx="356393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r>
              <a:rPr lang="en-GB" smtClean="0"/>
              <a:t>Kap. 9 Fysikalske egenskaper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86883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5340B1-DA8D-4F46-938A-C894A10F4C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81000" y="-533400"/>
            <a:ext cx="7543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endParaRPr lang="en-GB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4953000" y="990600"/>
            <a:ext cx="39624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Fornybar solenergi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direkte                           indirekte</a:t>
            </a:r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1143000" y="990600"/>
            <a:ext cx="762000" cy="3048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Kjerne-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kraft</a:t>
            </a:r>
          </a:p>
        </p:txBody>
      </p:sp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1981200" y="990600"/>
            <a:ext cx="685800" cy="3048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Geo-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varme</a:t>
            </a:r>
          </a:p>
        </p:txBody>
      </p:sp>
      <p:sp>
        <p:nvSpPr>
          <p:cNvPr id="24583" name="AutoShape 6"/>
          <p:cNvSpPr>
            <a:spLocks noChangeArrowheads="1"/>
          </p:cNvSpPr>
          <p:nvPr/>
        </p:nvSpPr>
        <p:spPr bwMode="auto">
          <a:xfrm>
            <a:off x="3505200" y="1219200"/>
            <a:ext cx="1143000" cy="38862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Fossile 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brensel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(ikke-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fornybar 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energi)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0" y="1219200"/>
            <a:ext cx="1752600" cy="4494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latin typeface="Arial" charset="0"/>
              </a:rPr>
              <a:t>Kilder</a:t>
            </a:r>
          </a:p>
          <a:p>
            <a:pPr eaLnBrk="0" hangingPunct="0">
              <a:spcBef>
                <a:spcPct val="50000"/>
              </a:spcBef>
            </a:pPr>
            <a:endParaRPr lang="en-GB" sz="18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18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18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18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>
                <a:latin typeface="Arial" charset="0"/>
              </a:rPr>
              <a:t>Fordeling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>
                <a:latin typeface="Arial" charset="0"/>
              </a:rPr>
              <a:t>Lagring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>
                <a:latin typeface="Arial" charset="0"/>
              </a:rPr>
              <a:t>Transport</a:t>
            </a:r>
          </a:p>
          <a:p>
            <a:pPr eaLnBrk="0" hangingPunct="0">
              <a:spcBef>
                <a:spcPct val="50000"/>
              </a:spcBef>
            </a:pPr>
            <a:endParaRPr lang="en-GB" sz="18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18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>
                <a:latin typeface="Arial" charset="0"/>
              </a:rPr>
              <a:t>Bruk</a:t>
            </a:r>
          </a:p>
        </p:txBody>
      </p:sp>
      <p:sp>
        <p:nvSpPr>
          <p:cNvPr id="24585" name="AutoShape 8"/>
          <p:cNvSpPr>
            <a:spLocks noChangeArrowheads="1"/>
          </p:cNvSpPr>
          <p:nvPr/>
        </p:nvSpPr>
        <p:spPr bwMode="auto">
          <a:xfrm>
            <a:off x="6934200" y="2209800"/>
            <a:ext cx="1143000" cy="762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Vind, 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bølge</a:t>
            </a:r>
          </a:p>
        </p:txBody>
      </p:sp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8153400" y="2209800"/>
            <a:ext cx="685800" cy="1828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Vann-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kraft</a:t>
            </a:r>
          </a:p>
        </p:txBody>
      </p:sp>
      <p:sp>
        <p:nvSpPr>
          <p:cNvPr id="24587" name="AutoShape 10"/>
          <p:cNvSpPr>
            <a:spLocks noChangeArrowheads="1"/>
          </p:cNvSpPr>
          <p:nvPr/>
        </p:nvSpPr>
        <p:spPr bwMode="auto">
          <a:xfrm>
            <a:off x="5791200" y="1981200"/>
            <a:ext cx="11430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Foto-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voltaisk</a:t>
            </a:r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auto">
          <a:xfrm>
            <a:off x="5410200" y="3276600"/>
            <a:ext cx="2057400" cy="381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Elektrolyse</a:t>
            </a:r>
          </a:p>
        </p:txBody>
      </p:sp>
      <p:sp>
        <p:nvSpPr>
          <p:cNvPr id="24589" name="AutoShape 12"/>
          <p:cNvSpPr>
            <a:spLocks noChangeArrowheads="1"/>
          </p:cNvSpPr>
          <p:nvPr/>
        </p:nvSpPr>
        <p:spPr bwMode="auto">
          <a:xfrm>
            <a:off x="5410200" y="3886200"/>
            <a:ext cx="2057400" cy="5334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Hydrogen</a:t>
            </a:r>
          </a:p>
        </p:txBody>
      </p:sp>
      <p:sp>
        <p:nvSpPr>
          <p:cNvPr id="24590" name="AutoShape 13"/>
          <p:cNvSpPr>
            <a:spLocks noChangeArrowheads="1"/>
          </p:cNvSpPr>
          <p:nvPr/>
        </p:nvSpPr>
        <p:spPr bwMode="auto">
          <a:xfrm>
            <a:off x="6172200" y="4648200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Brenselcelle</a:t>
            </a:r>
          </a:p>
        </p:txBody>
      </p:sp>
      <p:sp>
        <p:nvSpPr>
          <p:cNvPr id="24591" name="AutoShape 14"/>
          <p:cNvSpPr>
            <a:spLocks noChangeArrowheads="1"/>
          </p:cNvSpPr>
          <p:nvPr/>
        </p:nvSpPr>
        <p:spPr bwMode="auto">
          <a:xfrm>
            <a:off x="5029200" y="1981200"/>
            <a:ext cx="762000" cy="762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Sol-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varme</a:t>
            </a:r>
          </a:p>
        </p:txBody>
      </p:sp>
      <p:sp>
        <p:nvSpPr>
          <p:cNvPr id="24592" name="AutoShape 15"/>
          <p:cNvSpPr>
            <a:spLocks noChangeArrowheads="1"/>
          </p:cNvSpPr>
          <p:nvPr/>
        </p:nvSpPr>
        <p:spPr bwMode="auto">
          <a:xfrm>
            <a:off x="1295400" y="5791200"/>
            <a:ext cx="7543800" cy="3048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Varme</a:t>
            </a:r>
          </a:p>
        </p:txBody>
      </p:sp>
      <p:sp>
        <p:nvSpPr>
          <p:cNvPr id="24593" name="AutoShape 16"/>
          <p:cNvSpPr>
            <a:spLocks noChangeArrowheads="1"/>
          </p:cNvSpPr>
          <p:nvPr/>
        </p:nvSpPr>
        <p:spPr bwMode="auto">
          <a:xfrm>
            <a:off x="1295400" y="6172200"/>
            <a:ext cx="7543800" cy="304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Elektrisitet</a:t>
            </a:r>
          </a:p>
        </p:txBody>
      </p:sp>
      <p:sp>
        <p:nvSpPr>
          <p:cNvPr id="24594" name="AutoShape 17"/>
          <p:cNvSpPr>
            <a:spLocks noChangeArrowheads="1"/>
          </p:cNvSpPr>
          <p:nvPr/>
        </p:nvSpPr>
        <p:spPr bwMode="auto">
          <a:xfrm>
            <a:off x="4267200" y="5334000"/>
            <a:ext cx="3733800" cy="381000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Motor</a:t>
            </a:r>
          </a:p>
        </p:txBody>
      </p:sp>
      <p:sp>
        <p:nvSpPr>
          <p:cNvPr id="24595" name="AutoShape 18"/>
          <p:cNvSpPr>
            <a:spLocks noChangeArrowheads="1"/>
          </p:cNvSpPr>
          <p:nvPr/>
        </p:nvSpPr>
        <p:spPr bwMode="auto">
          <a:xfrm>
            <a:off x="2057400" y="4038600"/>
            <a:ext cx="228600" cy="1752600"/>
          </a:xfrm>
          <a:prstGeom prst="downArrow">
            <a:avLst>
              <a:gd name="adj1" fmla="val 50000"/>
              <a:gd name="adj2" fmla="val 191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96" name="AutoShape 19"/>
          <p:cNvSpPr>
            <a:spLocks noChangeArrowheads="1"/>
          </p:cNvSpPr>
          <p:nvPr/>
        </p:nvSpPr>
        <p:spPr bwMode="auto">
          <a:xfrm>
            <a:off x="1295400" y="4038600"/>
            <a:ext cx="228600" cy="1752600"/>
          </a:xfrm>
          <a:prstGeom prst="downArrow">
            <a:avLst>
              <a:gd name="adj1" fmla="val 50000"/>
              <a:gd name="adj2" fmla="val 191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97" name="AutoShape 20"/>
          <p:cNvSpPr>
            <a:spLocks noChangeArrowheads="1"/>
          </p:cNvSpPr>
          <p:nvPr/>
        </p:nvSpPr>
        <p:spPr bwMode="auto">
          <a:xfrm>
            <a:off x="1524000" y="4038600"/>
            <a:ext cx="228600" cy="2133600"/>
          </a:xfrm>
          <a:prstGeom prst="downArrow">
            <a:avLst>
              <a:gd name="adj1" fmla="val 50000"/>
              <a:gd name="adj2" fmla="val 233333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98" name="AutoShape 21"/>
          <p:cNvSpPr>
            <a:spLocks noChangeArrowheads="1"/>
          </p:cNvSpPr>
          <p:nvPr/>
        </p:nvSpPr>
        <p:spPr bwMode="auto">
          <a:xfrm>
            <a:off x="3733800" y="5105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99" name="AutoShape 22"/>
          <p:cNvSpPr>
            <a:spLocks noChangeArrowheads="1"/>
          </p:cNvSpPr>
          <p:nvPr/>
        </p:nvSpPr>
        <p:spPr bwMode="auto">
          <a:xfrm>
            <a:off x="3962400" y="5105400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00" name="AutoShape 23"/>
          <p:cNvSpPr>
            <a:spLocks noChangeArrowheads="1"/>
          </p:cNvSpPr>
          <p:nvPr/>
        </p:nvSpPr>
        <p:spPr bwMode="auto">
          <a:xfrm>
            <a:off x="4267200" y="51054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01" name="AutoShape 24"/>
          <p:cNvSpPr>
            <a:spLocks noChangeArrowheads="1"/>
          </p:cNvSpPr>
          <p:nvPr/>
        </p:nvSpPr>
        <p:spPr bwMode="auto">
          <a:xfrm>
            <a:off x="5181600" y="2743200"/>
            <a:ext cx="228600" cy="3048000"/>
          </a:xfrm>
          <a:prstGeom prst="downArrow">
            <a:avLst>
              <a:gd name="adj1" fmla="val 50000"/>
              <a:gd name="adj2" fmla="val 33333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02" name="AutoShape 25"/>
          <p:cNvSpPr>
            <a:spLocks noChangeArrowheads="1"/>
          </p:cNvSpPr>
          <p:nvPr/>
        </p:nvSpPr>
        <p:spPr bwMode="auto">
          <a:xfrm>
            <a:off x="6324600" y="27432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03" name="AutoShape 26"/>
          <p:cNvSpPr>
            <a:spLocks noChangeArrowheads="1"/>
          </p:cNvSpPr>
          <p:nvPr/>
        </p:nvSpPr>
        <p:spPr bwMode="auto">
          <a:xfrm>
            <a:off x="7010400" y="29718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04" name="AutoShape 27"/>
          <p:cNvSpPr>
            <a:spLocks noChangeArrowheads="1"/>
          </p:cNvSpPr>
          <p:nvPr/>
        </p:nvSpPr>
        <p:spPr bwMode="auto">
          <a:xfrm>
            <a:off x="7620000" y="2971800"/>
            <a:ext cx="228600" cy="3200400"/>
          </a:xfrm>
          <a:prstGeom prst="downArrow">
            <a:avLst>
              <a:gd name="adj1" fmla="val 50000"/>
              <a:gd name="adj2" fmla="val 3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05" name="AutoShape 28"/>
          <p:cNvSpPr>
            <a:spLocks noChangeArrowheads="1"/>
          </p:cNvSpPr>
          <p:nvPr/>
        </p:nvSpPr>
        <p:spPr bwMode="auto">
          <a:xfrm>
            <a:off x="8382000" y="4038600"/>
            <a:ext cx="228600" cy="2133600"/>
          </a:xfrm>
          <a:prstGeom prst="downArrow">
            <a:avLst>
              <a:gd name="adj1" fmla="val 50000"/>
              <a:gd name="adj2" fmla="val 233333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06" name="AutoShape 29"/>
          <p:cNvSpPr>
            <a:spLocks noChangeArrowheads="1"/>
          </p:cNvSpPr>
          <p:nvPr/>
        </p:nvSpPr>
        <p:spPr bwMode="auto">
          <a:xfrm>
            <a:off x="5867400" y="44196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07" name="AutoShape 30"/>
          <p:cNvSpPr>
            <a:spLocks noChangeArrowheads="1"/>
          </p:cNvSpPr>
          <p:nvPr/>
        </p:nvSpPr>
        <p:spPr bwMode="auto">
          <a:xfrm>
            <a:off x="5562600" y="4419600"/>
            <a:ext cx="228600" cy="1371600"/>
          </a:xfrm>
          <a:prstGeom prst="downArrow">
            <a:avLst>
              <a:gd name="adj1" fmla="val 50000"/>
              <a:gd name="adj2" fmla="val 150000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08" name="AutoShape 31"/>
          <p:cNvSpPr>
            <a:spLocks noChangeArrowheads="1"/>
          </p:cNvSpPr>
          <p:nvPr/>
        </p:nvSpPr>
        <p:spPr bwMode="auto">
          <a:xfrm>
            <a:off x="5105400" y="18288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09" name="AutoShape 32"/>
          <p:cNvSpPr>
            <a:spLocks noChangeArrowheads="1"/>
          </p:cNvSpPr>
          <p:nvPr/>
        </p:nvSpPr>
        <p:spPr bwMode="auto">
          <a:xfrm>
            <a:off x="6096000" y="18288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10" name="AutoShape 33"/>
          <p:cNvSpPr>
            <a:spLocks noChangeArrowheads="1"/>
          </p:cNvSpPr>
          <p:nvPr/>
        </p:nvSpPr>
        <p:spPr bwMode="auto">
          <a:xfrm>
            <a:off x="7315200" y="18288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11" name="AutoShape 34"/>
          <p:cNvSpPr>
            <a:spLocks noChangeArrowheads="1"/>
          </p:cNvSpPr>
          <p:nvPr/>
        </p:nvSpPr>
        <p:spPr bwMode="auto">
          <a:xfrm>
            <a:off x="8382000" y="18288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12" name="AutoShape 35"/>
          <p:cNvSpPr>
            <a:spLocks noChangeArrowheads="1"/>
          </p:cNvSpPr>
          <p:nvPr/>
        </p:nvSpPr>
        <p:spPr bwMode="auto">
          <a:xfrm>
            <a:off x="4495800" y="2133600"/>
            <a:ext cx="533400" cy="19050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Bio</a:t>
            </a:r>
          </a:p>
        </p:txBody>
      </p:sp>
      <p:sp>
        <p:nvSpPr>
          <p:cNvPr id="24613" name="AutoShape 36"/>
          <p:cNvSpPr>
            <a:spLocks noChangeArrowheads="1"/>
          </p:cNvSpPr>
          <p:nvPr/>
        </p:nvSpPr>
        <p:spPr bwMode="auto">
          <a:xfrm>
            <a:off x="6324600" y="3657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14" name="AutoShape 37"/>
          <p:cNvSpPr>
            <a:spLocks noChangeArrowheads="1"/>
          </p:cNvSpPr>
          <p:nvPr/>
        </p:nvSpPr>
        <p:spPr bwMode="auto">
          <a:xfrm rot="1904200">
            <a:off x="4743450" y="1681163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15" name="AutoShape 38"/>
          <p:cNvSpPr>
            <a:spLocks noChangeArrowheads="1"/>
          </p:cNvSpPr>
          <p:nvPr/>
        </p:nvSpPr>
        <p:spPr bwMode="auto">
          <a:xfrm>
            <a:off x="4724400" y="4038600"/>
            <a:ext cx="228600" cy="1752600"/>
          </a:xfrm>
          <a:prstGeom prst="downArrow">
            <a:avLst>
              <a:gd name="adj1" fmla="val 50000"/>
              <a:gd name="adj2" fmla="val 191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16" name="AutoShape 39"/>
          <p:cNvSpPr>
            <a:spLocks noChangeArrowheads="1"/>
          </p:cNvSpPr>
          <p:nvPr/>
        </p:nvSpPr>
        <p:spPr bwMode="auto">
          <a:xfrm>
            <a:off x="6477000" y="51054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17" name="AutoShape 40"/>
          <p:cNvSpPr>
            <a:spLocks noChangeArrowheads="1"/>
          </p:cNvSpPr>
          <p:nvPr/>
        </p:nvSpPr>
        <p:spPr bwMode="auto">
          <a:xfrm>
            <a:off x="6781800" y="5105400"/>
            <a:ext cx="228600" cy="1143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18" name="AutoShape 41"/>
          <p:cNvSpPr>
            <a:spLocks noChangeArrowheads="1"/>
          </p:cNvSpPr>
          <p:nvPr/>
        </p:nvSpPr>
        <p:spPr bwMode="auto">
          <a:xfrm>
            <a:off x="7086600" y="51054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19" name="AutoShape 42"/>
          <p:cNvSpPr>
            <a:spLocks noChangeArrowheads="1"/>
          </p:cNvSpPr>
          <p:nvPr/>
        </p:nvSpPr>
        <p:spPr bwMode="auto">
          <a:xfrm>
            <a:off x="6629400" y="4419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20" name="AutoShape 43"/>
          <p:cNvSpPr>
            <a:spLocks noChangeArrowheads="1"/>
          </p:cNvSpPr>
          <p:nvPr/>
        </p:nvSpPr>
        <p:spPr bwMode="auto">
          <a:xfrm>
            <a:off x="2743200" y="990600"/>
            <a:ext cx="685800" cy="3048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Tide-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vann</a:t>
            </a:r>
          </a:p>
        </p:txBody>
      </p:sp>
      <p:sp>
        <p:nvSpPr>
          <p:cNvPr id="24621" name="AutoShape 44"/>
          <p:cNvSpPr>
            <a:spLocks noChangeArrowheads="1"/>
          </p:cNvSpPr>
          <p:nvPr/>
        </p:nvSpPr>
        <p:spPr bwMode="auto">
          <a:xfrm>
            <a:off x="2971800" y="4038600"/>
            <a:ext cx="228600" cy="2133600"/>
          </a:xfrm>
          <a:prstGeom prst="downArrow">
            <a:avLst>
              <a:gd name="adj1" fmla="val 50000"/>
              <a:gd name="adj2" fmla="val 233333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22" name="AutoShape 45"/>
          <p:cNvSpPr>
            <a:spLocks noChangeArrowheads="1"/>
          </p:cNvSpPr>
          <p:nvPr/>
        </p:nvSpPr>
        <p:spPr bwMode="auto">
          <a:xfrm>
            <a:off x="2286000" y="4038600"/>
            <a:ext cx="228600" cy="2133600"/>
          </a:xfrm>
          <a:prstGeom prst="downArrow">
            <a:avLst>
              <a:gd name="adj1" fmla="val 50000"/>
              <a:gd name="adj2" fmla="val 233333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623" name="Text Box 46"/>
          <p:cNvSpPr txBox="1">
            <a:spLocks noChangeArrowheads="1"/>
          </p:cNvSpPr>
          <p:nvPr/>
        </p:nvSpPr>
        <p:spPr bwMode="auto">
          <a:xfrm>
            <a:off x="609600" y="228600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Arial" charset="0"/>
              </a:rPr>
              <a:t>Kap. 10 - Energikilder og –bruk med hydrogenlagring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B902F3-68C2-4436-8003-1D84C5F3F73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-323850" y="620713"/>
            <a:ext cx="3887788" cy="6121400"/>
          </a:xfrm>
        </p:spPr>
        <p:txBody>
          <a:bodyPr/>
          <a:lstStyle/>
          <a:p>
            <a:pPr lvl="1" eaLnBrk="1" hangingPunct="1"/>
            <a:r>
              <a:rPr lang="nb-NO" smtClean="0"/>
              <a:t>Typisk sammensetning:</a:t>
            </a:r>
          </a:p>
          <a:p>
            <a:pPr lvl="3" eaLnBrk="1" hangingPunct="1">
              <a:buFontTx/>
              <a:buNone/>
            </a:pPr>
            <a:r>
              <a:rPr lang="nb-NO" smtClean="0"/>
              <a:t>70% CH</a:t>
            </a:r>
            <a:r>
              <a:rPr lang="nb-NO" baseline="-25000" smtClean="0"/>
              <a:t>4</a:t>
            </a:r>
            <a:endParaRPr lang="nb-NO" smtClean="0"/>
          </a:p>
          <a:p>
            <a:pPr lvl="3" eaLnBrk="1" hangingPunct="1">
              <a:buFontTx/>
              <a:buNone/>
            </a:pPr>
            <a:r>
              <a:rPr lang="nb-NO" smtClean="0"/>
              <a:t>10% C</a:t>
            </a:r>
            <a:r>
              <a:rPr lang="nb-NO" baseline="-25000" smtClean="0"/>
              <a:t>2</a:t>
            </a:r>
            <a:r>
              <a:rPr lang="nb-NO" smtClean="0"/>
              <a:t>H</a:t>
            </a:r>
            <a:r>
              <a:rPr lang="nb-NO" baseline="-25000" smtClean="0"/>
              <a:t>6</a:t>
            </a:r>
            <a:endParaRPr lang="nb-NO" smtClean="0"/>
          </a:p>
          <a:p>
            <a:pPr lvl="3" eaLnBrk="1" hangingPunct="1">
              <a:buFontTx/>
              <a:buNone/>
            </a:pPr>
            <a:r>
              <a:rPr lang="nb-NO" smtClean="0"/>
              <a:t>15% C</a:t>
            </a:r>
            <a:r>
              <a:rPr lang="nb-NO" baseline="-25000" smtClean="0"/>
              <a:t>3</a:t>
            </a:r>
            <a:r>
              <a:rPr lang="nb-NO" smtClean="0"/>
              <a:t>H</a:t>
            </a:r>
            <a:r>
              <a:rPr lang="nb-NO" baseline="-25000" smtClean="0"/>
              <a:t>8</a:t>
            </a:r>
            <a:endParaRPr lang="nb-NO" smtClean="0"/>
          </a:p>
          <a:p>
            <a:pPr lvl="3" eaLnBrk="1" hangingPunct="1">
              <a:buFontTx/>
              <a:buNone/>
            </a:pPr>
            <a:r>
              <a:rPr lang="nb-NO" smtClean="0"/>
              <a:t>5% andre</a:t>
            </a:r>
          </a:p>
          <a:p>
            <a:pPr lvl="1" eaLnBrk="1" hangingPunct="1">
              <a:spcAft>
                <a:spcPct val="50000"/>
              </a:spcAft>
            </a:pPr>
            <a:r>
              <a:rPr lang="nb-NO" smtClean="0"/>
              <a:t>LNG (Liquefied Natural Gas)</a:t>
            </a:r>
          </a:p>
          <a:p>
            <a:pPr lvl="1" eaLnBrk="1" hangingPunct="1">
              <a:spcAft>
                <a:spcPct val="50000"/>
              </a:spcAft>
            </a:pPr>
            <a:r>
              <a:rPr lang="nb-NO" smtClean="0"/>
              <a:t>Lave svovelinnhold</a:t>
            </a:r>
          </a:p>
          <a:p>
            <a:pPr lvl="1" eaLnBrk="1" hangingPunct="1"/>
            <a:r>
              <a:rPr lang="nb-NO" smtClean="0"/>
              <a:t>Viktige reaksjoner:</a:t>
            </a:r>
          </a:p>
          <a:p>
            <a:pPr lvl="2" eaLnBrk="1" hangingPunct="1"/>
            <a:r>
              <a:rPr lang="nb-NO" smtClean="0"/>
              <a:t>Partiell oksidasjon til syntesegass</a:t>
            </a:r>
          </a:p>
          <a:p>
            <a:pPr lvl="3" eaLnBrk="1" hangingPunct="1">
              <a:buFontTx/>
              <a:buNone/>
            </a:pPr>
            <a:r>
              <a:rPr lang="nb-NO" sz="1600" smtClean="0"/>
              <a:t>CH</a:t>
            </a:r>
            <a:r>
              <a:rPr lang="nb-NO" sz="1600" baseline="-25000" smtClean="0"/>
              <a:t>4</a:t>
            </a:r>
            <a:r>
              <a:rPr lang="nb-NO" sz="1600" smtClean="0"/>
              <a:t> + ½O</a:t>
            </a:r>
            <a:r>
              <a:rPr lang="nb-NO" sz="1600" baseline="-25000" smtClean="0"/>
              <a:t>2</a:t>
            </a:r>
            <a:r>
              <a:rPr lang="nb-NO" sz="1600" smtClean="0"/>
              <a:t> = CO + 2H</a:t>
            </a:r>
            <a:r>
              <a:rPr lang="nb-NO" sz="1600" baseline="-25000" smtClean="0"/>
              <a:t>2</a:t>
            </a:r>
            <a:r>
              <a:rPr lang="nb-NO" sz="1600" smtClean="0"/>
              <a:t> </a:t>
            </a:r>
          </a:p>
          <a:p>
            <a:pPr lvl="2" eaLnBrk="1" hangingPunct="1"/>
            <a:r>
              <a:rPr lang="nb-NO" smtClean="0"/>
              <a:t>Dampreformering til syntesegass</a:t>
            </a:r>
          </a:p>
          <a:p>
            <a:pPr lvl="3" eaLnBrk="1" hangingPunct="1">
              <a:buFontTx/>
              <a:buNone/>
            </a:pPr>
            <a:r>
              <a:rPr lang="nb-NO" sz="1600" smtClean="0"/>
              <a:t>CH</a:t>
            </a:r>
            <a:r>
              <a:rPr lang="nb-NO" sz="1600" baseline="-25000" smtClean="0"/>
              <a:t>4</a:t>
            </a:r>
            <a:r>
              <a:rPr lang="nb-NO" sz="1600" smtClean="0"/>
              <a:t> + H</a:t>
            </a:r>
            <a:r>
              <a:rPr lang="nb-NO" sz="1600" baseline="-25000" smtClean="0"/>
              <a:t>2</a:t>
            </a:r>
            <a:r>
              <a:rPr lang="nb-NO" sz="1600" smtClean="0"/>
              <a:t>O = CO + 3H</a:t>
            </a:r>
            <a:r>
              <a:rPr lang="nb-NO" sz="1600" baseline="-25000" smtClean="0"/>
              <a:t>2</a:t>
            </a:r>
            <a:r>
              <a:rPr lang="nb-NO" sz="1600" smtClean="0"/>
              <a:t> </a:t>
            </a:r>
          </a:p>
          <a:p>
            <a:pPr lvl="2" eaLnBrk="1" hangingPunct="1"/>
            <a:r>
              <a:rPr lang="nb-NO" smtClean="0"/>
              <a:t>Vann-skift</a:t>
            </a:r>
          </a:p>
          <a:p>
            <a:pPr lvl="3" eaLnBrk="1" hangingPunct="1">
              <a:buFontTx/>
              <a:buNone/>
            </a:pPr>
            <a:r>
              <a:rPr lang="nb-NO" sz="1600" smtClean="0"/>
              <a:t>CO + H</a:t>
            </a:r>
            <a:r>
              <a:rPr lang="nb-NO" sz="1600" baseline="-25000" smtClean="0"/>
              <a:t>2</a:t>
            </a:r>
            <a:r>
              <a:rPr lang="nb-NO" sz="1600" smtClean="0"/>
              <a:t>O = CO</a:t>
            </a:r>
            <a:r>
              <a:rPr lang="nb-NO" sz="1600" baseline="-25000" smtClean="0"/>
              <a:t>2</a:t>
            </a:r>
            <a:r>
              <a:rPr lang="nb-NO" sz="1600" smtClean="0"/>
              <a:t> + H</a:t>
            </a:r>
            <a:r>
              <a:rPr lang="nb-NO" sz="1600" baseline="-25000" smtClean="0"/>
              <a:t>2</a:t>
            </a:r>
            <a:endParaRPr lang="nb-NO" sz="1600" smtClean="0"/>
          </a:p>
          <a:p>
            <a:pPr lvl="2" eaLnBrk="1" hangingPunct="1"/>
            <a:r>
              <a:rPr lang="nb-NO" smtClean="0"/>
              <a:t>Metanolsyntese</a:t>
            </a:r>
          </a:p>
          <a:p>
            <a:pPr lvl="3" eaLnBrk="1" hangingPunct="1">
              <a:buFontTx/>
              <a:buNone/>
            </a:pPr>
            <a:r>
              <a:rPr lang="nb-NO" sz="1600" smtClean="0"/>
              <a:t>CO + 2H</a:t>
            </a:r>
            <a:r>
              <a:rPr lang="nb-NO" sz="1600" baseline="-25000" smtClean="0"/>
              <a:t>2</a:t>
            </a:r>
            <a:r>
              <a:rPr lang="nb-NO" sz="1600" smtClean="0"/>
              <a:t> = CH</a:t>
            </a:r>
            <a:r>
              <a:rPr lang="nb-NO" sz="1600" baseline="-25000" smtClean="0"/>
              <a:t>3</a:t>
            </a:r>
            <a:r>
              <a:rPr lang="nb-NO" sz="1600" smtClean="0"/>
              <a:t>OH</a:t>
            </a:r>
          </a:p>
          <a:p>
            <a:pPr lvl="2" eaLnBrk="1" hangingPunct="1"/>
            <a:r>
              <a:rPr lang="nb-NO" smtClean="0"/>
              <a:t>Dimerisering, eks.</a:t>
            </a:r>
          </a:p>
          <a:p>
            <a:pPr lvl="3" eaLnBrk="1" hangingPunct="1">
              <a:buFontTx/>
              <a:buNone/>
            </a:pPr>
            <a:r>
              <a:rPr lang="nb-NO" sz="1600" smtClean="0"/>
              <a:t>2CH</a:t>
            </a:r>
            <a:r>
              <a:rPr lang="nb-NO" sz="1600" baseline="-25000" smtClean="0"/>
              <a:t>4</a:t>
            </a:r>
            <a:r>
              <a:rPr lang="nb-NO" sz="1600" smtClean="0"/>
              <a:t> = C</a:t>
            </a:r>
            <a:r>
              <a:rPr lang="nb-NO" sz="1600" baseline="-25000" smtClean="0"/>
              <a:t>2</a:t>
            </a:r>
            <a:r>
              <a:rPr lang="nb-NO" sz="1600" smtClean="0"/>
              <a:t>H</a:t>
            </a:r>
            <a:r>
              <a:rPr lang="nb-NO" sz="1600" baseline="-25000" smtClean="0"/>
              <a:t>6</a:t>
            </a:r>
            <a:r>
              <a:rPr lang="nb-NO" sz="1600" smtClean="0"/>
              <a:t> + H</a:t>
            </a:r>
            <a:r>
              <a:rPr lang="nb-NO" sz="1600" baseline="-25000" smtClean="0"/>
              <a:t>2</a:t>
            </a:r>
            <a:endParaRPr lang="en-US" sz="1600" smtClean="0"/>
          </a:p>
        </p:txBody>
      </p:sp>
      <p:pic>
        <p:nvPicPr>
          <p:cNvPr id="25604" name="Picture 1029" descr="LNG-skiptverrsni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22700"/>
            <a:ext cx="2514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30" descr="LNG-tan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513" y="4546600"/>
            <a:ext cx="30130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32" descr="LNG-snohv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765175"/>
            <a:ext cx="38639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31" descr="LNG-snohvit-melko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5388" y="3284538"/>
            <a:ext cx="28527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1033"/>
          <p:cNvSpPr txBox="1">
            <a:spLocks noChangeArrowheads="1"/>
          </p:cNvSpPr>
          <p:nvPr/>
        </p:nvSpPr>
        <p:spPr bwMode="auto">
          <a:xfrm>
            <a:off x="6084888" y="2708275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/>
              <a:t>Snøhvitfeltets planlagte ilandførings- og LNG-anlegg på Melkøya ved Hammerfest</a:t>
            </a:r>
            <a:endParaRPr lang="en-US" sz="1200"/>
          </a:p>
        </p:txBody>
      </p:sp>
      <p:sp>
        <p:nvSpPr>
          <p:cNvPr id="25609" name="Text Box 1034"/>
          <p:cNvSpPr txBox="1">
            <a:spLocks noChangeArrowheads="1"/>
          </p:cNvSpPr>
          <p:nvPr/>
        </p:nvSpPr>
        <p:spPr bwMode="auto">
          <a:xfrm>
            <a:off x="5105400" y="6323013"/>
            <a:ext cx="320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/>
              <a:t>Dagens LNG-skip, utviklet av Kværner</a:t>
            </a:r>
            <a:endParaRPr lang="en-US" sz="1200"/>
          </a:p>
        </p:txBody>
      </p:sp>
      <p:sp>
        <p:nvSpPr>
          <p:cNvPr id="25610" name="Text Box 1035"/>
          <p:cNvSpPr txBox="1">
            <a:spLocks noChangeArrowheads="1"/>
          </p:cNvSpPr>
          <p:nvPr/>
        </p:nvSpPr>
        <p:spPr bwMode="auto">
          <a:xfrm>
            <a:off x="60960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>
                <a:cs typeface="Times New Roman" pitchFamily="18" charset="0"/>
              </a:rPr>
              <a:t>Figurer: Statoil</a:t>
            </a:r>
            <a:endParaRPr lang="en-US" sz="1000">
              <a:cs typeface="Times New Roman" pitchFamily="18" charset="0"/>
            </a:endParaRPr>
          </a:p>
        </p:txBody>
      </p:sp>
      <p:sp>
        <p:nvSpPr>
          <p:cNvPr id="25611" name="Text Box 1036"/>
          <p:cNvSpPr txBox="1">
            <a:spLocks noChangeArrowheads="1"/>
          </p:cNvSpPr>
          <p:nvPr/>
        </p:nvSpPr>
        <p:spPr bwMode="auto">
          <a:xfrm>
            <a:off x="6084888" y="188913"/>
            <a:ext cx="2265362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Kårstø: 3,5 TWh</a:t>
            </a:r>
          </a:p>
        </p:txBody>
      </p:sp>
      <p:sp>
        <p:nvSpPr>
          <p:cNvPr id="25612" name="Rectangle 1026"/>
          <p:cNvSpPr>
            <a:spLocks noChangeArrowheads="1"/>
          </p:cNvSpPr>
          <p:nvPr/>
        </p:nvSpPr>
        <p:spPr bwMode="auto">
          <a:xfrm>
            <a:off x="3276600" y="144463"/>
            <a:ext cx="2447925" cy="69215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nb-NO" sz="3200">
                <a:solidFill>
                  <a:schemeClr val="tx2"/>
                </a:solidFill>
                <a:latin typeface="Arial" charset="0"/>
              </a:rPr>
              <a:t>Naturgass</a:t>
            </a:r>
            <a:endParaRPr lang="en-US" sz="3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1417409">
            <a:off x="3515282" y="21738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CCS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57579A-F6EE-485C-86FD-01E2182C14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ercedes-benz-b-class-f-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638" y="2133600"/>
            <a:ext cx="54054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Kap. 11 Konvertering og lagring av energi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539750" y="1484313"/>
            <a:ext cx="4173538" cy="4938712"/>
          </a:xfrm>
        </p:spPr>
        <p:txBody>
          <a:bodyPr/>
          <a:lstStyle/>
          <a:p>
            <a:r>
              <a:rPr lang="en-GB" smtClean="0"/>
              <a:t>Hvor får vi elektrisitet fra?</a:t>
            </a:r>
          </a:p>
          <a:p>
            <a:pPr lvl="1"/>
            <a:r>
              <a:rPr lang="en-GB" smtClean="0"/>
              <a:t>I dag</a:t>
            </a:r>
          </a:p>
          <a:p>
            <a:pPr lvl="1"/>
            <a:r>
              <a:rPr lang="en-GB" smtClean="0"/>
              <a:t>I morgen</a:t>
            </a:r>
          </a:p>
          <a:p>
            <a:pPr lvl="1"/>
            <a:r>
              <a:rPr lang="en-GB" smtClean="0"/>
              <a:t>Fornybart</a:t>
            </a:r>
          </a:p>
          <a:p>
            <a:pPr lvl="1"/>
            <a:r>
              <a:rPr lang="en-GB" smtClean="0"/>
              <a:t>Bærekraftig</a:t>
            </a:r>
          </a:p>
          <a:p>
            <a:pPr lvl="1"/>
            <a:endParaRPr lang="en-GB" smtClean="0"/>
          </a:p>
          <a:p>
            <a:r>
              <a:rPr lang="en-GB" smtClean="0"/>
              <a:t>Transport </a:t>
            </a:r>
          </a:p>
          <a:p>
            <a:pPr lvl="1"/>
            <a:r>
              <a:rPr lang="en-GB" smtClean="0"/>
              <a:t>I dag </a:t>
            </a:r>
          </a:p>
          <a:p>
            <a:pPr lvl="1"/>
            <a:r>
              <a:rPr lang="en-GB" smtClean="0"/>
              <a:t>I morgen</a:t>
            </a:r>
          </a:p>
          <a:p>
            <a:endParaRPr lang="en-GB" smtClean="0"/>
          </a:p>
          <a:p>
            <a:r>
              <a:rPr lang="en-GB" smtClean="0"/>
              <a:t>Kjenn turbiner</a:t>
            </a:r>
          </a:p>
          <a:p>
            <a:r>
              <a:rPr lang="en-GB" smtClean="0"/>
              <a:t>Kjenn en brenselcelle</a:t>
            </a:r>
          </a:p>
          <a:p>
            <a:r>
              <a:rPr lang="en-GB" smtClean="0"/>
              <a:t>Kjenn et batteri</a:t>
            </a:r>
          </a:p>
        </p:txBody>
      </p:sp>
      <p:sp>
        <p:nvSpPr>
          <p:cNvPr id="2662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dna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63" y="0"/>
            <a:ext cx="102393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Kap. 12 Nanoteknologi - definisjoner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250825" y="1371600"/>
            <a:ext cx="4392613" cy="4724400"/>
          </a:xfrm>
        </p:spPr>
        <p:txBody>
          <a:bodyPr/>
          <a:lstStyle/>
          <a:p>
            <a:r>
              <a:rPr lang="en-GB" smtClean="0"/>
              <a:t>Definisjonene</a:t>
            </a:r>
          </a:p>
          <a:p>
            <a:endParaRPr lang="en-GB" smtClean="0"/>
          </a:p>
          <a:p>
            <a:r>
              <a:rPr lang="en-GB" smtClean="0"/>
              <a:t>Størrelse</a:t>
            </a:r>
          </a:p>
          <a:p>
            <a:endParaRPr lang="en-GB" smtClean="0"/>
          </a:p>
          <a:p>
            <a:r>
              <a:rPr lang="en-GB" smtClean="0"/>
              <a:t>Fysikk-kjemi</a:t>
            </a:r>
          </a:p>
          <a:p>
            <a:endParaRPr lang="en-GB" smtClean="0"/>
          </a:p>
          <a:p>
            <a:r>
              <a:rPr lang="en-GB" smtClean="0"/>
              <a:t>Top-down</a:t>
            </a:r>
          </a:p>
          <a:p>
            <a:r>
              <a:rPr lang="en-GB" smtClean="0"/>
              <a:t>Bottom-up</a:t>
            </a:r>
          </a:p>
          <a:p>
            <a:r>
              <a:rPr lang="en-GB" smtClean="0"/>
              <a:t>Konvergerende teknologier</a:t>
            </a:r>
          </a:p>
          <a:p>
            <a:endParaRPr lang="en-GB" smtClean="0"/>
          </a:p>
          <a:p>
            <a:r>
              <a:rPr lang="en-GB" smtClean="0"/>
              <a:t>Fra bulk-egenskaper og energibånd til </a:t>
            </a:r>
          </a:p>
          <a:p>
            <a:pPr lvl="1"/>
            <a:r>
              <a:rPr lang="en-GB" smtClean="0"/>
              <a:t>Overflate-egenskaper</a:t>
            </a:r>
          </a:p>
          <a:p>
            <a:pPr lvl="1"/>
            <a:r>
              <a:rPr lang="en-GB" smtClean="0"/>
              <a:t>Diskrete energier</a:t>
            </a:r>
          </a:p>
        </p:txBody>
      </p:sp>
      <p:sp>
        <p:nvSpPr>
          <p:cNvPr id="2765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7654" name="Picture 4" descr="Nano-definitions-length-sc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125538"/>
            <a:ext cx="50720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Nano-definitions-skalerbare-egensk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829050"/>
            <a:ext cx="30972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5" descr="Nano-definitions-fysikk-kjem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565400"/>
            <a:ext cx="26638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76313"/>
          </a:xfrm>
        </p:spPr>
        <p:txBody>
          <a:bodyPr/>
          <a:lstStyle/>
          <a:p>
            <a:r>
              <a:rPr lang="en-GB" smtClean="0"/>
              <a:t>Kap. 12 Nanoteknologi - verktøyene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3886200" cy="4724400"/>
          </a:xfrm>
        </p:spPr>
        <p:txBody>
          <a:bodyPr/>
          <a:lstStyle/>
          <a:p>
            <a:r>
              <a:rPr lang="en-GB" smtClean="0"/>
              <a:t>Elektronmikroskop </a:t>
            </a:r>
          </a:p>
          <a:p>
            <a:pPr lvl="1"/>
            <a:r>
              <a:rPr lang="en-GB" smtClean="0"/>
              <a:t>TEM </a:t>
            </a:r>
          </a:p>
          <a:p>
            <a:pPr lvl="1"/>
            <a:r>
              <a:rPr lang="en-GB" smtClean="0"/>
              <a:t>SEM</a:t>
            </a:r>
          </a:p>
          <a:p>
            <a:pPr lvl="1"/>
            <a:endParaRPr lang="en-GB" smtClean="0"/>
          </a:p>
          <a:p>
            <a:r>
              <a:rPr lang="en-GB" smtClean="0"/>
              <a:t>Sveip-probe-mikroskop (SPM)</a:t>
            </a:r>
          </a:p>
          <a:p>
            <a:pPr lvl="1"/>
            <a:r>
              <a:rPr lang="en-GB" smtClean="0"/>
              <a:t>STM</a:t>
            </a:r>
          </a:p>
          <a:p>
            <a:pPr lvl="1"/>
            <a:r>
              <a:rPr lang="en-GB" smtClean="0"/>
              <a:t>AFM</a:t>
            </a:r>
          </a:p>
          <a:p>
            <a:pPr lvl="1"/>
            <a:endParaRPr lang="en-GB" smtClean="0"/>
          </a:p>
          <a:p>
            <a:r>
              <a:rPr lang="en-GB" smtClean="0"/>
              <a:t>Fremstilling</a:t>
            </a:r>
          </a:p>
          <a:p>
            <a:pPr lvl="1"/>
            <a:r>
              <a:rPr lang="en-GB" smtClean="0"/>
              <a:t>Top-down</a:t>
            </a:r>
          </a:p>
          <a:p>
            <a:pPr lvl="1"/>
            <a:r>
              <a:rPr lang="en-GB" smtClean="0"/>
              <a:t>Bottom-up</a:t>
            </a:r>
          </a:p>
          <a:p>
            <a:pPr lvl="1"/>
            <a:endParaRPr lang="en-GB" smtClean="0"/>
          </a:p>
          <a:p>
            <a:r>
              <a:rPr lang="en-GB" smtClean="0"/>
              <a:t>Manipulasjon</a:t>
            </a:r>
          </a:p>
          <a:p>
            <a:endParaRPr lang="en-GB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8677" name="Picture 7" descr="Electron-microscopy-TEM-SEM-Radboud-University-Nijme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908050"/>
            <a:ext cx="328295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SPM-STM-Princi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149725"/>
            <a:ext cx="285591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1" descr="AFM_la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221163"/>
            <a:ext cx="26352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052513"/>
            <a:ext cx="6186488" cy="526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Kap. 12 – Nanoteknologi – Materialene - Karbon</a:t>
            </a:r>
          </a:p>
        </p:txBody>
      </p:sp>
      <p:sp>
        <p:nvSpPr>
          <p:cNvPr id="29700" name="Content Placeholder 6"/>
          <p:cNvSpPr>
            <a:spLocks noGrp="1"/>
          </p:cNvSpPr>
          <p:nvPr>
            <p:ph idx="1"/>
          </p:nvPr>
        </p:nvSpPr>
        <p:spPr>
          <a:xfrm>
            <a:off x="685800" y="1371600"/>
            <a:ext cx="3814763" cy="4724400"/>
          </a:xfrm>
        </p:spPr>
        <p:txBody>
          <a:bodyPr/>
          <a:lstStyle/>
          <a:p>
            <a:r>
              <a:rPr lang="en-GB" smtClean="0"/>
              <a:t>Diamant</a:t>
            </a:r>
          </a:p>
          <a:p>
            <a:endParaRPr lang="en-GB" smtClean="0"/>
          </a:p>
          <a:p>
            <a:r>
              <a:rPr lang="en-GB" smtClean="0"/>
              <a:t>Grafitt</a:t>
            </a:r>
          </a:p>
          <a:p>
            <a:endParaRPr lang="en-GB" smtClean="0"/>
          </a:p>
          <a:p>
            <a:r>
              <a:rPr lang="en-GB" smtClean="0"/>
              <a:t>Grafen</a:t>
            </a:r>
          </a:p>
          <a:p>
            <a:endParaRPr lang="en-GB" smtClean="0"/>
          </a:p>
          <a:p>
            <a:r>
              <a:rPr lang="en-GB" smtClean="0"/>
              <a:t>C</a:t>
            </a:r>
            <a:r>
              <a:rPr lang="en-GB" baseline="-25000" smtClean="0"/>
              <a:t>60</a:t>
            </a:r>
          </a:p>
          <a:p>
            <a:endParaRPr lang="en-GB" smtClean="0"/>
          </a:p>
          <a:p>
            <a:r>
              <a:rPr lang="en-GB" smtClean="0"/>
              <a:t>Rør </a:t>
            </a:r>
          </a:p>
          <a:p>
            <a:endParaRPr lang="en-GB" smtClean="0"/>
          </a:p>
          <a:p>
            <a:r>
              <a:rPr lang="en-GB" smtClean="0"/>
              <a:t>Koner, horn, ….</a:t>
            </a:r>
          </a:p>
          <a:p>
            <a:endParaRPr lang="en-GB" smtClean="0"/>
          </a:p>
          <a:p>
            <a:r>
              <a:rPr lang="en-GB" smtClean="0">
                <a:solidFill>
                  <a:srgbClr val="FF0000"/>
                </a:solidFill>
              </a:rPr>
              <a:t>Vite litt om hver av dem!</a:t>
            </a:r>
          </a:p>
        </p:txBody>
      </p:sp>
      <p:sp>
        <p:nvSpPr>
          <p:cNvPr id="2970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r>
              <a:rPr lang="en-GB" dirty="0" err="1" smtClean="0"/>
              <a:t>Kap</a:t>
            </a:r>
            <a:r>
              <a:rPr lang="en-GB" dirty="0" smtClean="0"/>
              <a:t>. 12 Nanoteknologi - </a:t>
            </a:r>
            <a:r>
              <a:rPr lang="en-GB" dirty="0" err="1" smtClean="0"/>
              <a:t>Teknologiene</a:t>
            </a:r>
            <a:endParaRPr lang="en-GB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4030663" cy="4724400"/>
          </a:xfrm>
        </p:spPr>
        <p:txBody>
          <a:bodyPr/>
          <a:lstStyle/>
          <a:p>
            <a:r>
              <a:rPr lang="en-GB" smtClean="0"/>
              <a:t>Elektronikk</a:t>
            </a:r>
          </a:p>
          <a:p>
            <a:pPr lvl="1"/>
            <a:r>
              <a:rPr lang="en-GB" smtClean="0"/>
              <a:t>Prosessorer</a:t>
            </a:r>
          </a:p>
          <a:p>
            <a:pPr lvl="1"/>
            <a:r>
              <a:rPr lang="en-GB" smtClean="0"/>
              <a:t>Datalagring</a:t>
            </a:r>
          </a:p>
          <a:p>
            <a:pPr lvl="1"/>
            <a:r>
              <a:rPr lang="en-GB" smtClean="0"/>
              <a:t>Spintronics</a:t>
            </a:r>
          </a:p>
          <a:p>
            <a:pPr lvl="1"/>
            <a:endParaRPr lang="en-GB" smtClean="0"/>
          </a:p>
          <a:p>
            <a:r>
              <a:rPr lang="en-GB" smtClean="0"/>
              <a:t>Solceller og fotoelektrokjemi</a:t>
            </a:r>
          </a:p>
          <a:p>
            <a:pPr lvl="1"/>
            <a:endParaRPr lang="en-GB" smtClean="0"/>
          </a:p>
          <a:p>
            <a:r>
              <a:rPr lang="en-GB" smtClean="0"/>
              <a:t>Katalyse</a:t>
            </a:r>
          </a:p>
          <a:p>
            <a:r>
              <a:rPr lang="en-GB" smtClean="0"/>
              <a:t>Elektrokatalyse</a:t>
            </a:r>
          </a:p>
          <a:p>
            <a:endParaRPr lang="en-GB" smtClean="0"/>
          </a:p>
          <a:p>
            <a:r>
              <a:rPr lang="en-GB" smtClean="0"/>
              <a:t>Bionano og medisin</a:t>
            </a:r>
          </a:p>
          <a:p>
            <a:endParaRPr lang="en-GB" smtClean="0"/>
          </a:p>
          <a:p>
            <a:r>
              <a:rPr lang="en-GB" smtClean="0"/>
              <a:t>HMS og ELSA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0725" name="Picture 2" descr="C:\Users\trulsn\Documents\MENA1000bok\Figurer\BioNano-art-photosynthesis-QD+photocataly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765175"/>
            <a:ext cx="28194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http://ars.sciencedirect.com/content/image/1-s2.0-S0168365911008546-gr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644900"/>
            <a:ext cx="3851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nanotubecarbontransistor-ib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908050"/>
            <a:ext cx="13589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 1. De store linjene</a:t>
            </a:r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>
          <a:xfrm>
            <a:off x="685800" y="2636838"/>
            <a:ext cx="3309938" cy="2663825"/>
          </a:xfrm>
        </p:spPr>
        <p:txBody>
          <a:bodyPr/>
          <a:lstStyle/>
          <a:p>
            <a:r>
              <a:rPr lang="en-GB" smtClean="0"/>
              <a:t>Ressurser</a:t>
            </a:r>
          </a:p>
          <a:p>
            <a:endParaRPr lang="en-GB" smtClean="0"/>
          </a:p>
          <a:p>
            <a:r>
              <a:rPr lang="en-GB" smtClean="0"/>
              <a:t>Miljø og klima</a:t>
            </a:r>
          </a:p>
          <a:p>
            <a:endParaRPr lang="en-GB" smtClean="0"/>
          </a:p>
          <a:p>
            <a:r>
              <a:rPr lang="en-GB" smtClean="0"/>
              <a:t>Energi først og sist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2293" name="Picture 1" descr="http://www.energyliteracy.com/wp-content/uploads/2009/09/USenergyflowG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03438"/>
            <a:ext cx="371475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813" y="0"/>
            <a:ext cx="20081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H-samfun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076700"/>
            <a:ext cx="399573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4" descr="White marble"/>
          <p:cNvSpPr>
            <a:spLocks noChangeArrowheads="1" noChangeShapeType="1" noTextEdit="1"/>
          </p:cNvSpPr>
          <p:nvPr/>
        </p:nvSpPr>
        <p:spPr bwMode="auto">
          <a:xfrm rot="-758448">
            <a:off x="682625" y="1208088"/>
            <a:ext cx="4183063" cy="11160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r>
              <a:rPr lang="nb-NO" sz="1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Impact"/>
              </a:rPr>
              <a:t>Et materiale er et fast stoff </a:t>
            </a:r>
          </a:p>
          <a:p>
            <a:r>
              <a:rPr lang="nb-NO" sz="1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Impact"/>
              </a:rPr>
              <a:t>som kan brukes til noe</a:t>
            </a:r>
            <a:endParaRPr lang="en-GB" sz="1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Impact"/>
            </a:endParaRPr>
          </a:p>
        </p:txBody>
      </p:sp>
      <p:pic>
        <p:nvPicPr>
          <p:cNvPr id="12297" name="Picture 5" descr="atom-mod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46529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6" descr="galakse-andromeda-m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5900" y="4614863"/>
            <a:ext cx="24209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Atomer – elektroner - bindinger – faste stoffer - nanoteknologi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1748" name="Picture 4" descr="http://www.webexhibits.org/causesofcolor/images/content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12875"/>
            <a:ext cx="50403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5340B1-DA8D-4F46-938A-C894A10F4C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25" y="98425"/>
            <a:ext cx="58721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B902F3-68C2-4436-8003-1D84C5F3F73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 1. Materialtyper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3525838" cy="4724400"/>
          </a:xfrm>
        </p:spPr>
        <p:txBody>
          <a:bodyPr/>
          <a:lstStyle/>
          <a:p>
            <a:r>
              <a:rPr lang="en-GB" smtClean="0"/>
              <a:t>Konstruksjonsmaterialer</a:t>
            </a:r>
          </a:p>
          <a:p>
            <a:endParaRPr lang="en-GB" smtClean="0"/>
          </a:p>
          <a:p>
            <a:r>
              <a:rPr lang="en-GB" smtClean="0"/>
              <a:t>Funksjonelle materialer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Metaller</a:t>
            </a:r>
          </a:p>
          <a:p>
            <a:r>
              <a:rPr lang="en-GB" smtClean="0"/>
              <a:t>Keramer</a:t>
            </a:r>
          </a:p>
          <a:p>
            <a:r>
              <a:rPr lang="en-GB" smtClean="0"/>
              <a:t>Plast (polymerer) </a:t>
            </a:r>
          </a:p>
          <a:p>
            <a:endParaRPr lang="en-GB" smtClean="0"/>
          </a:p>
          <a:p>
            <a:r>
              <a:rPr lang="en-GB" smtClean="0"/>
              <a:t>Hybridmaterialer</a:t>
            </a:r>
          </a:p>
          <a:p>
            <a:r>
              <a:rPr lang="en-GB" smtClean="0"/>
              <a:t>Komposittmaterialer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3317" name="Picture 7" descr="condeep_tow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052513"/>
            <a:ext cx="2728912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http://t1.gstatic.com/images?q=tbn:ANd9GcQ1XEGJmKDc2Bxc-qAlZJsr2D43beHQLzkpGZiDiBJTPRqwde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12875"/>
            <a:ext cx="11144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AdvancedCeramicsLt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789363"/>
            <a:ext cx="2952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Solcelle-av-pla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573463"/>
            <a:ext cx="134143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7" descr="all-metal-ge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3213100"/>
            <a:ext cx="13446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" descr="hybridmateriale-uio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4652963"/>
            <a:ext cx="19827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7" descr="fig6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5013325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Kap. 2 Ytre energi; krefter og felt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3886200" cy="4217988"/>
          </a:xfrm>
        </p:spPr>
        <p:txBody>
          <a:bodyPr/>
          <a:lstStyle/>
          <a:p>
            <a:pPr marL="914400" lvl="1" indent="-457200">
              <a:spcBef>
                <a:spcPct val="50000"/>
              </a:spcBef>
              <a:buFontTx/>
              <a:buChar char="•"/>
              <a:defRPr/>
            </a:pPr>
            <a:r>
              <a:rPr lang="nb-NO" sz="1600" dirty="0" smtClean="0"/>
              <a:t>Krefter og bevegelse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  <a:defRPr/>
            </a:pPr>
            <a:r>
              <a:rPr lang="nb-NO" sz="1600" dirty="0" smtClean="0"/>
              <a:t>Posisjon, hastighet, kraft, masse, akselerasjon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  <a:defRPr/>
            </a:pPr>
            <a:r>
              <a:rPr lang="nb-NO" sz="1600" dirty="0" smtClean="0"/>
              <a:t>Bevegelsesmengde, impuls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  <a:defRPr/>
            </a:pPr>
            <a:r>
              <a:rPr lang="nb-NO" sz="1600" dirty="0" smtClean="0"/>
              <a:t>Kinetisk energi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  <a:defRPr/>
            </a:pPr>
            <a:endParaRPr lang="nb-NO" sz="1600" dirty="0" smtClean="0"/>
          </a:p>
          <a:p>
            <a:pPr marL="914400" lvl="1" indent="-457200">
              <a:spcBef>
                <a:spcPct val="50000"/>
              </a:spcBef>
              <a:buFontTx/>
              <a:buChar char="•"/>
              <a:defRPr/>
            </a:pPr>
            <a:r>
              <a:rPr lang="nb-NO" sz="1600" dirty="0" smtClean="0"/>
              <a:t>Krefter og felt</a:t>
            </a:r>
          </a:p>
          <a:p>
            <a:pPr marL="1371600" lvl="2" indent="-457200">
              <a:spcBef>
                <a:spcPct val="50000"/>
              </a:spcBef>
              <a:defRPr/>
            </a:pPr>
            <a:r>
              <a:rPr lang="nb-NO" dirty="0" err="1" smtClean="0"/>
              <a:t>Gravitasjonelt</a:t>
            </a:r>
            <a:endParaRPr lang="nb-NO" dirty="0" smtClean="0"/>
          </a:p>
          <a:p>
            <a:pPr marL="1371600" lvl="2" indent="-457200">
              <a:spcBef>
                <a:spcPct val="50000"/>
              </a:spcBef>
              <a:defRPr/>
            </a:pPr>
            <a:r>
              <a:rPr lang="nb-NO" dirty="0" smtClean="0"/>
              <a:t>Elektrisk</a:t>
            </a:r>
          </a:p>
          <a:p>
            <a:pPr marL="1371600" lvl="2" indent="-457200">
              <a:spcBef>
                <a:spcPct val="50000"/>
              </a:spcBef>
              <a:defRPr/>
            </a:pPr>
            <a:r>
              <a:rPr lang="nb-NO" dirty="0" smtClean="0"/>
              <a:t>Magnetisk</a:t>
            </a:r>
          </a:p>
          <a:p>
            <a:pPr marL="971550" lvl="1" indent="-457200">
              <a:spcBef>
                <a:spcPct val="50000"/>
              </a:spcBef>
              <a:defRPr/>
            </a:pPr>
            <a:r>
              <a:rPr lang="nb-NO" sz="1600" dirty="0" smtClean="0"/>
              <a:t>Potensiell energi</a:t>
            </a:r>
            <a:endParaRPr lang="en-GB" sz="1600" dirty="0"/>
          </a:p>
        </p:txBody>
      </p:sp>
      <p:sp>
        <p:nvSpPr>
          <p:cNvPr id="103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6588125" y="2317750"/>
          <a:ext cx="857250" cy="320675"/>
        </p:xfrm>
        <a:graphic>
          <a:graphicData uri="http://schemas.openxmlformats.org/presentationml/2006/ole">
            <p:oleObj spid="_x0000_s1026" name="Equation" r:id="rId3" imgW="634725" imgH="241195" progId="Equation.3">
              <p:embed/>
            </p:oleObj>
          </a:graphicData>
        </a:graphic>
      </p:graphicFrame>
      <p:graphicFrame>
        <p:nvGraphicFramePr>
          <p:cNvPr id="1027" name="Object 26"/>
          <p:cNvGraphicFramePr>
            <a:graphicFrameLocks noChangeAspect="1"/>
          </p:cNvGraphicFramePr>
          <p:nvPr/>
        </p:nvGraphicFramePr>
        <p:xfrm>
          <a:off x="6588125" y="2724150"/>
          <a:ext cx="755650" cy="268288"/>
        </p:xfrm>
        <a:graphic>
          <a:graphicData uri="http://schemas.openxmlformats.org/presentationml/2006/ole">
            <p:oleObj spid="_x0000_s1027" name="Equation" r:id="rId4" imgW="558558" imgH="203112" progId="Equation.3">
              <p:embed/>
            </p:oleObj>
          </a:graphicData>
        </a:graphic>
      </p:graphicFrame>
      <p:graphicFrame>
        <p:nvGraphicFramePr>
          <p:cNvPr id="1028" name="Object 25"/>
          <p:cNvGraphicFramePr>
            <a:graphicFrameLocks noChangeAspect="1"/>
          </p:cNvGraphicFramePr>
          <p:nvPr/>
        </p:nvGraphicFramePr>
        <p:xfrm>
          <a:off x="6588125" y="3213100"/>
          <a:ext cx="985838" cy="525463"/>
        </p:xfrm>
        <a:graphic>
          <a:graphicData uri="http://schemas.openxmlformats.org/presentationml/2006/ole">
            <p:oleObj spid="_x0000_s1028" name="Equation" r:id="rId5" imgW="736280" imgH="393529" progId="Equation.3">
              <p:embed/>
            </p:oleObj>
          </a:graphicData>
        </a:graphic>
      </p:graphicFrame>
      <p:graphicFrame>
        <p:nvGraphicFramePr>
          <p:cNvPr id="1029" name="Object 24"/>
          <p:cNvGraphicFramePr>
            <a:graphicFrameLocks noChangeAspect="1"/>
          </p:cNvGraphicFramePr>
          <p:nvPr/>
        </p:nvGraphicFramePr>
        <p:xfrm>
          <a:off x="6588125" y="3819525"/>
          <a:ext cx="704850" cy="268288"/>
        </p:xfrm>
        <a:graphic>
          <a:graphicData uri="http://schemas.openxmlformats.org/presentationml/2006/ole">
            <p:oleObj spid="_x0000_s1029" name="Equation" r:id="rId6" imgW="520474" imgH="203112" progId="Equation.3">
              <p:embed/>
            </p:oleObj>
          </a:graphicData>
        </a:graphic>
      </p:graphicFrame>
      <p:graphicFrame>
        <p:nvGraphicFramePr>
          <p:cNvPr id="1030" name="Object 23"/>
          <p:cNvGraphicFramePr>
            <a:graphicFrameLocks noChangeAspect="1"/>
          </p:cNvGraphicFramePr>
          <p:nvPr/>
        </p:nvGraphicFramePr>
        <p:xfrm>
          <a:off x="6588125" y="4164013"/>
          <a:ext cx="1804988" cy="576262"/>
        </p:xfrm>
        <a:graphic>
          <a:graphicData uri="http://schemas.openxmlformats.org/presentationml/2006/ole">
            <p:oleObj spid="_x0000_s1030" name="Equation" r:id="rId7" imgW="1346200" imgH="431800" progId="Equation.3">
              <p:embed/>
            </p:oleObj>
          </a:graphicData>
        </a:graphic>
      </p:graphicFrame>
      <p:graphicFrame>
        <p:nvGraphicFramePr>
          <p:cNvPr id="1031" name="Object 22"/>
          <p:cNvGraphicFramePr>
            <a:graphicFrameLocks noChangeAspect="1"/>
          </p:cNvGraphicFramePr>
          <p:nvPr/>
        </p:nvGraphicFramePr>
        <p:xfrm>
          <a:off x="6588125" y="4679950"/>
          <a:ext cx="1036638" cy="563563"/>
        </p:xfrm>
        <a:graphic>
          <a:graphicData uri="http://schemas.openxmlformats.org/presentationml/2006/ole">
            <p:oleObj spid="_x0000_s1031" name="Equation" r:id="rId8" imgW="774364" imgH="418918" progId="Equation.3">
              <p:embed/>
            </p:oleObj>
          </a:graphicData>
        </a:graphic>
      </p:graphicFrame>
      <p:graphicFrame>
        <p:nvGraphicFramePr>
          <p:cNvPr id="1032" name="Object 21"/>
          <p:cNvGraphicFramePr>
            <a:graphicFrameLocks noChangeAspect="1"/>
          </p:cNvGraphicFramePr>
          <p:nvPr/>
        </p:nvGraphicFramePr>
        <p:xfrm>
          <a:off x="6588125" y="5341938"/>
          <a:ext cx="755650" cy="255587"/>
        </p:xfrm>
        <a:graphic>
          <a:graphicData uri="http://schemas.openxmlformats.org/presentationml/2006/ole">
            <p:oleObj spid="_x0000_s1032" name="Equation" r:id="rId9" imgW="558800" imgH="190500" progId="Equation.3">
              <p:embed/>
            </p:oleObj>
          </a:graphicData>
        </a:graphic>
      </p:graphicFrame>
      <p:graphicFrame>
        <p:nvGraphicFramePr>
          <p:cNvPr id="1033" name="Object 20"/>
          <p:cNvGraphicFramePr>
            <a:graphicFrameLocks noChangeAspect="1"/>
          </p:cNvGraphicFramePr>
          <p:nvPr/>
        </p:nvGraphicFramePr>
        <p:xfrm>
          <a:off x="6588125" y="5710238"/>
          <a:ext cx="665163" cy="244475"/>
        </p:xfrm>
        <a:graphic>
          <a:graphicData uri="http://schemas.openxmlformats.org/presentationml/2006/ole">
            <p:oleObj spid="_x0000_s1033" name="Equation" r:id="rId10" imgW="494870" imgH="177646" progId="Equation.3">
              <p:embed/>
            </p:oleObj>
          </a:graphicData>
        </a:graphic>
      </p:graphicFrame>
      <p:sp>
        <p:nvSpPr>
          <p:cNvPr id="103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8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9" name="Rectangle 3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 sz="1200">
                <a:cs typeface="Times New Roman" pitchFamily="18" charset="0"/>
              </a:rPr>
              <a:t>    	</a:t>
            </a:r>
            <a:endParaRPr lang="nb-NO"/>
          </a:p>
        </p:txBody>
      </p:sp>
      <p:sp>
        <p:nvSpPr>
          <p:cNvPr id="1040" name="Rectangle 34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 sz="1200">
                <a:cs typeface="Times New Roman" pitchFamily="18" charset="0"/>
              </a:rPr>
              <a:t>	</a:t>
            </a:r>
            <a:endParaRPr lang="nb-NO"/>
          </a:p>
        </p:txBody>
      </p:sp>
      <p:sp>
        <p:nvSpPr>
          <p:cNvPr id="1041" name="Rectangle 35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tabLst>
                <a:tab pos="-360363" algn="r"/>
                <a:tab pos="-1588" algn="r"/>
                <a:tab pos="358775" algn="r"/>
                <a:tab pos="717550" algn="r"/>
                <a:tab pos="1076325" algn="r"/>
                <a:tab pos="1436688" algn="r"/>
                <a:tab pos="1795463" algn="r"/>
                <a:tab pos="2155825" algn="r"/>
                <a:tab pos="2514600" algn="r"/>
                <a:tab pos="2636838" algn="ctr"/>
                <a:tab pos="2873375" algn="r"/>
                <a:tab pos="3233738" algn="r"/>
                <a:tab pos="3592513" algn="r"/>
                <a:tab pos="3952875" algn="r"/>
                <a:tab pos="4311650" algn="r"/>
                <a:tab pos="4670425" algn="r"/>
                <a:tab pos="5030788" algn="r"/>
                <a:tab pos="5273675" algn="r"/>
                <a:tab pos="5389563" algn="r"/>
                <a:tab pos="5749925" algn="r"/>
                <a:tab pos="6108700" algn="r"/>
              </a:tabLst>
            </a:pPr>
            <a:r>
              <a:rPr lang="nb-NO" sz="1200">
                <a:cs typeface="Times New Roman" pitchFamily="18" charset="0"/>
              </a:rPr>
              <a:t>	</a:t>
            </a:r>
            <a:endParaRPr lang="nb-NO" sz="600"/>
          </a:p>
          <a:p>
            <a:pPr algn="l" eaLnBrk="0" hangingPunct="0">
              <a:tabLst>
                <a:tab pos="-360363" algn="r"/>
                <a:tab pos="-1588" algn="r"/>
                <a:tab pos="358775" algn="r"/>
                <a:tab pos="717550" algn="r"/>
                <a:tab pos="1076325" algn="r"/>
                <a:tab pos="1436688" algn="r"/>
                <a:tab pos="1795463" algn="r"/>
                <a:tab pos="2155825" algn="r"/>
                <a:tab pos="2514600" algn="r"/>
                <a:tab pos="2636838" algn="ctr"/>
                <a:tab pos="2873375" algn="r"/>
                <a:tab pos="3233738" algn="r"/>
                <a:tab pos="3592513" algn="r"/>
                <a:tab pos="3952875" algn="r"/>
                <a:tab pos="4311650" algn="r"/>
                <a:tab pos="4670425" algn="r"/>
                <a:tab pos="5030788" algn="r"/>
                <a:tab pos="5273675" algn="r"/>
                <a:tab pos="5389563" algn="r"/>
                <a:tab pos="5749925" algn="r"/>
                <a:tab pos="6108700" algn="r"/>
              </a:tabLst>
            </a:pPr>
            <a:endParaRPr lang="nb-NO"/>
          </a:p>
        </p:txBody>
      </p:sp>
      <p:sp>
        <p:nvSpPr>
          <p:cNvPr id="1042" name="Rectangle 36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 sz="1200">
                <a:cs typeface="Times New Roman" pitchFamily="18" charset="0"/>
              </a:rPr>
              <a:t> </a:t>
            </a:r>
            <a:endParaRPr lang="nb-NO"/>
          </a:p>
        </p:txBody>
      </p:sp>
      <p:sp>
        <p:nvSpPr>
          <p:cNvPr id="1043" name="Rectangle 38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 sz="1200">
                <a:cs typeface="Times New Roman" pitchFamily="18" charset="0"/>
              </a:rPr>
              <a:t>. 		</a:t>
            </a:r>
            <a:endParaRPr lang="nb-NO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Kap. 2 - Stråling</a:t>
            </a:r>
          </a:p>
        </p:txBody>
      </p:sp>
      <p:sp>
        <p:nvSpPr>
          <p:cNvPr id="20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7524750" y="1700213"/>
          <a:ext cx="989013" cy="779462"/>
        </p:xfrm>
        <a:graphic>
          <a:graphicData uri="http://schemas.openxmlformats.org/presentationml/2006/ole">
            <p:oleObj spid="_x0000_s2050" name="Equation" r:id="rId3" imgW="495085" imgH="393529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7524750" y="2924175"/>
          <a:ext cx="1311275" cy="476250"/>
        </p:xfrm>
        <a:graphic>
          <a:graphicData uri="http://schemas.openxmlformats.org/presentationml/2006/ole">
            <p:oleObj spid="_x0000_s2051" name="Equation" r:id="rId4" imgW="660113" imgH="241195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308850" y="3716338"/>
          <a:ext cx="1616075" cy="457200"/>
        </p:xfrm>
        <a:graphic>
          <a:graphicData uri="http://schemas.openxmlformats.org/presentationml/2006/ole">
            <p:oleObj spid="_x0000_s2052" name="Equation" r:id="rId5" imgW="812447" imgH="228501" progId="Equation.3">
              <p:embed/>
            </p:oleObj>
          </a:graphicData>
        </a:graphic>
      </p:graphicFrame>
      <p:graphicFrame>
        <p:nvGraphicFramePr>
          <p:cNvPr id="2053" name="Object 3"/>
          <p:cNvGraphicFramePr>
            <a:graphicFrameLocks noChangeAspect="1"/>
          </p:cNvGraphicFramePr>
          <p:nvPr/>
        </p:nvGraphicFramePr>
        <p:xfrm>
          <a:off x="7596188" y="4508500"/>
          <a:ext cx="1084262" cy="779463"/>
        </p:xfrm>
        <a:graphic>
          <a:graphicData uri="http://schemas.openxmlformats.org/presentationml/2006/ole">
            <p:oleObj spid="_x0000_s2053" name="Equation" r:id="rId6" imgW="545863" imgH="393529" progId="Equation.3">
              <p:embed/>
            </p:oleObj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 sz="1200">
                <a:cs typeface="Times New Roman" pitchFamily="18" charset="0"/>
              </a:rPr>
              <a:t> 		</a:t>
            </a:r>
            <a:endParaRPr lang="nb-NO"/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 sz="1200">
                <a:cs typeface="Times New Roman" pitchFamily="18" charset="0"/>
              </a:rPr>
              <a:t> </a:t>
            </a:r>
            <a:endParaRPr lang="nb-NO"/>
          </a:p>
        </p:txBody>
      </p:sp>
      <p:sp>
        <p:nvSpPr>
          <p:cNvPr id="2060" name="Rectangle 1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 sz="1200">
                <a:cs typeface="Times New Roman" pitchFamily="18" charset="0"/>
              </a:rPr>
              <a:t>	</a:t>
            </a:r>
            <a:endParaRPr lang="nb-NO"/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 sz="600"/>
              <a:t> </a:t>
            </a:r>
            <a:endParaRPr lang="nb-NO"/>
          </a:p>
        </p:txBody>
      </p:sp>
      <p:pic>
        <p:nvPicPr>
          <p:cNvPr id="2062" name="Picture 5" descr="EIN-7-18-elektromagnetisk-straal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1628775"/>
            <a:ext cx="44196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7" descr="EIN-10-6-straaling-absorbsj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4581525"/>
            <a:ext cx="654367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5340B1-DA8D-4F46-938A-C894A10F4C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Kap. 3 Termodynamikk – indre energi – varme - entalpi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6334125" cy="4724400"/>
          </a:xfrm>
        </p:spPr>
        <p:txBody>
          <a:bodyPr/>
          <a:lstStyle/>
          <a:p>
            <a:r>
              <a:rPr lang="en-GB" smtClean="0"/>
              <a:t>Mange definisjoner og forutsetninger</a:t>
            </a:r>
          </a:p>
          <a:p>
            <a:r>
              <a:rPr lang="en-GB" smtClean="0"/>
              <a:t>Spontane reaksjoner</a:t>
            </a:r>
          </a:p>
          <a:p>
            <a:r>
              <a:rPr lang="en-GB" smtClean="0"/>
              <a:t>Systemer</a:t>
            </a:r>
          </a:p>
          <a:p>
            <a:r>
              <a:rPr lang="en-GB" smtClean="0"/>
              <a:t>Tilstandsfunksjoner</a:t>
            </a:r>
          </a:p>
          <a:p>
            <a:endParaRPr lang="en-GB" smtClean="0"/>
          </a:p>
          <a:p>
            <a:r>
              <a:rPr lang="en-GB" smtClean="0"/>
              <a:t>Indre energi -  temperatur - varme – arbeid</a:t>
            </a:r>
          </a:p>
          <a:p>
            <a:endParaRPr lang="en-GB" smtClean="0"/>
          </a:p>
          <a:p>
            <a:r>
              <a:rPr lang="en-GB" smtClean="0"/>
              <a:t>Volumarbeid</a:t>
            </a:r>
          </a:p>
          <a:p>
            <a:r>
              <a:rPr lang="en-GB" smtClean="0"/>
              <a:t>Elektrisk arbeid</a:t>
            </a:r>
          </a:p>
          <a:p>
            <a:endParaRPr lang="en-GB" smtClean="0"/>
          </a:p>
          <a:p>
            <a:r>
              <a:rPr lang="en-GB" smtClean="0"/>
              <a:t>Reversible og irreversible prosesser</a:t>
            </a:r>
          </a:p>
          <a:p>
            <a:endParaRPr lang="en-GB" smtClean="0"/>
          </a:p>
          <a:p>
            <a:r>
              <a:rPr lang="en-GB" smtClean="0"/>
              <a:t>Entalpiendring: varmeendring ved konstant trykk</a:t>
            </a:r>
          </a:p>
        </p:txBody>
      </p:sp>
      <p:sp>
        <p:nvSpPr>
          <p:cNvPr id="308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7380288" y="1484313"/>
          <a:ext cx="1625600" cy="431800"/>
        </p:xfrm>
        <a:graphic>
          <a:graphicData uri="http://schemas.openxmlformats.org/presentationml/2006/ole">
            <p:oleObj spid="_x0000_s3074" name="Equation" r:id="rId3" imgW="748975" imgH="203112" progId="Equation.3">
              <p:embed/>
            </p:oleObj>
          </a:graphicData>
        </a:graphic>
      </p:graphicFrame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380288" y="2276475"/>
          <a:ext cx="1382712" cy="360363"/>
        </p:xfrm>
        <a:graphic>
          <a:graphicData uri="http://schemas.openxmlformats.org/presentationml/2006/ole">
            <p:oleObj spid="_x0000_s3075" name="Equation" r:id="rId4" imgW="698197" imgH="177723" progId="Equation.3">
              <p:embed/>
            </p:oleObj>
          </a:graphicData>
        </a:graphic>
      </p:graphicFrame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7380288" y="3068638"/>
          <a:ext cx="1079500" cy="420687"/>
        </p:xfrm>
        <a:graphic>
          <a:graphicData uri="http://schemas.openxmlformats.org/presentationml/2006/ole">
            <p:oleObj spid="_x0000_s3076" name="Equation" r:id="rId5" imgW="558558" imgH="215806" progId="Equation.3">
              <p:embed/>
            </p:oleObj>
          </a:graphicData>
        </a:graphic>
      </p:graphicFrame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/>
        </p:nvGraphicFramePr>
        <p:xfrm>
          <a:off x="7380288" y="3860800"/>
          <a:ext cx="1573212" cy="431800"/>
        </p:xfrm>
        <a:graphic>
          <a:graphicData uri="http://schemas.openxmlformats.org/presentationml/2006/ole">
            <p:oleObj spid="_x0000_s3077" name="Equation" r:id="rId6" imgW="863225" imgH="241195" progId="Equation.3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r>
              <a:rPr lang="en-GB" dirty="0" err="1" smtClean="0"/>
              <a:t>Kap</a:t>
            </a:r>
            <a:r>
              <a:rPr lang="en-GB" dirty="0" smtClean="0"/>
              <a:t>. </a:t>
            </a:r>
            <a:r>
              <a:rPr lang="en-GB" dirty="0" smtClean="0"/>
              <a:t>3 </a:t>
            </a:r>
            <a:r>
              <a:rPr lang="en-GB" dirty="0" err="1" smtClean="0"/>
              <a:t>Entropi</a:t>
            </a:r>
            <a:endParaRPr lang="en-GB" dirty="0" smtClean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7846640" cy="4895850"/>
          </a:xfrm>
        </p:spPr>
        <p:txBody>
          <a:bodyPr/>
          <a:lstStyle/>
          <a:p>
            <a:r>
              <a:rPr lang="en-GB" dirty="0" err="1" smtClean="0"/>
              <a:t>Entropi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et </a:t>
            </a:r>
            <a:r>
              <a:rPr lang="en-GB" dirty="0" err="1" smtClean="0"/>
              <a:t>mål</a:t>
            </a:r>
            <a:r>
              <a:rPr lang="en-GB" dirty="0" smtClean="0"/>
              <a:t> for </a:t>
            </a:r>
            <a:r>
              <a:rPr lang="en-GB" dirty="0" err="1" smtClean="0"/>
              <a:t>uorden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Entropien</a:t>
            </a:r>
            <a:r>
              <a:rPr lang="en-GB" dirty="0" smtClean="0"/>
              <a:t> </a:t>
            </a:r>
            <a:r>
              <a:rPr lang="en-GB" dirty="0" err="1" smtClean="0"/>
              <a:t>øker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kondenserte</a:t>
            </a:r>
            <a:r>
              <a:rPr lang="en-GB" dirty="0" smtClean="0"/>
              <a:t> </a:t>
            </a:r>
            <a:r>
              <a:rPr lang="en-GB" dirty="0" err="1" smtClean="0"/>
              <a:t>faser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gass</a:t>
            </a:r>
            <a:r>
              <a:rPr lang="en-GB" dirty="0" smtClean="0"/>
              <a:t> (ca. 120 J/molK)</a:t>
            </a:r>
          </a:p>
          <a:p>
            <a:endParaRPr lang="en-GB" dirty="0" smtClean="0"/>
          </a:p>
          <a:p>
            <a:endParaRPr lang="en-GB" i="1" dirty="0" smtClean="0"/>
          </a:p>
          <a:p>
            <a:r>
              <a:rPr lang="en-GB" i="1" dirty="0" smtClean="0"/>
              <a:t>S = k </a:t>
            </a:r>
            <a:r>
              <a:rPr lang="en-GB" dirty="0" err="1" smtClean="0"/>
              <a:t>ln</a:t>
            </a:r>
            <a:r>
              <a:rPr lang="en-GB" i="1" dirty="0" err="1" smtClean="0"/>
              <a:t>W</a:t>
            </a:r>
            <a:endParaRPr lang="en-GB" i="1" dirty="0" smtClean="0"/>
          </a:p>
          <a:p>
            <a:endParaRPr lang="en-GB" i="1" dirty="0" smtClean="0"/>
          </a:p>
          <a:p>
            <a:endParaRPr lang="en-GB" i="1" dirty="0" smtClean="0"/>
          </a:p>
          <a:p>
            <a:endParaRPr lang="en-GB" i="1" dirty="0" smtClean="0"/>
          </a:p>
          <a:p>
            <a:endParaRPr lang="en-GB" i="1" dirty="0" smtClean="0"/>
          </a:p>
          <a:p>
            <a:endParaRPr lang="en-GB" i="1" dirty="0" smtClean="0"/>
          </a:p>
          <a:p>
            <a:endParaRPr lang="en-GB" i="1" dirty="0" smtClean="0"/>
          </a:p>
          <a:p>
            <a:endParaRPr lang="en-GB" i="1" dirty="0" smtClean="0"/>
          </a:p>
          <a:p>
            <a:endParaRPr lang="en-GB" i="1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10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aphicFrame>
        <p:nvGraphicFramePr>
          <p:cNvPr id="4098" name="Object 1056"/>
          <p:cNvGraphicFramePr>
            <a:graphicFrameLocks noChangeAspect="1"/>
          </p:cNvGraphicFramePr>
          <p:nvPr/>
        </p:nvGraphicFramePr>
        <p:xfrm>
          <a:off x="3059113" y="2996952"/>
          <a:ext cx="2592387" cy="893763"/>
        </p:xfrm>
        <a:graphic>
          <a:graphicData uri="http://schemas.openxmlformats.org/presentationml/2006/ole">
            <p:oleObj spid="_x0000_s4098" name="Equation" r:id="rId3" imgW="1282680" imgH="444240" progId="Equation.3">
              <p:embed/>
            </p:oleObj>
          </a:graphicData>
        </a:graphic>
      </p:graphicFrame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827088" y="4797425"/>
            <a:ext cx="6248400" cy="914400"/>
            <a:chOff x="533400" y="1905000"/>
            <a:chExt cx="6248400" cy="914400"/>
          </a:xfrm>
        </p:grpSpPr>
        <p:sp>
          <p:nvSpPr>
            <p:cNvPr id="4103" name="Rectangle 1027"/>
            <p:cNvSpPr>
              <a:spLocks noChangeArrowheads="1"/>
            </p:cNvSpPr>
            <p:nvPr/>
          </p:nvSpPr>
          <p:spPr bwMode="auto">
            <a:xfrm>
              <a:off x="9906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4" name="Rectangle 1028"/>
            <p:cNvSpPr>
              <a:spLocks noChangeArrowheads="1"/>
            </p:cNvSpPr>
            <p:nvPr/>
          </p:nvSpPr>
          <p:spPr bwMode="auto">
            <a:xfrm>
              <a:off x="7620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5" name="Rectangle 1029"/>
            <p:cNvSpPr>
              <a:spLocks noChangeArrowheads="1"/>
            </p:cNvSpPr>
            <p:nvPr/>
          </p:nvSpPr>
          <p:spPr bwMode="auto">
            <a:xfrm>
              <a:off x="12192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6" name="Rectangle 1030"/>
            <p:cNvSpPr>
              <a:spLocks noChangeArrowheads="1"/>
            </p:cNvSpPr>
            <p:nvPr/>
          </p:nvSpPr>
          <p:spPr bwMode="auto">
            <a:xfrm>
              <a:off x="14478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7" name="Rectangle 1031"/>
            <p:cNvSpPr>
              <a:spLocks noChangeArrowheads="1"/>
            </p:cNvSpPr>
            <p:nvPr/>
          </p:nvSpPr>
          <p:spPr bwMode="auto">
            <a:xfrm>
              <a:off x="1676400" y="2133600"/>
              <a:ext cx="228600" cy="22860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8" name="Rectangle 1032"/>
            <p:cNvSpPr>
              <a:spLocks noChangeArrowheads="1"/>
            </p:cNvSpPr>
            <p:nvPr/>
          </p:nvSpPr>
          <p:spPr bwMode="auto">
            <a:xfrm>
              <a:off x="19050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9" name="Rectangle 1033"/>
            <p:cNvSpPr>
              <a:spLocks noChangeArrowheads="1"/>
            </p:cNvSpPr>
            <p:nvPr/>
          </p:nvSpPr>
          <p:spPr bwMode="auto">
            <a:xfrm>
              <a:off x="2133600" y="2133600"/>
              <a:ext cx="228600" cy="22860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0" name="Rectangle 1034"/>
            <p:cNvSpPr>
              <a:spLocks noChangeArrowheads="1"/>
            </p:cNvSpPr>
            <p:nvPr/>
          </p:nvSpPr>
          <p:spPr bwMode="auto">
            <a:xfrm>
              <a:off x="23622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1" name="Rectangle 1035"/>
            <p:cNvSpPr>
              <a:spLocks noChangeArrowheads="1"/>
            </p:cNvSpPr>
            <p:nvPr/>
          </p:nvSpPr>
          <p:spPr bwMode="auto">
            <a:xfrm>
              <a:off x="2590800" y="1905000"/>
              <a:ext cx="228600" cy="2286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2" name="Rectangle 1036"/>
            <p:cNvSpPr>
              <a:spLocks noChangeArrowheads="1"/>
            </p:cNvSpPr>
            <p:nvPr/>
          </p:nvSpPr>
          <p:spPr bwMode="auto">
            <a:xfrm>
              <a:off x="28194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3" name="Rectangle 1037"/>
            <p:cNvSpPr>
              <a:spLocks noChangeArrowheads="1"/>
            </p:cNvSpPr>
            <p:nvPr/>
          </p:nvSpPr>
          <p:spPr bwMode="auto">
            <a:xfrm>
              <a:off x="30480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4" name="Rectangle 1038"/>
            <p:cNvSpPr>
              <a:spLocks noChangeArrowheads="1"/>
            </p:cNvSpPr>
            <p:nvPr/>
          </p:nvSpPr>
          <p:spPr bwMode="auto">
            <a:xfrm>
              <a:off x="32766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5" name="Rectangle 1039"/>
            <p:cNvSpPr>
              <a:spLocks noChangeArrowheads="1"/>
            </p:cNvSpPr>
            <p:nvPr/>
          </p:nvSpPr>
          <p:spPr bwMode="auto">
            <a:xfrm>
              <a:off x="35052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6" name="Rectangle 1040"/>
            <p:cNvSpPr>
              <a:spLocks noChangeArrowheads="1"/>
            </p:cNvSpPr>
            <p:nvPr/>
          </p:nvSpPr>
          <p:spPr bwMode="auto">
            <a:xfrm>
              <a:off x="3733800" y="2133600"/>
              <a:ext cx="228600" cy="22860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7" name="Rectangle 1041"/>
            <p:cNvSpPr>
              <a:spLocks noChangeArrowheads="1"/>
            </p:cNvSpPr>
            <p:nvPr/>
          </p:nvSpPr>
          <p:spPr bwMode="auto">
            <a:xfrm>
              <a:off x="39624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8" name="Rectangle 1042"/>
            <p:cNvSpPr>
              <a:spLocks noChangeArrowheads="1"/>
            </p:cNvSpPr>
            <p:nvPr/>
          </p:nvSpPr>
          <p:spPr bwMode="auto">
            <a:xfrm>
              <a:off x="41910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9" name="Rectangle 1043"/>
            <p:cNvSpPr>
              <a:spLocks noChangeArrowheads="1"/>
            </p:cNvSpPr>
            <p:nvPr/>
          </p:nvSpPr>
          <p:spPr bwMode="auto">
            <a:xfrm>
              <a:off x="4419600" y="1905000"/>
              <a:ext cx="228600" cy="2286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0" name="Rectangle 1044"/>
            <p:cNvSpPr>
              <a:spLocks noChangeArrowheads="1"/>
            </p:cNvSpPr>
            <p:nvPr/>
          </p:nvSpPr>
          <p:spPr bwMode="auto">
            <a:xfrm>
              <a:off x="46482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1" name="Rectangle 1045"/>
            <p:cNvSpPr>
              <a:spLocks noChangeArrowheads="1"/>
            </p:cNvSpPr>
            <p:nvPr/>
          </p:nvSpPr>
          <p:spPr bwMode="auto">
            <a:xfrm>
              <a:off x="48768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2" name="Rectangle 1046"/>
            <p:cNvSpPr>
              <a:spLocks noChangeArrowheads="1"/>
            </p:cNvSpPr>
            <p:nvPr/>
          </p:nvSpPr>
          <p:spPr bwMode="auto">
            <a:xfrm>
              <a:off x="51054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3" name="Rectangle 1047"/>
            <p:cNvSpPr>
              <a:spLocks noChangeArrowheads="1"/>
            </p:cNvSpPr>
            <p:nvPr/>
          </p:nvSpPr>
          <p:spPr bwMode="auto">
            <a:xfrm>
              <a:off x="5334000" y="2133600"/>
              <a:ext cx="228600" cy="22860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4" name="Rectangle 1048"/>
            <p:cNvSpPr>
              <a:spLocks noChangeArrowheads="1"/>
            </p:cNvSpPr>
            <p:nvPr/>
          </p:nvSpPr>
          <p:spPr bwMode="auto">
            <a:xfrm>
              <a:off x="55626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5" name="Rectangle 1049"/>
            <p:cNvSpPr>
              <a:spLocks noChangeArrowheads="1"/>
            </p:cNvSpPr>
            <p:nvPr/>
          </p:nvSpPr>
          <p:spPr bwMode="auto">
            <a:xfrm>
              <a:off x="57912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6" name="Rectangle 1050"/>
            <p:cNvSpPr>
              <a:spLocks noChangeArrowheads="1"/>
            </p:cNvSpPr>
            <p:nvPr/>
          </p:nvSpPr>
          <p:spPr bwMode="auto">
            <a:xfrm>
              <a:off x="62484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7" name="Rectangle 1051"/>
            <p:cNvSpPr>
              <a:spLocks noChangeArrowheads="1"/>
            </p:cNvSpPr>
            <p:nvPr/>
          </p:nvSpPr>
          <p:spPr bwMode="auto">
            <a:xfrm>
              <a:off x="6019800" y="1905000"/>
              <a:ext cx="228600" cy="2286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8" name="Line 1052"/>
            <p:cNvSpPr>
              <a:spLocks noChangeShapeType="1"/>
            </p:cNvSpPr>
            <p:nvPr/>
          </p:nvSpPr>
          <p:spPr bwMode="auto">
            <a:xfrm flipV="1">
              <a:off x="533400" y="2816225"/>
              <a:ext cx="6248400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9" name="Line 1053"/>
            <p:cNvSpPr>
              <a:spLocks noChangeShapeType="1"/>
            </p:cNvSpPr>
            <p:nvPr/>
          </p:nvSpPr>
          <p:spPr bwMode="auto">
            <a:xfrm flipV="1">
              <a:off x="533400" y="2286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Kap. 3 Gibbs energi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3814763" cy="4724400"/>
          </a:xfrm>
        </p:spPr>
        <p:txBody>
          <a:bodyPr/>
          <a:lstStyle/>
          <a:p>
            <a:r>
              <a:rPr lang="en-GB" smtClean="0">
                <a:sym typeface="Symbol" pitchFamily="18" charset="2"/>
              </a:rPr>
              <a:t>Lukket system: </a:t>
            </a:r>
          </a:p>
          <a:p>
            <a:endParaRPr lang="en-GB" smtClean="0">
              <a:sym typeface="Symbol" pitchFamily="18" charset="2"/>
            </a:endParaRPr>
          </a:p>
          <a:p>
            <a:r>
              <a:rPr lang="en-GB" smtClean="0">
                <a:sym typeface="Symbol" pitchFamily="18" charset="2"/>
              </a:rPr>
              <a:t>G = H - TS</a:t>
            </a:r>
          </a:p>
          <a:p>
            <a:endParaRPr lang="en-GB" smtClean="0">
              <a:sym typeface="Symbol" pitchFamily="18" charset="2"/>
            </a:endParaRPr>
          </a:p>
          <a:p>
            <a:r>
              <a:rPr lang="en-GB" smtClean="0">
                <a:sym typeface="Symbol" pitchFamily="18" charset="2"/>
              </a:rPr>
              <a:t>G = H - TS</a:t>
            </a:r>
          </a:p>
          <a:p>
            <a:endParaRPr lang="en-GB" smtClean="0">
              <a:sym typeface="Symbol" pitchFamily="18" charset="2"/>
            </a:endParaRPr>
          </a:p>
          <a:p>
            <a:r>
              <a:rPr lang="en-GB" smtClean="0">
                <a:sym typeface="Symbol" pitchFamily="18" charset="2"/>
              </a:rPr>
              <a:t>Spontane reaksjoner: </a:t>
            </a:r>
          </a:p>
          <a:p>
            <a:pPr lvl="1">
              <a:buFontTx/>
              <a:buNone/>
            </a:pPr>
            <a:r>
              <a:rPr lang="en-GB" smtClean="0">
                <a:sym typeface="Symbol" pitchFamily="18" charset="2"/>
              </a:rPr>
              <a:t>G = H - TS &lt; 0</a:t>
            </a:r>
          </a:p>
          <a:p>
            <a:endParaRPr lang="en-GB" smtClean="0">
              <a:sym typeface="Symbol" pitchFamily="18" charset="2"/>
            </a:endParaRPr>
          </a:p>
          <a:p>
            <a:r>
              <a:rPr lang="en-GB" smtClean="0">
                <a:sym typeface="Symbol" pitchFamily="18" charset="2"/>
              </a:rPr>
              <a:t>Ved likevekt: </a:t>
            </a:r>
          </a:p>
          <a:p>
            <a:pPr lvl="1">
              <a:buFontTx/>
              <a:buNone/>
            </a:pPr>
            <a:r>
              <a:rPr lang="en-GB" smtClean="0">
                <a:sym typeface="Symbol" pitchFamily="18" charset="2"/>
              </a:rPr>
              <a:t>G = H - TS = 0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341438"/>
            <a:ext cx="40259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FECD38-B2B0-400B-AC15-8E75281463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15056</TotalTime>
  <Words>1225</Words>
  <Application>Microsoft Office PowerPoint</Application>
  <PresentationFormat>On-screen Show (4:3)</PresentationFormat>
  <Paragraphs>439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Times New Roman</vt:lpstr>
      <vt:lpstr>Arial</vt:lpstr>
      <vt:lpstr>Symbol</vt:lpstr>
      <vt:lpstr>Tahoma</vt:lpstr>
      <vt:lpstr>Default Design</vt:lpstr>
      <vt:lpstr>Microsoft Equation 3.0</vt:lpstr>
      <vt:lpstr>Presentations 3.0-tegning</vt:lpstr>
      <vt:lpstr>MENA 1000; Materialer, energi og nanoteknologi</vt:lpstr>
      <vt:lpstr>Hva er et materiale?</vt:lpstr>
      <vt:lpstr>Kap 1. De store linjene</vt:lpstr>
      <vt:lpstr>Kap 1. Materialtyper</vt:lpstr>
      <vt:lpstr>Kap. 2 Ytre energi; krefter og felt</vt:lpstr>
      <vt:lpstr>Kap. 2 - Stråling</vt:lpstr>
      <vt:lpstr>Kap. 3 Termodynamikk – indre energi – varme - entalpi</vt:lpstr>
      <vt:lpstr>Kap. 3 Entropi</vt:lpstr>
      <vt:lpstr>Kap. 3 Gibbs energi</vt:lpstr>
      <vt:lpstr>Kap. 3 Standardbetingelser</vt:lpstr>
      <vt:lpstr>Slide 11</vt:lpstr>
      <vt:lpstr>Kap 3. Entalpier, entropier, Gibbs energier</vt:lpstr>
      <vt:lpstr>n- og p-leder</vt:lpstr>
      <vt:lpstr>Kap. 4 Periodesystemet</vt:lpstr>
      <vt:lpstr>Kap. 5 Bindinger</vt:lpstr>
      <vt:lpstr>Kap. 5 Faste løsninger - fasediagram</vt:lpstr>
      <vt:lpstr>Kap. 5 - bindinger og forbindelser</vt:lpstr>
      <vt:lpstr>Kap. 6 Kjemiske likevekter</vt:lpstr>
      <vt:lpstr>Kap. 7 Struktur og defekter</vt:lpstr>
      <vt:lpstr>Slide 20</vt:lpstr>
      <vt:lpstr>Kap. 8 Mekaniske egenskaper - konstruksjonsmaterialer</vt:lpstr>
      <vt:lpstr>Kap. 9 Fysikalske egenskaper</vt:lpstr>
      <vt:lpstr>Slide 23</vt:lpstr>
      <vt:lpstr>Slide 24</vt:lpstr>
      <vt:lpstr>Kap. 11 Konvertering og lagring av energi</vt:lpstr>
      <vt:lpstr>Kap. 12 Nanoteknologi - definisjoner</vt:lpstr>
      <vt:lpstr>Kap. 12 Nanoteknologi - verktøyene</vt:lpstr>
      <vt:lpstr>Kap. 12 – Nanoteknologi – Materialene - Karbon</vt:lpstr>
      <vt:lpstr>Kap. 12 Nanoteknologi - Teknologiene</vt:lpstr>
      <vt:lpstr>Atomer – elektroner - bindinger – faste stoffer - nanoteknologi</vt:lpstr>
      <vt:lpstr>Slide 31</vt:lpstr>
    </vt:vector>
  </TitlesOfParts>
  <Company>UiO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trulsn</cp:lastModifiedBy>
  <cp:revision>340</cp:revision>
  <dcterms:created xsi:type="dcterms:W3CDTF">2003-05-03T22:01:05Z</dcterms:created>
  <dcterms:modified xsi:type="dcterms:W3CDTF">2013-11-27T09:15:33Z</dcterms:modified>
</cp:coreProperties>
</file>