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75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3" r:id="rId13"/>
    <p:sldId id="269" r:id="rId14"/>
    <p:sldId id="270" r:id="rId15"/>
    <p:sldId id="271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7"/>
    <p:restoredTop sz="94694"/>
  </p:normalViewPr>
  <p:slideViewPr>
    <p:cSldViewPr snapToGrid="0">
      <p:cViewPr varScale="1">
        <p:scale>
          <a:sx n="60" d="100"/>
          <a:sy n="60" d="100"/>
        </p:scale>
        <p:origin x="126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1pPr>
    <a:lvl2pPr indent="228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2pPr>
    <a:lvl3pPr indent="457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3pPr>
    <a:lvl4pPr indent="685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4pPr>
    <a:lvl5pPr indent="9144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5pPr>
    <a:lvl6pPr indent="11430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6pPr>
    <a:lvl7pPr indent="1371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7pPr>
    <a:lvl8pPr indent="1600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8pPr>
    <a:lvl9pPr indent="1828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1104900"/>
            <a:ext cx="10223500" cy="56134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845300"/>
            <a:ext cx="10223500" cy="576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idx="21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quarter" idx="23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>
            <a:spLocks noGrp="1"/>
          </p:cNvSpPr>
          <p:nvPr>
            <p:ph type="body" sz="quarter" idx="22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</p:spPr>
        <p:txBody>
          <a:bodyPr/>
          <a:lstStyle>
            <a:lvl1pPr>
              <a:buSzPct val="125000"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>
              <a:buSzPct val="125000"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>
              <a:buSzPct val="125000"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>
              <a:buSzPct val="125000"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>
              <a:buSzPct val="125000"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oyvindry@math.uio.no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io.no/studier/emner/matnat/math/MAT-INF1100/h19" TargetMode="External"/><Relationship Id="rId2" Type="http://schemas.openxmlformats.org/officeDocument/2006/relationships/hyperlink" Target="http://www.uio.no/studier/emner/matnat/math/MAT-INF1100/h23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uio.no/studier/emner/matnat/math/MAT-IN1105/h19" TargetMode="External"/><Relationship Id="rId4" Type="http://schemas.openxmlformats.org/officeDocument/2006/relationships/hyperlink" Target="http://www.uio.no/studier/emner/matnat/math/MAT-IN1105/h2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900/h23/ressurser/opplegg.md" TargetMode="External"/><Relationship Id="rId2" Type="http://schemas.openxmlformats.org/officeDocument/2006/relationships/hyperlink" Target="https://www.uio.no/studier/emner/matnat/ifi/IN1900/h23/ressurser/undervisningsplan.md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uio.no/studier/emner/matnat/math/MAT-IN1105/h23/obligermatematikk.html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VELKOMMEN TIL…"/>
          <p:cNvSpPr txBox="1">
            <a:spLocks noGrp="1"/>
          </p:cNvSpPr>
          <p:nvPr>
            <p:ph type="ctrTitle"/>
          </p:nvPr>
        </p:nvSpPr>
        <p:spPr>
          <a:xfrm>
            <a:off x="1778000" y="4293106"/>
            <a:ext cx="20828000" cy="4648201"/>
          </a:xfrm>
          <a:prstGeom prst="rect">
            <a:avLst/>
          </a:prstGeom>
        </p:spPr>
        <p:txBody>
          <a:bodyPr/>
          <a:lstStyle/>
          <a:p>
            <a:r>
              <a:rPr dirty="0"/>
              <a:t>VELKOMMEN TIL</a:t>
            </a:r>
          </a:p>
          <a:p>
            <a:r>
              <a:rPr dirty="0"/>
              <a:t>MAT-INF1100 </a:t>
            </a:r>
            <a:r>
              <a:rPr dirty="0" err="1"/>
              <a:t>og</a:t>
            </a:r>
            <a:r>
              <a:rPr dirty="0"/>
              <a:t> MAT-IN1105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ære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Foreleser</a:t>
            </a:r>
            <a:endParaRPr dirty="0"/>
          </a:p>
        </p:txBody>
      </p:sp>
      <p:sp>
        <p:nvSpPr>
          <p:cNvPr id="175" name="Knut Mørken og Michael Floater, foreleser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>
              <a:buSzTx/>
              <a:buNone/>
            </a:pPr>
            <a:r>
              <a:rPr lang="nb-NO" b="1" dirty="0">
                <a:latin typeface="Helvetica"/>
                <a:ea typeface="Helvetica"/>
                <a:cs typeface="Helvetica"/>
                <a:sym typeface="Helvetica"/>
              </a:rPr>
              <a:t>Øyvind Ryan</a:t>
            </a:r>
            <a:endParaRPr lang="nb-NO" dirty="0"/>
          </a:p>
          <a:p>
            <a:pPr marL="0" indent="0">
              <a:buSzTx/>
              <a:buNone/>
            </a:pPr>
            <a:r>
              <a:rPr lang="nb-NO" dirty="0"/>
              <a:t>Arbeider med beregningsorientert matematikk.</a:t>
            </a:r>
            <a:endParaRPr dirty="0"/>
          </a:p>
          <a:p>
            <a:pPr marL="0" indent="0">
              <a:buSzTx/>
              <a:buNone/>
            </a:pPr>
            <a:r>
              <a:rPr lang="nb-NO" dirty="0"/>
              <a:t>Ansvarlig for koordineringen mellom MAT-IN1105 og MAT-INF1100/IN1900.</a:t>
            </a:r>
            <a:r>
              <a:rPr dirty="0"/>
              <a:t> </a:t>
            </a:r>
            <a:endParaRPr lang="nb-NO" dirty="0"/>
          </a:p>
          <a:p>
            <a:pPr marL="0" indent="0">
              <a:buSzTx/>
              <a:buNone/>
            </a:pPr>
            <a:r>
              <a:rPr lang="en-NO" dirty="0"/>
              <a:t>Forskningsbakgrunn: operatoralgebraer, bildekompresjon, mobil kommunikasjon, wavelets. Skriving av lærebøker i matematikk.</a:t>
            </a:r>
          </a:p>
          <a:p>
            <a:pPr marL="0" indent="0">
              <a:buNone/>
            </a:pPr>
            <a:r>
              <a:rPr lang="en-NO" dirty="0"/>
              <a:t>E-post: </a:t>
            </a:r>
            <a:r>
              <a:rPr lang="en-NO" dirty="0">
                <a:hlinkClick r:id="rId2"/>
              </a:rPr>
              <a:t>oyvindry@math.uio.no</a:t>
            </a:r>
            <a:endParaRPr lang="en-NO" dirty="0"/>
          </a:p>
          <a:p>
            <a:pPr marL="0" indent="0">
              <a:buNone/>
            </a:pPr>
            <a:r>
              <a:rPr lang="en-NO" dirty="0"/>
              <a:t>Kontor: Rom 903, Niels Henrik Abels hus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9EE27-5308-5701-3D9C-FB0DB5D4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0"/>
            <a:ext cx="21005800" cy="2898258"/>
          </a:xfrm>
        </p:spPr>
        <p:txBody>
          <a:bodyPr/>
          <a:lstStyle/>
          <a:p>
            <a:r>
              <a:rPr lang="en-NO" dirty="0"/>
              <a:t>Temaer </a:t>
            </a:r>
            <a:r>
              <a:rPr lang="en-GB" dirty="0"/>
              <a:t>i</a:t>
            </a:r>
            <a:r>
              <a:rPr lang="en-NO" dirty="0"/>
              <a:t> kurset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3DCC8-5249-06A4-6AFE-6E61031BA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525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NO" dirty="0"/>
          </a:p>
          <a:p>
            <a:r>
              <a:rPr lang="en-NO" dirty="0"/>
              <a:t>Induksjon</a:t>
            </a:r>
          </a:p>
          <a:p>
            <a:r>
              <a:rPr lang="en-NO" dirty="0"/>
              <a:t>Tallsystemer og representasjon av tall på en datamaskin (kun MAT-INF1100)</a:t>
            </a:r>
          </a:p>
          <a:p>
            <a:r>
              <a:rPr lang="en-NO" dirty="0"/>
              <a:t>Avrundingsfeil (kun MAT-INF1100)</a:t>
            </a:r>
          </a:p>
          <a:p>
            <a:r>
              <a:rPr lang="en-NO" dirty="0"/>
              <a:t>Differensligninger (kun MAT-INF1100)</a:t>
            </a:r>
          </a:p>
          <a:p>
            <a:r>
              <a:rPr lang="en-NO" dirty="0"/>
              <a:t>Taylorrekker</a:t>
            </a:r>
          </a:p>
          <a:p>
            <a:r>
              <a:rPr lang="en-NO" dirty="0"/>
              <a:t>Differensialligninger</a:t>
            </a:r>
          </a:p>
          <a:p>
            <a:r>
              <a:rPr lang="en-NO" dirty="0"/>
              <a:t>Interpolasjon. Nullpunktsmetoder. Numerisk derivasjon/integrasjon. Numerisk løsning av differensialligninger.</a:t>
            </a:r>
          </a:p>
          <a:p>
            <a:pPr marL="0" indent="0">
              <a:buNone/>
            </a:pPr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0327847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MAT-INF1100  17/8-20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Generell info</a:t>
            </a:r>
            <a:endParaRPr dirty="0"/>
          </a:p>
        </p:txBody>
      </p:sp>
      <p:sp>
        <p:nvSpPr>
          <p:cNvPr id="178" name="Undervisningsmateriell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Hjemmesiden for kurset</a:t>
            </a:r>
          </a:p>
          <a:p>
            <a:r>
              <a:rPr dirty="0" err="1"/>
              <a:t>Undervisningsmateriell</a:t>
            </a:r>
            <a:endParaRPr dirty="0"/>
          </a:p>
          <a:p>
            <a:r>
              <a:rPr dirty="0" err="1"/>
              <a:t>Forkunnskaper</a:t>
            </a:r>
            <a:endParaRPr dirty="0"/>
          </a:p>
          <a:p>
            <a:r>
              <a:rPr dirty="0" err="1"/>
              <a:t>Undervisningen</a:t>
            </a:r>
            <a:endParaRPr dirty="0"/>
          </a:p>
          <a:p>
            <a:r>
              <a:rPr dirty="0" err="1"/>
              <a:t>Eksamen</a:t>
            </a:r>
            <a:r>
              <a:rPr dirty="0"/>
              <a:t>/obliger</a:t>
            </a:r>
            <a:endParaRPr lang="nb-NO" dirty="0"/>
          </a:p>
          <a:p>
            <a:r>
              <a:rPr lang="en-NO" dirty="0"/>
              <a:t>Plan for første uke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Informasjo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Informasjon</a:t>
            </a:r>
          </a:p>
        </p:txBody>
      </p:sp>
      <p:sp>
        <p:nvSpPr>
          <p:cNvPr id="181" name="Emnehjemmesid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lang="nb-NO" dirty="0"/>
              <a:t>H</a:t>
            </a:r>
            <a:r>
              <a:rPr dirty="0" err="1"/>
              <a:t>jemmeside</a:t>
            </a:r>
            <a:r>
              <a:rPr lang="nb-NO" dirty="0"/>
              <a:t> for kursene:</a:t>
            </a:r>
            <a:endParaRPr dirty="0"/>
          </a:p>
          <a:p>
            <a:pPr lvl="1"/>
            <a:r>
              <a:rPr u="sng" dirty="0">
                <a:hlinkClick r:id="rId2"/>
              </a:rPr>
              <a:t>http://www.uio.no/studier/emner/matnat/math/MAT-INF1100/h2</a:t>
            </a:r>
            <a:r>
              <a:rPr lang="nb-NO" u="sng" dirty="0">
                <a:hlinkClick r:id="rId2"/>
              </a:rPr>
              <a:t>3</a:t>
            </a:r>
            <a:endParaRPr u="sng" dirty="0">
              <a:hlinkClick r:id="rId3"/>
            </a:endParaRPr>
          </a:p>
          <a:p>
            <a:pPr lvl="1"/>
            <a:r>
              <a:rPr u="sng" dirty="0">
                <a:hlinkClick r:id="rId4"/>
              </a:rPr>
              <a:t>http://www.uio.no/studier/emner/matnat/math/MAT-IN1105/h2</a:t>
            </a:r>
            <a:r>
              <a:rPr lang="nb-NO" u="sng" dirty="0">
                <a:hlinkClick r:id="rId4"/>
              </a:rPr>
              <a:t>3</a:t>
            </a:r>
            <a:endParaRPr u="sng" dirty="0">
              <a:hlinkClick r:id="rId5"/>
            </a:endParaRPr>
          </a:p>
          <a:p>
            <a:pPr marL="0" indent="0">
              <a:buSzTx/>
              <a:buNone/>
            </a:pPr>
            <a:r>
              <a:rPr lang="nb-NO" dirty="0"/>
              <a:t>Timeplan. Pensumliste. Lenker. Beskjeder. Info om </a:t>
            </a:r>
            <a:r>
              <a:rPr lang="nb-NO" dirty="0" err="1"/>
              <a:t>obliger</a:t>
            </a:r>
            <a:r>
              <a:rPr lang="nb-NO" dirty="0"/>
              <a:t>. Gamle eksamensoppgaver.</a:t>
            </a:r>
          </a:p>
          <a:p>
            <a:pPr marL="0" indent="0">
              <a:buSzTx/>
              <a:buNone/>
            </a:pPr>
            <a:r>
              <a:rPr lang="nb-NO" dirty="0"/>
              <a:t>Praktiske spørsmål: </a:t>
            </a:r>
            <a:r>
              <a:rPr dirty="0" err="1"/>
              <a:t>Instituttekspedisjonen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7. </a:t>
            </a:r>
            <a:r>
              <a:rPr dirty="0" err="1"/>
              <a:t>etg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Abels</a:t>
            </a:r>
            <a:r>
              <a:rPr dirty="0"/>
              <a:t> </a:t>
            </a:r>
            <a:r>
              <a:rPr dirty="0" err="1"/>
              <a:t>hus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Undervisningsmateriel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Undervisningsmateriell</a:t>
            </a:r>
          </a:p>
        </p:txBody>
      </p:sp>
      <p:sp>
        <p:nvSpPr>
          <p:cNvPr id="184" name="Tom Lindstrøm: Kalkulus (3. eller 4. utgave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</a:pPr>
            <a:r>
              <a:rPr dirty="0"/>
              <a:t>Tom </a:t>
            </a:r>
            <a:r>
              <a:rPr dirty="0" err="1"/>
              <a:t>Lindstrøm</a:t>
            </a:r>
            <a:r>
              <a:rPr dirty="0"/>
              <a:t>: </a:t>
            </a:r>
            <a:r>
              <a:rPr dirty="0" err="1"/>
              <a:t>Kalkulus</a:t>
            </a:r>
            <a:r>
              <a:rPr dirty="0"/>
              <a:t> (3. </a:t>
            </a:r>
            <a:r>
              <a:rPr dirty="0" err="1"/>
              <a:t>eller</a:t>
            </a:r>
            <a:r>
              <a:rPr dirty="0"/>
              <a:t> 4. </a:t>
            </a:r>
            <a:r>
              <a:rPr dirty="0" err="1"/>
              <a:t>utgave</a:t>
            </a:r>
            <a:r>
              <a:rPr dirty="0"/>
              <a:t>)</a:t>
            </a:r>
            <a:r>
              <a:rPr lang="nb-NO" dirty="0"/>
              <a:t>. K</a:t>
            </a:r>
            <a:r>
              <a:rPr dirty="0" err="1"/>
              <a:t>jøpes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bokhandelen</a:t>
            </a:r>
            <a:r>
              <a:rPr lang="nb-NO" dirty="0"/>
              <a:t>. </a:t>
            </a:r>
          </a:p>
          <a:p>
            <a:pPr>
              <a:buSzTx/>
            </a:pPr>
            <a:r>
              <a:rPr dirty="0" err="1"/>
              <a:t>Kompendiu</a:t>
            </a:r>
            <a:r>
              <a:rPr lang="nb-NO" dirty="0"/>
              <a:t>m. Kan lastes ned fra </a:t>
            </a:r>
            <a:r>
              <a:rPr lang="nb-NO" dirty="0" err="1"/>
              <a:t>leganto</a:t>
            </a:r>
            <a:r>
              <a:rPr lang="nb-NO" dirty="0"/>
              <a:t>. </a:t>
            </a:r>
          </a:p>
          <a:p>
            <a:pPr>
              <a:buSzTx/>
            </a:pPr>
            <a:r>
              <a:rPr lang="en-NO" dirty="0"/>
              <a:t>MAT-IN1105 har </a:t>
            </a:r>
            <a:r>
              <a:rPr lang="en-GB" dirty="0"/>
              <a:t>i</a:t>
            </a:r>
            <a:r>
              <a:rPr lang="en-NO" dirty="0"/>
              <a:t> tillegg pensum fra boka “Introduction to Scientific Programming with Python” (fellesforelesninger med IN1900).</a:t>
            </a:r>
            <a:endParaRPr dirty="0"/>
          </a:p>
          <a:p>
            <a:pPr marL="0" indent="0">
              <a:buSzTx/>
              <a:buNone/>
            </a:pPr>
            <a:r>
              <a:rPr lang="nb-NO" dirty="0"/>
              <a:t>Detaljert pensumbeskrivelse finner du på </a:t>
            </a:r>
            <a:r>
              <a:rPr lang="nb-NO" dirty="0" err="1"/>
              <a:t>leganto</a:t>
            </a:r>
            <a:r>
              <a:rPr lang="nb-NO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MAT1100, MAT-INF1100 og IN190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767715">
              <a:defRPr sz="10416"/>
            </a:lvl1pPr>
          </a:lstStyle>
          <a:p>
            <a:r>
              <a:t>MAT1100, MAT-INF1100 og IN1900</a:t>
            </a:r>
          </a:p>
        </p:txBody>
      </p:sp>
      <p:sp>
        <p:nvSpPr>
          <p:cNvPr id="187" name="De tre emnene danner en helhet og er synkroniser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792479">
              <a:spcBef>
                <a:spcPts val="5600"/>
              </a:spcBef>
              <a:buSzTx/>
              <a:buNone/>
              <a:defRPr sz="4992"/>
            </a:pPr>
            <a:r>
              <a:rPr dirty="0"/>
              <a:t>De </a:t>
            </a:r>
            <a:r>
              <a:rPr dirty="0" err="1"/>
              <a:t>tre</a:t>
            </a:r>
            <a:r>
              <a:rPr dirty="0"/>
              <a:t> </a:t>
            </a:r>
            <a:r>
              <a:rPr dirty="0" err="1"/>
              <a:t>emnene</a:t>
            </a:r>
            <a:r>
              <a:rPr dirty="0"/>
              <a:t> </a:t>
            </a:r>
            <a:r>
              <a:rPr dirty="0" err="1"/>
              <a:t>danner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helhet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er </a:t>
            </a:r>
            <a:r>
              <a:rPr dirty="0" err="1"/>
              <a:t>synkronisert</a:t>
            </a:r>
            <a:endParaRPr dirty="0"/>
          </a:p>
          <a:p>
            <a:pPr marL="0" indent="0" defTabSz="792479">
              <a:spcBef>
                <a:spcPts val="5600"/>
              </a:spcBef>
              <a:buSzTx/>
              <a:buNone/>
              <a:defRPr sz="4992"/>
            </a:pPr>
            <a:r>
              <a:rPr dirty="0" err="1"/>
              <a:t>Både</a:t>
            </a:r>
            <a:r>
              <a:rPr dirty="0"/>
              <a:t> MAT1100 </a:t>
            </a:r>
            <a:r>
              <a:rPr dirty="0" err="1"/>
              <a:t>og</a:t>
            </a:r>
            <a:r>
              <a:rPr dirty="0"/>
              <a:t> MAT-INF1100 </a:t>
            </a:r>
            <a:r>
              <a:rPr dirty="0" err="1"/>
              <a:t>inneholder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del </a:t>
            </a:r>
            <a:r>
              <a:rPr dirty="0" err="1"/>
              <a:t>klassisk</a:t>
            </a:r>
            <a:r>
              <a:rPr dirty="0"/>
              <a:t> </a:t>
            </a:r>
            <a:r>
              <a:rPr dirty="0" err="1"/>
              <a:t>matematikk</a:t>
            </a:r>
            <a:endParaRPr dirty="0"/>
          </a:p>
          <a:p>
            <a:pPr marL="0" indent="0" defTabSz="792479">
              <a:spcBef>
                <a:spcPts val="5600"/>
              </a:spcBef>
              <a:buSzTx/>
              <a:buNone/>
              <a:defRPr sz="4992"/>
            </a:pPr>
            <a:r>
              <a:rPr dirty="0"/>
              <a:t>MAT-INF1100 </a:t>
            </a:r>
            <a:r>
              <a:rPr dirty="0" err="1"/>
              <a:t>inneholder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tillegg</a:t>
            </a:r>
            <a:r>
              <a:rPr lang="nb-NO" dirty="0"/>
              <a:t> en del om numeriske metoder og </a:t>
            </a:r>
            <a:r>
              <a:rPr dirty="0" err="1"/>
              <a:t>representasjon</a:t>
            </a:r>
            <a:r>
              <a:rPr dirty="0"/>
              <a:t> av </a:t>
            </a:r>
            <a:r>
              <a:rPr lang="nb-NO" dirty="0"/>
              <a:t>tall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datamaskin</a:t>
            </a:r>
            <a:endParaRPr dirty="0"/>
          </a:p>
          <a:p>
            <a:pPr marL="0" indent="0" defTabSz="792479">
              <a:spcBef>
                <a:spcPts val="5600"/>
              </a:spcBef>
              <a:buSzTx/>
              <a:buNone/>
              <a:defRPr sz="4992"/>
            </a:pPr>
            <a:r>
              <a:rPr dirty="0" err="1"/>
              <a:t>Programmering</a:t>
            </a:r>
            <a:r>
              <a:rPr dirty="0"/>
              <a:t> </a:t>
            </a:r>
            <a:r>
              <a:rPr dirty="0" err="1"/>
              <a:t>lærer</a:t>
            </a:r>
            <a:r>
              <a:rPr dirty="0"/>
              <a:t> </a:t>
            </a:r>
            <a:r>
              <a:rPr dirty="0" err="1"/>
              <a:t>dere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IN1900</a:t>
            </a:r>
            <a:r>
              <a:rPr lang="nb-NO" dirty="0"/>
              <a:t>. B</a:t>
            </a:r>
            <a:r>
              <a:rPr dirty="0" err="1"/>
              <a:t>rukes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MAT-INF1100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1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MAT-IN110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MAT-IN1105</a:t>
            </a:r>
          </a:p>
        </p:txBody>
      </p:sp>
      <p:sp>
        <p:nvSpPr>
          <p:cNvPr id="190" name="Følger IN1900 de seks første uke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lang="nb-NO" dirty="0"/>
              <a:t>Felles forelesninger med</a:t>
            </a:r>
            <a:r>
              <a:rPr dirty="0"/>
              <a:t> IN1900 de </a:t>
            </a:r>
            <a:r>
              <a:rPr lang="nb-NO" dirty="0"/>
              <a:t>6</a:t>
            </a:r>
            <a:r>
              <a:rPr dirty="0"/>
              <a:t> </a:t>
            </a:r>
            <a:r>
              <a:rPr dirty="0" err="1"/>
              <a:t>første</a:t>
            </a:r>
            <a:r>
              <a:rPr dirty="0"/>
              <a:t> </a:t>
            </a:r>
            <a:r>
              <a:rPr dirty="0" err="1"/>
              <a:t>ukene</a:t>
            </a:r>
            <a:r>
              <a:rPr lang="nb-NO" dirty="0"/>
              <a:t> (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grunnkompetanse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programmering</a:t>
            </a:r>
            <a:r>
              <a:rPr lang="en-GB" dirty="0"/>
              <a:t>, </a:t>
            </a:r>
            <a:r>
              <a:rPr lang="en-GB" dirty="0" err="1"/>
              <a:t>ikke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/>
              <a:t>avanserte</a:t>
            </a:r>
            <a:r>
              <a:rPr lang="en-GB" dirty="0"/>
              <a:t> </a:t>
            </a:r>
            <a:r>
              <a:rPr lang="en-GB" dirty="0" err="1"/>
              <a:t>programmeringsteknikker</a:t>
            </a:r>
            <a:r>
              <a:rPr lang="en-GB" dirty="0"/>
              <a:t>, </a:t>
            </a:r>
            <a:r>
              <a:rPr lang="en-GB" dirty="0" err="1"/>
              <a:t>ikke</a:t>
            </a:r>
            <a:r>
              <a:rPr lang="en-GB" dirty="0"/>
              <a:t> bruk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klasser</a:t>
            </a:r>
            <a:r>
              <a:rPr lang="en-GB" dirty="0"/>
              <a:t>)</a:t>
            </a:r>
            <a:endParaRPr dirty="0"/>
          </a:p>
          <a:p>
            <a:pPr marL="0" indent="0">
              <a:buSzTx/>
              <a:buNone/>
            </a:pPr>
            <a:r>
              <a:rPr lang="nb-NO" dirty="0"/>
              <a:t>Felles forelesninger med</a:t>
            </a:r>
            <a:r>
              <a:rPr dirty="0"/>
              <a:t> MAT-INF1100 </a:t>
            </a:r>
            <a:r>
              <a:rPr dirty="0" err="1"/>
              <a:t>første</a:t>
            </a:r>
            <a:r>
              <a:rPr dirty="0"/>
              <a:t> uke,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uke 7</a:t>
            </a:r>
          </a:p>
          <a:p>
            <a:pPr marL="0" indent="0">
              <a:buSzTx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Forkunnskaper (matematikk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Forkunnskaper (matematikk)</a:t>
            </a:r>
          </a:p>
        </p:txBody>
      </p:sp>
      <p:sp>
        <p:nvSpPr>
          <p:cNvPr id="193" name="Antar bakgrunnskunnskaper i matematikk tilsvarende R2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Antar</a:t>
            </a:r>
            <a:r>
              <a:rPr dirty="0"/>
              <a:t> </a:t>
            </a:r>
            <a:r>
              <a:rPr dirty="0" err="1"/>
              <a:t>bakgrunnskunnskaper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matematikk</a:t>
            </a:r>
            <a:r>
              <a:rPr dirty="0"/>
              <a:t> </a:t>
            </a:r>
            <a:r>
              <a:rPr dirty="0" err="1"/>
              <a:t>tilsvarende</a:t>
            </a:r>
            <a:r>
              <a:rPr dirty="0"/>
              <a:t> R2</a:t>
            </a:r>
          </a:p>
          <a:p>
            <a:pPr marL="0" indent="0">
              <a:buSzTx/>
              <a:buNone/>
            </a:pPr>
            <a:r>
              <a:rPr dirty="0" err="1"/>
              <a:t>En</a:t>
            </a:r>
            <a:r>
              <a:rPr dirty="0"/>
              <a:t> del </a:t>
            </a:r>
            <a:r>
              <a:rPr dirty="0" err="1"/>
              <a:t>av</a:t>
            </a:r>
            <a:r>
              <a:rPr dirty="0"/>
              <a:t> </a:t>
            </a:r>
            <a:r>
              <a:rPr dirty="0" err="1"/>
              <a:t>stoffet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MAT-INF1100 </a:t>
            </a:r>
            <a:r>
              <a:rPr dirty="0" err="1"/>
              <a:t>og</a:t>
            </a:r>
            <a:r>
              <a:rPr dirty="0"/>
              <a:t> MAT1100 </a:t>
            </a:r>
            <a:r>
              <a:rPr dirty="0" err="1"/>
              <a:t>er</a:t>
            </a:r>
            <a:r>
              <a:rPr dirty="0"/>
              <a:t> </a:t>
            </a:r>
            <a:r>
              <a:rPr dirty="0" err="1"/>
              <a:t>repetisjon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videregående</a:t>
            </a:r>
            <a:endParaRPr dirty="0"/>
          </a:p>
          <a:p>
            <a:pPr marL="0" indent="0">
              <a:buSzTx/>
              <a:buNone/>
              <a:defRPr i="1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 err="1"/>
              <a:t>Svært</a:t>
            </a:r>
            <a:r>
              <a:rPr dirty="0"/>
              <a:t> </a:t>
            </a:r>
            <a:r>
              <a:rPr dirty="0" err="1"/>
              <a:t>viktig</a:t>
            </a:r>
            <a:r>
              <a:rPr dirty="0"/>
              <a:t> å </a:t>
            </a:r>
            <a:r>
              <a:rPr dirty="0" err="1"/>
              <a:t>være</a:t>
            </a:r>
            <a:r>
              <a:rPr dirty="0"/>
              <a:t> </a:t>
            </a:r>
            <a:r>
              <a:rPr dirty="0" err="1"/>
              <a:t>trygg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algebra (</a:t>
            </a:r>
            <a:r>
              <a:rPr dirty="0" err="1"/>
              <a:t>bokstavregning</a:t>
            </a:r>
            <a:r>
              <a:rPr dirty="0"/>
              <a:t>) (</a:t>
            </a:r>
            <a:r>
              <a:rPr dirty="0" err="1"/>
              <a:t>sjekk</a:t>
            </a:r>
            <a:r>
              <a:rPr dirty="0"/>
              <a:t> </a:t>
            </a:r>
            <a:r>
              <a:rPr dirty="0" err="1"/>
              <a:t>tidligere</a:t>
            </a:r>
            <a:r>
              <a:rPr dirty="0"/>
              <a:t> </a:t>
            </a:r>
            <a:r>
              <a:rPr dirty="0" err="1"/>
              <a:t>lærebøker</a:t>
            </a:r>
            <a:r>
              <a:rPr dirty="0"/>
              <a:t> om du </a:t>
            </a:r>
            <a:r>
              <a:rPr dirty="0" err="1"/>
              <a:t>er</a:t>
            </a:r>
            <a:r>
              <a:rPr dirty="0"/>
              <a:t> </a:t>
            </a:r>
            <a:r>
              <a:rPr dirty="0" err="1"/>
              <a:t>usikker</a:t>
            </a:r>
            <a:r>
              <a:rPr b="1" dirty="0"/>
              <a:t>)</a:t>
            </a:r>
          </a:p>
          <a:p>
            <a:pPr marL="0" indent="0">
              <a:buSzTx/>
              <a:buNone/>
            </a:pPr>
            <a:r>
              <a:rPr dirty="0"/>
              <a:t>Pass </a:t>
            </a:r>
            <a:r>
              <a:rPr dirty="0" err="1"/>
              <a:t>på</a:t>
            </a:r>
            <a:r>
              <a:rPr dirty="0"/>
              <a:t> å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bli</a:t>
            </a:r>
            <a:r>
              <a:rPr dirty="0"/>
              <a:t> </a:t>
            </a:r>
            <a:r>
              <a:rPr dirty="0" err="1"/>
              <a:t>hengende</a:t>
            </a:r>
            <a:r>
              <a:rPr dirty="0"/>
              <a:t> </a:t>
            </a:r>
            <a:r>
              <a:rPr dirty="0" err="1"/>
              <a:t>etter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starten</a:t>
            </a:r>
            <a:r>
              <a:rPr dirty="0"/>
              <a:t>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Forkunnskaper (informatikk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Forkunnskaper (informatikk)</a:t>
            </a:r>
          </a:p>
        </p:txBody>
      </p:sp>
      <p:sp>
        <p:nvSpPr>
          <p:cNvPr id="196" name="Antar at alle tar IN1900 samtidig med MAT-INF1100 eller kan programmere fra før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 err="1"/>
              <a:t>Antar</a:t>
            </a:r>
            <a:r>
              <a:rPr dirty="0"/>
              <a:t> at alle tar IN1900 </a:t>
            </a:r>
            <a:r>
              <a:rPr dirty="0" err="1"/>
              <a:t>samtidig</a:t>
            </a:r>
            <a:r>
              <a:rPr dirty="0"/>
              <a:t> med MAT-INF1100 </a:t>
            </a:r>
            <a:r>
              <a:rPr lang="nb-NO" dirty="0"/>
              <a:t>(evt. Følger MAT-IN1105),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programmere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før</a:t>
            </a:r>
            <a:r>
              <a:rPr lang="nb-NO" dirty="0"/>
              <a:t>.</a:t>
            </a:r>
            <a:endParaRPr dirty="0"/>
          </a:p>
          <a:p>
            <a:pPr marL="0" indent="0">
              <a:buSzTx/>
              <a:buNone/>
            </a:pPr>
            <a:r>
              <a:rPr dirty="0" err="1"/>
              <a:t>Programmeringsoppgavene</a:t>
            </a:r>
            <a:r>
              <a:rPr dirty="0"/>
              <a:t> </a:t>
            </a:r>
            <a:r>
              <a:rPr dirty="0" err="1"/>
              <a:t>gjøres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Python</a:t>
            </a:r>
            <a:r>
              <a:rPr lang="nb-NO" dirty="0"/>
              <a:t>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Eksamen/oblig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nb-NO" dirty="0"/>
              <a:t>O</a:t>
            </a:r>
            <a:r>
              <a:rPr dirty="0" err="1"/>
              <a:t>blig</a:t>
            </a:r>
            <a:r>
              <a:rPr lang="nb-NO" dirty="0" err="1"/>
              <a:t>atoriske</a:t>
            </a:r>
            <a:r>
              <a:rPr lang="nb-NO" dirty="0"/>
              <a:t> innleveringer</a:t>
            </a:r>
            <a:endParaRPr dirty="0"/>
          </a:p>
        </p:txBody>
      </p:sp>
      <p:sp>
        <p:nvSpPr>
          <p:cNvPr id="199" name="To obligatoriske oppgaver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indent="0">
              <a:buSzTx/>
              <a:buNone/>
            </a:pPr>
            <a:r>
              <a:rPr lang="nb-NO" dirty="0"/>
              <a:t>Begge kurs har to obligatoriske oppgaver som må bestås.</a:t>
            </a:r>
          </a:p>
          <a:p>
            <a:pPr marL="0" indent="0">
              <a:buSzTx/>
              <a:buNone/>
            </a:pPr>
            <a:r>
              <a:rPr lang="nb-NO" dirty="0"/>
              <a:t>MAT-INF1100: leverer i canvas.</a:t>
            </a:r>
          </a:p>
          <a:p>
            <a:pPr>
              <a:buSzTx/>
            </a:pPr>
            <a:r>
              <a:rPr dirty="0"/>
              <a:t>Oblig1: </a:t>
            </a:r>
            <a:r>
              <a:rPr dirty="0" err="1"/>
              <a:t>Innlevering</a:t>
            </a:r>
            <a:r>
              <a:rPr dirty="0"/>
              <a:t> </a:t>
            </a:r>
            <a:r>
              <a:rPr lang="nb-NO" dirty="0"/>
              <a:t>21</a:t>
            </a:r>
            <a:r>
              <a:rPr dirty="0"/>
              <a:t>. </a:t>
            </a:r>
            <a:r>
              <a:rPr dirty="0" err="1"/>
              <a:t>september</a:t>
            </a:r>
            <a:endParaRPr lang="nb-NO" dirty="0"/>
          </a:p>
          <a:p>
            <a:pPr>
              <a:buSzTx/>
            </a:pPr>
            <a:r>
              <a:rPr dirty="0"/>
              <a:t>Oblig2: </a:t>
            </a:r>
            <a:r>
              <a:rPr dirty="0" err="1"/>
              <a:t>Innlevering</a:t>
            </a:r>
            <a:r>
              <a:rPr dirty="0"/>
              <a:t> </a:t>
            </a:r>
            <a:r>
              <a:rPr lang="nb-NO" dirty="0"/>
              <a:t>2</a:t>
            </a:r>
            <a:r>
              <a:rPr dirty="0"/>
              <a:t>. </a:t>
            </a:r>
            <a:r>
              <a:rPr lang="nb-NO" dirty="0"/>
              <a:t>november</a:t>
            </a:r>
            <a:endParaRPr dirty="0"/>
          </a:p>
          <a:p>
            <a:pPr marL="0" indent="0">
              <a:buSzTx/>
              <a:buNone/>
            </a:pPr>
            <a:r>
              <a:rPr lang="nb-NO" dirty="0"/>
              <a:t>MAT-IN1105: leverer i </a:t>
            </a:r>
            <a:r>
              <a:rPr lang="nb-NO" dirty="0" err="1"/>
              <a:t>devilry</a:t>
            </a:r>
            <a:r>
              <a:rPr lang="nb-NO" dirty="0"/>
              <a:t>. </a:t>
            </a:r>
          </a:p>
          <a:p>
            <a:pPr>
              <a:buSzTx/>
            </a:pPr>
            <a:r>
              <a:rPr lang="nb-NO" dirty="0" err="1"/>
              <a:t>Oblig</a:t>
            </a:r>
            <a:r>
              <a:rPr lang="nb-NO" dirty="0"/>
              <a:t> 1: Felles med IN1900. Finnes i </a:t>
            </a:r>
            <a:r>
              <a:rPr lang="nb-NO" dirty="0">
                <a:hlinkClick r:id="rId2"/>
              </a:rPr>
              <a:t>detaljert undervisningsplan</a:t>
            </a:r>
            <a:r>
              <a:rPr lang="nb-NO" dirty="0"/>
              <a:t> Se også </a:t>
            </a:r>
            <a:r>
              <a:rPr lang="nb-NO" dirty="0">
                <a:hlinkClick r:id="rId3"/>
              </a:rPr>
              <a:t>opplegg og regler</a:t>
            </a:r>
            <a:r>
              <a:rPr lang="nb-NO" dirty="0"/>
              <a:t> på </a:t>
            </a:r>
            <a:r>
              <a:rPr lang="nb-NO" dirty="0" err="1"/>
              <a:t>kurssiden</a:t>
            </a:r>
            <a:r>
              <a:rPr lang="nb-NO" dirty="0"/>
              <a:t>. </a:t>
            </a:r>
          </a:p>
          <a:p>
            <a:pPr>
              <a:buSzTx/>
            </a:pPr>
            <a:r>
              <a:rPr lang="nb-NO" dirty="0" err="1"/>
              <a:t>Oblig</a:t>
            </a:r>
            <a:r>
              <a:rPr lang="nb-NO" dirty="0"/>
              <a:t> 2: Nesten identisk med </a:t>
            </a:r>
            <a:r>
              <a:rPr lang="nb-NO" dirty="0" err="1"/>
              <a:t>Oblig</a:t>
            </a:r>
            <a:r>
              <a:rPr lang="nb-NO" dirty="0"/>
              <a:t> 2 i MAT-INF1100, se også </a:t>
            </a:r>
            <a:r>
              <a:rPr lang="nb-NO" dirty="0">
                <a:hlinkClick r:id="rId4"/>
              </a:rPr>
              <a:t>opplegg og regler</a:t>
            </a:r>
            <a:r>
              <a:rPr lang="nb-NO" dirty="0"/>
              <a:t> på </a:t>
            </a:r>
            <a:r>
              <a:rPr lang="nb-NO" dirty="0" err="1"/>
              <a:t>kurssiden</a:t>
            </a:r>
            <a:r>
              <a:rPr lang="nb-NO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1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Eksamen/oblig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Eksamen/obliger</a:t>
            </a:r>
          </a:p>
        </p:txBody>
      </p:sp>
      <p:sp>
        <p:nvSpPr>
          <p:cNvPr id="199" name="To obligatoriske oppgaver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SzTx/>
              <a:buNone/>
            </a:pPr>
            <a:r>
              <a:rPr dirty="0" err="1"/>
              <a:t>Underveiseksamen</a:t>
            </a:r>
            <a:r>
              <a:rPr dirty="0"/>
              <a:t> </a:t>
            </a:r>
            <a:r>
              <a:rPr lang="nb-NO" dirty="0"/>
              <a:t>(teller 1/3)</a:t>
            </a:r>
          </a:p>
          <a:p>
            <a:pPr>
              <a:buSzTx/>
            </a:pPr>
            <a:r>
              <a:rPr lang="en-NO" dirty="0"/>
              <a:t>MAT-IN1105 </a:t>
            </a:r>
            <a:r>
              <a:rPr dirty="0"/>
              <a:t>(</a:t>
            </a:r>
            <a:r>
              <a:rPr lang="nb-NO" dirty="0"/>
              <a:t>4</a:t>
            </a:r>
            <a:r>
              <a:rPr dirty="0"/>
              <a:t> timer)</a:t>
            </a:r>
            <a:r>
              <a:rPr lang="nb-NO" dirty="0"/>
              <a:t>:</a:t>
            </a:r>
            <a:r>
              <a:rPr dirty="0"/>
              <a:t> </a:t>
            </a:r>
            <a:r>
              <a:rPr lang="nb-NO" dirty="0"/>
              <a:t>onsdag</a:t>
            </a:r>
            <a:r>
              <a:rPr dirty="0"/>
              <a:t> </a:t>
            </a:r>
            <a:r>
              <a:rPr lang="nb-NO" dirty="0"/>
              <a:t>11</a:t>
            </a:r>
            <a:r>
              <a:rPr dirty="0"/>
              <a:t>/10 kl. </a:t>
            </a:r>
            <a:r>
              <a:rPr lang="nb-NO" dirty="0"/>
              <a:t>15. Programmering</a:t>
            </a:r>
          </a:p>
          <a:p>
            <a:pPr>
              <a:buSzTx/>
            </a:pPr>
            <a:r>
              <a:rPr lang="nb-NO" dirty="0"/>
              <a:t>MAT-INF1100 (2 timer): fredag 9/10 kl. 9. </a:t>
            </a:r>
            <a:r>
              <a:rPr lang="en-GB" dirty="0" err="1"/>
              <a:t>Flervalgsoppgaver</a:t>
            </a:r>
            <a:endParaRPr dirty="0"/>
          </a:p>
          <a:p>
            <a:pPr marL="0" indent="0">
              <a:buSzTx/>
              <a:buNone/>
            </a:pPr>
            <a:r>
              <a:rPr dirty="0" err="1"/>
              <a:t>Avsluttende</a:t>
            </a:r>
            <a:r>
              <a:rPr dirty="0"/>
              <a:t> </a:t>
            </a:r>
            <a:r>
              <a:rPr dirty="0" err="1"/>
              <a:t>eksamen</a:t>
            </a:r>
            <a:r>
              <a:rPr lang="nb-NO" dirty="0"/>
              <a:t> (teller 2/3)</a:t>
            </a:r>
            <a:r>
              <a:rPr dirty="0"/>
              <a:t> </a:t>
            </a:r>
            <a:br>
              <a:rPr lang="nb-NO" dirty="0"/>
            </a:br>
            <a:r>
              <a:rPr lang="nb-NO" dirty="0"/>
              <a:t>Begge kurs </a:t>
            </a:r>
            <a:r>
              <a:rPr dirty="0"/>
              <a:t>(4 timer)</a:t>
            </a:r>
            <a:r>
              <a:rPr lang="nb-NO" dirty="0"/>
              <a:t>:</a:t>
            </a:r>
            <a:r>
              <a:rPr dirty="0"/>
              <a:t> </a:t>
            </a:r>
            <a:r>
              <a:rPr lang="nb-NO" dirty="0"/>
              <a:t>mandag</a:t>
            </a:r>
            <a:r>
              <a:rPr dirty="0"/>
              <a:t> </a:t>
            </a:r>
            <a:r>
              <a:rPr lang="nb-NO" dirty="0"/>
              <a:t>12</a:t>
            </a:r>
            <a:r>
              <a:rPr dirty="0"/>
              <a:t>/12 kl. 15</a:t>
            </a:r>
            <a:r>
              <a:rPr lang="nb-NO" dirty="0"/>
              <a:t>. flervalg + tekstoppgaver. Oppgaver nesten identiske for de to kursene.</a:t>
            </a:r>
          </a:p>
          <a:p>
            <a:pPr marL="0" indent="0">
              <a:buSzTx/>
              <a:buNone/>
            </a:pPr>
            <a:r>
              <a:rPr lang="en-GB" dirty="0"/>
              <a:t>Total </a:t>
            </a:r>
            <a:r>
              <a:rPr lang="en-GB" dirty="0" err="1"/>
              <a:t>poengsum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de to </a:t>
            </a:r>
            <a:r>
              <a:rPr lang="en-GB" dirty="0" err="1"/>
              <a:t>eksamenene</a:t>
            </a:r>
            <a:r>
              <a:rPr lang="en-GB" dirty="0"/>
              <a:t> </a:t>
            </a:r>
            <a:r>
              <a:rPr lang="en-GB" dirty="0" err="1"/>
              <a:t>danner</a:t>
            </a:r>
            <a:r>
              <a:rPr lang="en-GB" dirty="0"/>
              <a:t> </a:t>
            </a:r>
            <a:r>
              <a:rPr lang="en-GB" dirty="0" err="1"/>
              <a:t>grunnlag</a:t>
            </a:r>
            <a:r>
              <a:rPr lang="en-GB" dirty="0"/>
              <a:t> for </a:t>
            </a:r>
            <a:r>
              <a:rPr lang="en-GB" dirty="0" err="1"/>
              <a:t>endelig</a:t>
            </a:r>
            <a:r>
              <a:rPr lang="en-GB" dirty="0"/>
              <a:t> </a:t>
            </a:r>
            <a:r>
              <a:rPr lang="en-GB" dirty="0" err="1"/>
              <a:t>karakter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0855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Undervisning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Undervisningen</a:t>
            </a:r>
          </a:p>
        </p:txBody>
      </p:sp>
      <p:sp>
        <p:nvSpPr>
          <p:cNvPr id="205" name="5 timer forelesning etc. pr. uk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>
              <a:buSzTx/>
              <a:buNone/>
            </a:pPr>
            <a:r>
              <a:rPr dirty="0"/>
              <a:t>5 timer </a:t>
            </a:r>
            <a:r>
              <a:rPr dirty="0" err="1"/>
              <a:t>forelesning</a:t>
            </a:r>
            <a:r>
              <a:rPr dirty="0"/>
              <a:t> pr. </a:t>
            </a:r>
            <a:r>
              <a:rPr lang="en-GB" dirty="0"/>
              <a:t>u</a:t>
            </a:r>
            <a:r>
              <a:rPr dirty="0" err="1"/>
              <a:t>ke</a:t>
            </a:r>
            <a:r>
              <a:rPr lang="nb-NO" dirty="0"/>
              <a:t> (noen uker kun 4 timer)</a:t>
            </a:r>
            <a:endParaRPr dirty="0"/>
          </a:p>
          <a:p>
            <a:pPr marL="1838960" lvl="2" indent="-568960">
              <a:buChar char="‣"/>
            </a:pPr>
            <a:r>
              <a:rPr dirty="0" err="1"/>
              <a:t>Forelesningene</a:t>
            </a:r>
            <a:r>
              <a:rPr dirty="0"/>
              <a:t>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motivere</a:t>
            </a:r>
            <a:r>
              <a:rPr dirty="0"/>
              <a:t>, </a:t>
            </a:r>
            <a:r>
              <a:rPr dirty="0" err="1"/>
              <a:t>gi</a:t>
            </a:r>
            <a:r>
              <a:rPr dirty="0"/>
              <a:t> </a:t>
            </a:r>
            <a:r>
              <a:rPr dirty="0" err="1"/>
              <a:t>ideer</a:t>
            </a:r>
            <a:r>
              <a:rPr dirty="0"/>
              <a:t>, </a:t>
            </a:r>
            <a:r>
              <a:rPr dirty="0" err="1"/>
              <a:t>sette</a:t>
            </a:r>
            <a:r>
              <a:rPr dirty="0"/>
              <a:t> ting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sammenheng</a:t>
            </a:r>
            <a:endParaRPr dirty="0"/>
          </a:p>
          <a:p>
            <a:pPr marL="1838960" lvl="2" indent="-568960">
              <a:buChar char="‣"/>
            </a:pPr>
            <a:r>
              <a:rPr lang="nb-NO" dirty="0"/>
              <a:t>F</a:t>
            </a:r>
            <a:r>
              <a:rPr dirty="0" err="1"/>
              <a:t>orelesning</a:t>
            </a:r>
            <a:r>
              <a:rPr lang="nb-NO" dirty="0" err="1"/>
              <a:t>snotater</a:t>
            </a:r>
            <a:r>
              <a:rPr dirty="0"/>
              <a:t> </a:t>
            </a:r>
            <a:r>
              <a:rPr lang="nb-NO" dirty="0"/>
              <a:t>og opptak </a:t>
            </a:r>
            <a:r>
              <a:rPr dirty="0" err="1"/>
              <a:t>legges</a:t>
            </a:r>
            <a:r>
              <a:rPr dirty="0"/>
              <a:t> </a:t>
            </a:r>
            <a:r>
              <a:rPr dirty="0" err="1"/>
              <a:t>ut</a:t>
            </a:r>
            <a:r>
              <a:rPr lang="nb-NO" dirty="0"/>
              <a:t>.</a:t>
            </a:r>
            <a:endParaRPr dirty="0"/>
          </a:p>
          <a:p>
            <a:pPr marL="0" indent="0">
              <a:buSzTx/>
              <a:buNone/>
            </a:pPr>
            <a:r>
              <a:rPr dirty="0"/>
              <a:t>2 timer lab/</a:t>
            </a:r>
            <a:r>
              <a:rPr dirty="0" err="1"/>
              <a:t>regneøvelse</a:t>
            </a:r>
            <a:r>
              <a:rPr dirty="0"/>
              <a:t> pr. uke</a:t>
            </a:r>
          </a:p>
          <a:p>
            <a:pPr marL="1838960" lvl="2" indent="-568960">
              <a:buChar char="‣"/>
            </a:pPr>
            <a:r>
              <a:rPr dirty="0" err="1"/>
              <a:t>Regneøvelsene</a:t>
            </a:r>
            <a:r>
              <a:rPr dirty="0"/>
              <a:t> </a:t>
            </a:r>
            <a:r>
              <a:rPr dirty="0" err="1"/>
              <a:t>gir</a:t>
            </a:r>
            <a:r>
              <a:rPr dirty="0"/>
              <a:t> </a:t>
            </a:r>
            <a:r>
              <a:rPr dirty="0" err="1"/>
              <a:t>anledning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å</a:t>
            </a:r>
            <a:r>
              <a:rPr dirty="0"/>
              <a:t> </a:t>
            </a:r>
            <a:r>
              <a:rPr dirty="0" err="1"/>
              <a:t>regne</a:t>
            </a:r>
            <a:r>
              <a:rPr dirty="0"/>
              <a:t> </a:t>
            </a:r>
            <a:r>
              <a:rPr dirty="0" err="1"/>
              <a:t>oppgaver</a:t>
            </a:r>
            <a:r>
              <a:rPr dirty="0"/>
              <a:t> under </a:t>
            </a:r>
            <a:r>
              <a:rPr dirty="0" err="1"/>
              <a:t>veiledning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mindre</a:t>
            </a:r>
            <a:r>
              <a:rPr dirty="0"/>
              <a:t> </a:t>
            </a:r>
            <a:r>
              <a:rPr dirty="0" err="1"/>
              <a:t>omgivelser</a:t>
            </a:r>
            <a:endParaRPr lang="nb-NO" dirty="0"/>
          </a:p>
          <a:p>
            <a:pPr marL="1838960" lvl="2" indent="-568960">
              <a:buChar char="‣"/>
            </a:pPr>
            <a:r>
              <a:rPr lang="en-NO" dirty="0"/>
              <a:t>Egen snublegruppe for IN1900, som MAT-IN1105 kan følge frem til midtveis.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1" build="p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åd etc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Råd etc.</a:t>
            </a:r>
          </a:p>
        </p:txBody>
      </p:sp>
      <p:sp>
        <p:nvSpPr>
          <p:cNvPr id="208" name="MAT-INF1100 er 1/3 jobb, altså 13 timer eller mer i uk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rPr dirty="0"/>
              <a:t>MAT-INF1100 </a:t>
            </a:r>
            <a:r>
              <a:rPr lang="nb-NO" dirty="0"/>
              <a:t>eller MAT-IN1105 </a:t>
            </a:r>
            <a:r>
              <a:rPr dirty="0"/>
              <a:t>er 1/3 </a:t>
            </a:r>
            <a:r>
              <a:rPr dirty="0" err="1"/>
              <a:t>jobb</a:t>
            </a:r>
            <a:r>
              <a:rPr dirty="0"/>
              <a:t>, </a:t>
            </a:r>
            <a:r>
              <a:rPr dirty="0" err="1"/>
              <a:t>altså</a:t>
            </a:r>
            <a:r>
              <a:rPr dirty="0"/>
              <a:t> 13 timer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mer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uka</a:t>
            </a:r>
            <a:endParaRPr dirty="0"/>
          </a:p>
          <a:p>
            <a:pPr marL="0" indent="0">
              <a:buSzTx/>
              <a:buNone/>
            </a:pPr>
            <a:r>
              <a:rPr dirty="0"/>
              <a:t>IN1900 + MAT1100 + MAT-INF1100 </a:t>
            </a:r>
            <a:r>
              <a:rPr dirty="0" err="1"/>
              <a:t>krever</a:t>
            </a:r>
            <a:r>
              <a:rPr dirty="0"/>
              <a:t> </a:t>
            </a:r>
            <a:r>
              <a:rPr dirty="0" err="1"/>
              <a:t>skikkelig</a:t>
            </a:r>
            <a:r>
              <a:rPr dirty="0"/>
              <a:t> </a:t>
            </a:r>
            <a:r>
              <a:rPr dirty="0" err="1"/>
              <a:t>innsats</a:t>
            </a:r>
            <a:r>
              <a:rPr dirty="0"/>
              <a:t> </a:t>
            </a:r>
            <a:r>
              <a:rPr dirty="0" err="1"/>
              <a:t>gjennom</a:t>
            </a:r>
            <a:r>
              <a:rPr dirty="0"/>
              <a:t> hele </a:t>
            </a:r>
            <a:r>
              <a:rPr dirty="0" err="1"/>
              <a:t>semesteret</a:t>
            </a:r>
            <a:r>
              <a:rPr dirty="0"/>
              <a:t>!!!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n uke 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Plan </a:t>
            </a:r>
            <a:r>
              <a:rPr dirty="0" err="1"/>
              <a:t>uke</a:t>
            </a:r>
            <a:r>
              <a:rPr dirty="0"/>
              <a:t> 34</a:t>
            </a:r>
          </a:p>
        </p:txBody>
      </p:sp>
      <p:sp>
        <p:nvSpPr>
          <p:cNvPr id="211" name="Mandag 17/8 (onsdag 19/8, MAT-IN1105)…"/>
          <p:cNvSpPr txBox="1">
            <a:spLocks noGrp="1"/>
          </p:cNvSpPr>
          <p:nvPr>
            <p:ph type="body" idx="1"/>
          </p:nvPr>
        </p:nvSpPr>
        <p:spPr>
          <a:xfrm>
            <a:off x="1528763" y="4286250"/>
            <a:ext cx="21166137" cy="81597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Tx/>
            </a:pPr>
            <a:r>
              <a:rPr lang="en-GB" dirty="0" err="1"/>
              <a:t>Mandag</a:t>
            </a:r>
            <a:r>
              <a:rPr lang="en-GB" dirty="0"/>
              <a:t> 21/8 ( 2 timer) </a:t>
            </a:r>
            <a:r>
              <a:rPr dirty="0" err="1"/>
              <a:t>Innledning</a:t>
            </a:r>
            <a:r>
              <a:rPr lang="nb-NO" dirty="0"/>
              <a:t>. </a:t>
            </a:r>
            <a:r>
              <a:rPr dirty="0" err="1"/>
              <a:t>Litt</a:t>
            </a:r>
            <a:r>
              <a:rPr dirty="0"/>
              <a:t> om </a:t>
            </a:r>
            <a:r>
              <a:rPr dirty="0" err="1"/>
              <a:t>summetegn</a:t>
            </a:r>
            <a:endParaRPr lang="nb-NO" dirty="0"/>
          </a:p>
          <a:p>
            <a:pPr>
              <a:buSzTx/>
            </a:pPr>
            <a:r>
              <a:rPr lang="nb-NO" dirty="0"/>
              <a:t>Onsdag 23/8 (2 timer) Induksjonsprinsippet</a:t>
            </a:r>
          </a:p>
          <a:p>
            <a:pPr>
              <a:buSzTx/>
            </a:pPr>
            <a:r>
              <a:rPr lang="nb-NO" dirty="0"/>
              <a:t>Torsdag 24/8 (1 time) Binomialteoremet</a:t>
            </a:r>
          </a:p>
          <a:p>
            <a:pPr marL="0" indent="0">
              <a:buNone/>
            </a:pPr>
            <a:endParaRPr lang="nb-NO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684</Words>
  <Application>Microsoft Macintosh PowerPoint</Application>
  <PresentationFormat>Custom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Avenir</vt:lpstr>
      <vt:lpstr>Helvetica</vt:lpstr>
      <vt:lpstr>Helvetica Light</vt:lpstr>
      <vt:lpstr>Helvetica Neue</vt:lpstr>
      <vt:lpstr>Helvetica Neue Light</vt:lpstr>
      <vt:lpstr>Helvetica Neue Medium</vt:lpstr>
      <vt:lpstr>White</vt:lpstr>
      <vt:lpstr>VELKOMMEN TIL MAT-INF1100 og MAT-IN1105</vt:lpstr>
      <vt:lpstr>Foreleser</vt:lpstr>
      <vt:lpstr>Temaer i kurset</vt:lpstr>
      <vt:lpstr>Generell info</vt:lpstr>
      <vt:lpstr>Informasjon</vt:lpstr>
      <vt:lpstr>Undervisningsmateriell</vt:lpstr>
      <vt:lpstr>MAT1100, MAT-INF1100 og IN1900</vt:lpstr>
      <vt:lpstr>MAT-IN1105</vt:lpstr>
      <vt:lpstr>Forkunnskaper (matematikk)</vt:lpstr>
      <vt:lpstr>Forkunnskaper (informatikk)</vt:lpstr>
      <vt:lpstr>Obligatoriske innleveringer</vt:lpstr>
      <vt:lpstr>Eksamen/obliger</vt:lpstr>
      <vt:lpstr>Undervisningen</vt:lpstr>
      <vt:lpstr>Råd etc.</vt:lpstr>
      <vt:lpstr>Plan uke 34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MAT-INF1100 og MAT-IN1105</dc:title>
  <dc:creator>Michael S. Floater</dc:creator>
  <cp:lastModifiedBy>Microsoft Office User</cp:lastModifiedBy>
  <cp:revision>97</cp:revision>
  <dcterms:modified xsi:type="dcterms:W3CDTF">2023-08-17T13:34:01Z</dcterms:modified>
</cp:coreProperties>
</file>