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79" r:id="rId4"/>
    <p:sldId id="280" r:id="rId5"/>
    <p:sldId id="281" r:id="rId6"/>
    <p:sldId id="283" r:id="rId7"/>
    <p:sldId id="262" r:id="rId8"/>
    <p:sldId id="271" r:id="rId9"/>
    <p:sldId id="272" r:id="rId10"/>
    <p:sldId id="269" r:id="rId11"/>
    <p:sldId id="276" r:id="rId12"/>
    <p:sldId id="278" r:id="rId13"/>
    <p:sldId id="282" r:id="rId14"/>
    <p:sldId id="2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19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9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51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12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6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8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8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5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05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FBC4-2609-4BA1-8EF2-2B36CA59D779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EF01-A6BE-41CA-8B9D-3C6CCB7C20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1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ksamen/kildebr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ople.math.ethz.ch/~pink/Theses/2008-Bachelor-Andreas-Steig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eople.math.ethz.ch/~pink/Theses/2008-Bachelor-Andreas-Steiger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matematikk" TargetMode="External"/><Relationship Id="rId2" Type="http://schemas.openxmlformats.org/officeDocument/2006/relationships/hyperlink" Target="http://www.sokogskriv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artinhelso" TargetMode="External"/><Relationship Id="rId4" Type="http://schemas.openxmlformats.org/officeDocument/2006/relationships/hyperlink" Target="https://bibsys-almaprimo.hosted.exlibrisgroup.com/primo-explore/fulldisplay?docid=BIBSYS_ILS71534588660002201&amp;context=L&amp;vid=UIO&amp;lang=no_NO&amp;search_scope=default_scope&amp;adaptor=Local%20Search%20Engine&amp;isFrbr=true&amp;tab=default_tab&amp;query=any,contains,latex&amp;sortby=date&amp;facet=frbrgroupid,include,212926555&amp;offset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uio.no/ub/emnesok/realfagstermer/" TargetMode="External"/><Relationship Id="rId2" Type="http://schemas.openxmlformats.org/officeDocument/2006/relationships/hyperlink" Target="http://www.ub.uio.no/matematik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s.org/mathsci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eriodical.com/wp-content/uploads/2013/03/pi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7"/>
          <a:stretch/>
        </p:blipFill>
        <p:spPr>
          <a:xfrm>
            <a:off x="590549" y="164307"/>
            <a:ext cx="11010902" cy="604361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4" y="5918715"/>
            <a:ext cx="3549502" cy="57840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301038" y="5884752"/>
            <a:ext cx="252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Karoline Moe</a:t>
            </a:r>
          </a:p>
          <a:p>
            <a:r>
              <a:rPr lang="nb-NO" dirty="0" smtClean="0"/>
              <a:t>karoline.moe@ub.uio.no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 rot="5400000">
            <a:off x="11638485" y="311044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800" dirty="0">
                <a:solidFill>
                  <a:prstClr val="black"/>
                </a:solidFill>
              </a:rPr>
              <a:t>Ill: </a:t>
            </a:r>
            <a:r>
              <a:rPr lang="nb-NO" sz="800" dirty="0" err="1">
                <a:solidFill>
                  <a:prstClr val="black"/>
                </a:solidFill>
              </a:rPr>
              <a:t>Colourbox</a:t>
            </a:r>
            <a:endParaRPr lang="nb-NO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90" y="406733"/>
            <a:ext cx="9414164" cy="1325563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Referere i matematikk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0" y="1571680"/>
            <a:ext cx="5056035" cy="5083644"/>
          </a:xfrm>
        </p:spPr>
        <p:txBody>
          <a:bodyPr>
            <a:normAutofit fontScale="92500" lnSpcReduction="20000"/>
          </a:bodyPr>
          <a:lstStyle/>
          <a:p>
            <a:r>
              <a:rPr lang="nb-NO" sz="2600" dirty="0" smtClean="0"/>
              <a:t>Referanseliste </a:t>
            </a:r>
            <a:r>
              <a:rPr lang="nb-NO" sz="2600" dirty="0"/>
              <a:t>til </a:t>
            </a:r>
            <a:r>
              <a:rPr lang="nb-NO" sz="2600" dirty="0" smtClean="0"/>
              <a:t>slutt i teksten</a:t>
            </a:r>
            <a:endParaRPr lang="nb-NO" sz="2600" dirty="0"/>
          </a:p>
          <a:p>
            <a:pPr lvl="1"/>
            <a:r>
              <a:rPr lang="nb-NO" sz="2200" dirty="0" smtClean="0"/>
              <a:t>Stiler </a:t>
            </a:r>
            <a:r>
              <a:rPr lang="nb-NO" sz="2200" dirty="0"/>
              <a:t>på referanseliste</a:t>
            </a:r>
          </a:p>
          <a:p>
            <a:pPr lvl="2"/>
            <a:r>
              <a:rPr lang="nb-NO" sz="1900" dirty="0" err="1" smtClean="0"/>
              <a:t>numeric</a:t>
            </a:r>
            <a:r>
              <a:rPr lang="nb-NO" sz="1900" dirty="0" smtClean="0"/>
              <a:t> </a:t>
            </a:r>
            <a:r>
              <a:rPr lang="nb-NO" sz="1900" dirty="0"/>
              <a:t>[1] </a:t>
            </a:r>
            <a:r>
              <a:rPr lang="nb-NO" sz="1900" dirty="0" smtClean="0"/>
              <a:t>(</a:t>
            </a:r>
            <a:r>
              <a:rPr lang="nb-NO" sz="1900" dirty="0" err="1" smtClean="0"/>
              <a:t>sorting</a:t>
            </a:r>
            <a:r>
              <a:rPr lang="nb-NO" sz="1900" dirty="0" smtClean="0"/>
              <a:t>=true)</a:t>
            </a:r>
            <a:endParaRPr lang="nb-NO" sz="1900" dirty="0"/>
          </a:p>
          <a:p>
            <a:pPr lvl="2"/>
            <a:r>
              <a:rPr lang="nb-NO" sz="1900" dirty="0" err="1"/>
              <a:t>alphabetic</a:t>
            </a:r>
            <a:r>
              <a:rPr lang="nb-NO" sz="1900" dirty="0"/>
              <a:t> </a:t>
            </a:r>
            <a:r>
              <a:rPr lang="nb-NO" sz="1900" dirty="0" smtClean="0"/>
              <a:t>[Sle19]</a:t>
            </a:r>
          </a:p>
          <a:p>
            <a:r>
              <a:rPr lang="nb-NO" sz="2600" dirty="0" smtClean="0"/>
              <a:t>Sier mye om oppgaven</a:t>
            </a:r>
          </a:p>
          <a:p>
            <a:pPr lvl="1"/>
            <a:r>
              <a:rPr lang="nb-NO" sz="2200" dirty="0" smtClean="0"/>
              <a:t>Sensor er fagekspert!</a:t>
            </a:r>
          </a:p>
          <a:p>
            <a:pPr lvl="1"/>
            <a:r>
              <a:rPr lang="nb-NO" sz="2200" dirty="0" smtClean="0"/>
              <a:t>Nivå</a:t>
            </a:r>
          </a:p>
          <a:p>
            <a:pPr lvl="1"/>
            <a:r>
              <a:rPr lang="nb-NO" sz="2200" dirty="0" smtClean="0"/>
              <a:t>Hva du bygger på</a:t>
            </a:r>
          </a:p>
          <a:p>
            <a:pPr lvl="1"/>
            <a:r>
              <a:rPr lang="nb-NO" sz="2200" dirty="0" smtClean="0"/>
              <a:t>Hvor langt du kommer</a:t>
            </a:r>
          </a:p>
          <a:p>
            <a:r>
              <a:rPr lang="nb-NO" sz="2600" b="1" dirty="0" smtClean="0"/>
              <a:t>Bok: </a:t>
            </a:r>
          </a:p>
          <a:p>
            <a:pPr lvl="1"/>
            <a:r>
              <a:rPr lang="nb-NO" sz="2200" dirty="0" smtClean="0"/>
              <a:t>Forfatter, tittel, utgiver og år</a:t>
            </a:r>
          </a:p>
          <a:p>
            <a:r>
              <a:rPr lang="nb-NO" sz="2600" b="1" dirty="0" smtClean="0"/>
              <a:t>Artikkel: </a:t>
            </a:r>
          </a:p>
          <a:p>
            <a:pPr lvl="1"/>
            <a:r>
              <a:rPr lang="nb-NO" sz="2200" dirty="0" smtClean="0"/>
              <a:t>Forfatter, tittel, tidsskrift, volum og år</a:t>
            </a:r>
          </a:p>
          <a:p>
            <a:r>
              <a:rPr lang="nb-NO" sz="2600" b="1" dirty="0" smtClean="0"/>
              <a:t>Nettside: </a:t>
            </a:r>
          </a:p>
          <a:p>
            <a:pPr lvl="1"/>
            <a:r>
              <a:rPr lang="nb-NO" sz="2200" dirty="0" smtClean="0"/>
              <a:t>Forfatter, tittel, adresse og dato</a:t>
            </a:r>
          </a:p>
          <a:p>
            <a:endParaRPr lang="nb-NO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1418" y="1571682"/>
            <a:ext cx="6100582" cy="488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Kildehenvisning i teksten</a:t>
            </a:r>
            <a:endParaRPr lang="nb-NO" dirty="0" smtClean="0"/>
          </a:p>
          <a:p>
            <a:pPr lvl="1"/>
            <a:r>
              <a:rPr lang="nb-NO" dirty="0"/>
              <a:t>[</a:t>
            </a:r>
            <a:r>
              <a:rPr lang="nb-NO" dirty="0" smtClean="0"/>
              <a:t>1] </a:t>
            </a:r>
            <a:r>
              <a:rPr lang="nb-NO" dirty="0"/>
              <a:t>eller </a:t>
            </a:r>
            <a:r>
              <a:rPr lang="nb-NO" dirty="0" smtClean="0"/>
              <a:t>[</a:t>
            </a:r>
            <a:r>
              <a:rPr lang="nb-NO" dirty="0" smtClean="0"/>
              <a:t>Sle21]</a:t>
            </a:r>
            <a:endParaRPr lang="nb-NO" dirty="0"/>
          </a:p>
          <a:p>
            <a:pPr lvl="1"/>
            <a:r>
              <a:rPr lang="nb-NO" dirty="0" smtClean="0"/>
              <a:t>På slutten av setninger eller avsnitt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 teoremer, proposisjoner eller liknende</a:t>
            </a:r>
          </a:p>
          <a:p>
            <a:pPr lvl="1"/>
            <a:r>
              <a:rPr lang="nb-NO" dirty="0"/>
              <a:t>Ikke tradisjon for direkte </a:t>
            </a:r>
            <a:r>
              <a:rPr lang="nb-NO" dirty="0" smtClean="0"/>
              <a:t>sitat</a:t>
            </a:r>
          </a:p>
          <a:p>
            <a:r>
              <a:rPr lang="nb-NO" dirty="0" smtClean="0"/>
              <a:t>Må tilpasse </a:t>
            </a:r>
            <a:r>
              <a:rPr lang="nb-NO" dirty="0"/>
              <a:t>både notasjon og vanskegrad </a:t>
            </a:r>
            <a:endParaRPr lang="nb-NO" dirty="0" smtClean="0"/>
          </a:p>
          <a:p>
            <a:pPr lvl="1"/>
            <a:r>
              <a:rPr lang="nb-NO" dirty="0" smtClean="0"/>
              <a:t>Ulik notasjon fra ulike kilder </a:t>
            </a:r>
          </a:p>
          <a:p>
            <a:pPr lvl="1"/>
            <a:r>
              <a:rPr lang="nb-NO" dirty="0" smtClean="0"/>
              <a:t>Fra </a:t>
            </a:r>
            <a:r>
              <a:rPr lang="nb-NO" dirty="0" smtClean="0"/>
              <a:t>generelt til spesielt</a:t>
            </a:r>
          </a:p>
          <a:p>
            <a:r>
              <a:rPr lang="nb-NO" dirty="0" smtClean="0"/>
              <a:t>Viktig å presisere opphavsperson</a:t>
            </a:r>
            <a:endParaRPr lang="nb-NO" dirty="0"/>
          </a:p>
          <a:p>
            <a:pPr lvl="1"/>
            <a:r>
              <a:rPr lang="nb-NO" sz="2100" dirty="0" smtClean="0"/>
              <a:t>Sitering</a:t>
            </a:r>
          </a:p>
          <a:p>
            <a:pPr lvl="1"/>
            <a:r>
              <a:rPr lang="nb-NO" sz="2100" dirty="0" smtClean="0"/>
              <a:t>Språklig</a:t>
            </a:r>
          </a:p>
          <a:p>
            <a:pPr lvl="1"/>
            <a:r>
              <a:rPr lang="nb-NO" sz="2100" dirty="0" smtClean="0"/>
              <a:t>Andres </a:t>
            </a:r>
            <a:r>
              <a:rPr lang="nb-NO" sz="2100" dirty="0"/>
              <a:t>resultater brukt </a:t>
            </a:r>
            <a:r>
              <a:rPr lang="nb-NO" sz="2100" dirty="0" smtClean="0"/>
              <a:t>direkte</a:t>
            </a:r>
          </a:p>
          <a:p>
            <a:pPr lvl="1"/>
            <a:r>
              <a:rPr lang="nb-NO" sz="2100" dirty="0" smtClean="0"/>
              <a:t>Andres resultater kombinert</a:t>
            </a:r>
            <a:endParaRPr lang="nb-NO" sz="2100" dirty="0"/>
          </a:p>
          <a:p>
            <a:pPr lvl="1"/>
            <a:r>
              <a:rPr lang="nb-NO" sz="2100" dirty="0" smtClean="0"/>
              <a:t>Fremheve </a:t>
            </a:r>
            <a:r>
              <a:rPr lang="nb-NO" sz="2100" dirty="0"/>
              <a:t>hva som er ditt </a:t>
            </a:r>
            <a:r>
              <a:rPr lang="nb-NO" sz="2100" dirty="0" smtClean="0"/>
              <a:t>eget</a:t>
            </a:r>
          </a:p>
          <a:p>
            <a:pPr lvl="1"/>
            <a:r>
              <a:rPr lang="nb-NO" sz="2100" dirty="0" smtClean="0"/>
              <a:t>Hva med allment kjente resultater?</a:t>
            </a:r>
          </a:p>
          <a:p>
            <a:r>
              <a:rPr lang="nb-NO" dirty="0">
                <a:hlinkClick r:id="rId2"/>
              </a:rPr>
              <a:t>Regler om fusk</a:t>
            </a:r>
            <a:r>
              <a:rPr lang="nb-NO" dirty="0"/>
              <a:t> ved UiO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639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90" y="406733"/>
            <a:ext cx="9414164" cy="1325563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Plagiering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1" y="1571680"/>
            <a:ext cx="3021634" cy="508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Teoremer skrives ordrett av, men må siteres!</a:t>
            </a:r>
            <a:endParaRPr lang="nb-NO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1418" y="1571682"/>
            <a:ext cx="6100582" cy="486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3" y="3712363"/>
            <a:ext cx="7059461" cy="252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90" y="711366"/>
            <a:ext cx="7104787" cy="225372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52382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Eksempler må være dine egne – de må introduseres og forklares og ha et selvstendig formål i din tekst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Dette er klar plagiering!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W</a:t>
            </a:r>
            <a:endParaRPr lang="nb-NO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05" y="3525011"/>
            <a:ext cx="6261395" cy="23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28" y="356659"/>
            <a:ext cx="5857749" cy="285955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8990" y="406733"/>
            <a:ext cx="9414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smtClean="0">
                <a:solidFill>
                  <a:srgbClr val="C00000"/>
                </a:solidFill>
              </a:rPr>
              <a:t>Plagiering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Mer hjelp fra biblioteket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062"/>
            <a:ext cx="5044126" cy="4351338"/>
          </a:xfrm>
        </p:spPr>
        <p:txBody>
          <a:bodyPr/>
          <a:lstStyle/>
          <a:p>
            <a:r>
              <a:rPr lang="nb-NO" dirty="0" smtClean="0"/>
              <a:t>100 millioner kroner per år!</a:t>
            </a:r>
          </a:p>
          <a:p>
            <a:r>
              <a:rPr lang="nb-NO" dirty="0" smtClean="0"/>
              <a:t>Samling med bøker</a:t>
            </a:r>
          </a:p>
          <a:p>
            <a:r>
              <a:rPr lang="nb-NO" dirty="0" smtClean="0"/>
              <a:t>Elektroniske bøker og artikler </a:t>
            </a:r>
            <a:endParaRPr lang="nb-NO" dirty="0"/>
          </a:p>
          <a:p>
            <a:r>
              <a:rPr lang="nb-NO" dirty="0" smtClean="0"/>
              <a:t>Bestill det du ikke finner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0439" y="1780062"/>
            <a:ext cx="50441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>
                <a:hlinkClick r:id="rId2"/>
              </a:rPr>
              <a:t>www.sokogskriv.no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www.ub.uio.no/matematikk</a:t>
            </a:r>
            <a:endParaRPr lang="nb-NO" dirty="0" smtClean="0"/>
          </a:p>
          <a:p>
            <a:r>
              <a:rPr lang="nb-NO" dirty="0" smtClean="0"/>
              <a:t>LaTeX og </a:t>
            </a:r>
            <a:r>
              <a:rPr lang="nb-NO" dirty="0" err="1" smtClean="0"/>
              <a:t>BibLaTeX</a:t>
            </a:r>
            <a:endParaRPr lang="nb-NO" dirty="0" smtClean="0"/>
          </a:p>
          <a:p>
            <a:pPr lvl="1"/>
            <a:r>
              <a:rPr lang="nb-NO" dirty="0" smtClean="0"/>
              <a:t>Bruk denne oppgaven til å lære</a:t>
            </a:r>
          </a:p>
          <a:p>
            <a:pPr lvl="1"/>
            <a:r>
              <a:rPr lang="en-US" dirty="0">
                <a:hlinkClick r:id="rId4"/>
              </a:rPr>
              <a:t>More Math Into </a:t>
            </a:r>
            <a:r>
              <a:rPr lang="en-US" dirty="0" err="1">
                <a:hlinkClick r:id="rId4"/>
              </a:rPr>
              <a:t>LaTeX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George </a:t>
            </a:r>
            <a:r>
              <a:rPr lang="en-US" dirty="0" err="1"/>
              <a:t>Grätzer</a:t>
            </a:r>
            <a:endParaRPr lang="en-US" dirty="0"/>
          </a:p>
          <a:p>
            <a:pPr lvl="1"/>
            <a:r>
              <a:rPr lang="nb-NO" dirty="0" smtClean="0">
                <a:hlinkClick r:id="rId5"/>
              </a:rPr>
              <a:t>Martins eminente maler</a:t>
            </a:r>
            <a:r>
              <a:rPr lang="nb-NO" dirty="0" smtClean="0"/>
              <a:t>!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33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4" y="5918715"/>
            <a:ext cx="3549502" cy="57840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652587" y="5113227"/>
            <a:ext cx="252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Karoline Moe</a:t>
            </a:r>
          </a:p>
          <a:p>
            <a:r>
              <a:rPr lang="nb-NO" dirty="0" smtClean="0"/>
              <a:t>karoline.moe@ub.uio.no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374">
            <a:off x="5705387" y="1181033"/>
            <a:ext cx="6019978" cy="45149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52587" y="36285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smtClean="0">
                <a:solidFill>
                  <a:srgbClr val="C00000"/>
                </a:solidFill>
              </a:rPr>
              <a:t>Lykke til!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90" y="406733"/>
            <a:ext cx="9414164" cy="1325563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Oppgave i matematikk – MAT2500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0" y="1867233"/>
            <a:ext cx="9580418" cy="4351338"/>
          </a:xfrm>
        </p:spPr>
        <p:txBody>
          <a:bodyPr>
            <a:normAutofit/>
          </a:bodyPr>
          <a:lstStyle/>
          <a:p>
            <a:r>
              <a:rPr lang="nb-NO" dirty="0"/>
              <a:t>Øvelse i å </a:t>
            </a:r>
            <a:r>
              <a:rPr lang="nb-NO" dirty="0" smtClean="0"/>
              <a:t>tilegne seg </a:t>
            </a:r>
            <a:r>
              <a:rPr lang="nb-NO" dirty="0"/>
              <a:t>og presentere matematiske ideer</a:t>
            </a:r>
          </a:p>
          <a:p>
            <a:r>
              <a:rPr lang="nb-NO" dirty="0"/>
              <a:t>Første gang dere </a:t>
            </a:r>
            <a:r>
              <a:rPr lang="nb-NO" dirty="0" smtClean="0"/>
              <a:t>leser matematikk utenfor læreboka</a:t>
            </a:r>
            <a:endParaRPr lang="nb-NO" dirty="0"/>
          </a:p>
          <a:p>
            <a:pPr lvl="0"/>
            <a:r>
              <a:rPr lang="nb-NO" dirty="0" smtClean="0"/>
              <a:t>Første </a:t>
            </a:r>
            <a:r>
              <a:rPr lang="nb-NO" dirty="0"/>
              <a:t>gang dere </a:t>
            </a:r>
            <a:r>
              <a:rPr lang="nb-NO" dirty="0" smtClean="0"/>
              <a:t>skal formidle matematikk gjennom en tekst</a:t>
            </a:r>
          </a:p>
          <a:p>
            <a:r>
              <a:rPr lang="nb-NO" dirty="0" smtClean="0"/>
              <a:t>Sjanger: </a:t>
            </a:r>
            <a:r>
              <a:rPr lang="nb-NO" dirty="0"/>
              <a:t>«Oversiktsartikkel»</a:t>
            </a:r>
          </a:p>
          <a:p>
            <a:r>
              <a:rPr lang="nb-NO" dirty="0"/>
              <a:t>Struktur på artikler (</a:t>
            </a:r>
            <a:r>
              <a:rPr lang="nb-NO" dirty="0" err="1"/>
              <a:t>IMRaD</a:t>
            </a:r>
            <a:r>
              <a:rPr lang="nb-NO" dirty="0"/>
              <a:t>) i matematikk: </a:t>
            </a:r>
          </a:p>
          <a:p>
            <a:pPr lvl="1"/>
            <a:r>
              <a:rPr lang="nb-NO" dirty="0" smtClean="0"/>
              <a:t>Introduksjon, notasjon, resultat, bevis, eksempler</a:t>
            </a:r>
          </a:p>
          <a:p>
            <a:pPr lvl="1"/>
            <a:r>
              <a:rPr lang="nb-NO" dirty="0" smtClean="0"/>
              <a:t>Avgrense, resultat og hoveddel, sette i kontekst</a:t>
            </a:r>
            <a:endParaRPr lang="nb-NO" dirty="0"/>
          </a:p>
          <a:p>
            <a:r>
              <a:rPr lang="nb-NO" dirty="0" smtClean="0"/>
              <a:t>Finne litteratur</a:t>
            </a:r>
          </a:p>
          <a:p>
            <a:r>
              <a:rPr lang="nb-NO" dirty="0" smtClean="0"/>
              <a:t>Bruke </a:t>
            </a:r>
            <a:r>
              <a:rPr lang="nb-NO" dirty="0"/>
              <a:t>kilder og </a:t>
            </a:r>
            <a:r>
              <a:rPr lang="nb-NO" dirty="0" smtClean="0"/>
              <a:t>referere</a:t>
            </a:r>
          </a:p>
        </p:txBody>
      </p:sp>
    </p:spTree>
    <p:extLst>
      <p:ext uri="{BB962C8B-B14F-4D97-AF65-F5344CB8AC3E}">
        <p14:creationId xmlns:p14="http://schemas.microsoft.com/office/powerpoint/2010/main" val="33320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5086"/>
            <a:ext cx="12192000" cy="87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90" y="406733"/>
            <a:ext cx="9414164" cy="1325563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Finne </a:t>
            </a:r>
            <a:r>
              <a:rPr lang="nb-NO" b="1" dirty="0" smtClean="0">
                <a:solidFill>
                  <a:srgbClr val="C00000"/>
                </a:solidFill>
              </a:rPr>
              <a:t>litteratur 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9" y="1590152"/>
            <a:ext cx="5116937" cy="508872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nb-NO" sz="3300" b="1" dirty="0" smtClean="0"/>
              <a:t>Realfagsbiblioteket i VB</a:t>
            </a:r>
          </a:p>
          <a:p>
            <a:r>
              <a:rPr lang="nb-NO" dirty="0"/>
              <a:t>Studentkort = Lånekort</a:t>
            </a:r>
          </a:p>
          <a:p>
            <a:r>
              <a:rPr lang="nn-NO" dirty="0" smtClean="0"/>
              <a:t>Bøkene </a:t>
            </a:r>
            <a:r>
              <a:rPr lang="nn-NO" dirty="0"/>
              <a:t>står </a:t>
            </a:r>
            <a:r>
              <a:rPr lang="nn-NO" dirty="0" smtClean="0"/>
              <a:t>oppstilt etter emne</a:t>
            </a:r>
          </a:p>
          <a:p>
            <a:r>
              <a:rPr lang="nb-NO" dirty="0" smtClean="0"/>
              <a:t>Mattesamling </a:t>
            </a:r>
          </a:p>
          <a:p>
            <a:pPr lvl="1"/>
            <a:r>
              <a:rPr lang="nb-NO" dirty="0" smtClean="0"/>
              <a:t>Langveggen </a:t>
            </a:r>
            <a:r>
              <a:rPr lang="nb-NO" dirty="0"/>
              <a:t>bak </a:t>
            </a:r>
            <a:r>
              <a:rPr lang="nb-NO" dirty="0" smtClean="0"/>
              <a:t>inngangsdøra</a:t>
            </a:r>
          </a:p>
          <a:p>
            <a:pPr lvl="1"/>
            <a:r>
              <a:rPr lang="nb-NO" dirty="0" smtClean="0"/>
              <a:t>Geometri: 14</a:t>
            </a:r>
            <a:r>
              <a:rPr lang="nb-NO" dirty="0"/>
              <a:t>, 50 &amp;</a:t>
            </a:r>
            <a:r>
              <a:rPr lang="nb-NO" dirty="0" smtClean="0"/>
              <a:t> 53</a:t>
            </a:r>
            <a:endParaRPr lang="nb-NO" dirty="0"/>
          </a:p>
          <a:p>
            <a:r>
              <a:rPr lang="nb-NO" dirty="0"/>
              <a:t>Boksamling </a:t>
            </a:r>
            <a:endParaRPr lang="nb-NO" dirty="0" smtClean="0"/>
          </a:p>
          <a:p>
            <a:pPr lvl="1"/>
            <a:r>
              <a:rPr lang="nb-NO" dirty="0" smtClean="0"/>
              <a:t>Geometri: 516</a:t>
            </a:r>
            <a:endParaRPr lang="nb-NO" dirty="0"/>
          </a:p>
          <a:p>
            <a:r>
              <a:rPr lang="nb-NO" dirty="0" err="1" smtClean="0"/>
              <a:t>Laveregradssamling</a:t>
            </a:r>
            <a:endParaRPr lang="nb-NO" dirty="0"/>
          </a:p>
          <a:p>
            <a:pPr lvl="1"/>
            <a:r>
              <a:rPr lang="nb-NO" dirty="0" smtClean="0"/>
              <a:t>Geometri: 516 </a:t>
            </a:r>
          </a:p>
          <a:p>
            <a:pPr lvl="1"/>
            <a:r>
              <a:rPr lang="nb-NO" dirty="0" smtClean="0"/>
              <a:t>Populærmatematikk: 510 &amp; 511</a:t>
            </a:r>
            <a:endParaRPr lang="nb-NO" dirty="0"/>
          </a:p>
          <a:p>
            <a:r>
              <a:rPr lang="nb-NO" dirty="0"/>
              <a:t>Samling </a:t>
            </a:r>
            <a:r>
              <a:rPr lang="nb-NO" dirty="0" smtClean="0"/>
              <a:t>42</a:t>
            </a:r>
          </a:p>
          <a:p>
            <a:pPr lvl="1"/>
            <a:r>
              <a:rPr lang="nb-NO" dirty="0" smtClean="0"/>
              <a:t>Fortløpende nummerering </a:t>
            </a:r>
          </a:p>
          <a:p>
            <a:pPr lvl="1"/>
            <a:r>
              <a:rPr lang="nb-NO" dirty="0" smtClean="0"/>
              <a:t>Let på skjerm eller online</a:t>
            </a:r>
            <a:endParaRPr lang="nb-NO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1416" y="1590152"/>
            <a:ext cx="5324727" cy="4858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Online</a:t>
            </a:r>
            <a:endParaRPr lang="nb-NO" sz="2600" dirty="0" smtClean="0"/>
          </a:p>
          <a:p>
            <a:r>
              <a:rPr lang="nb-NO" sz="2600" dirty="0" smtClean="0"/>
              <a:t>Universitetsbiblioteket</a:t>
            </a:r>
          </a:p>
          <a:p>
            <a:pPr lvl="1"/>
            <a:r>
              <a:rPr lang="nb-NO" sz="2200" dirty="0" smtClean="0">
                <a:hlinkClick r:id="rId2"/>
              </a:rPr>
              <a:t>www.ub.uio.no/matematikk</a:t>
            </a:r>
            <a:endParaRPr lang="nb-NO" sz="2200" dirty="0" smtClean="0"/>
          </a:p>
          <a:p>
            <a:pPr lvl="1"/>
            <a:r>
              <a:rPr lang="nb-NO" sz="2200" dirty="0">
                <a:hlinkClick r:id="rId3"/>
              </a:rPr>
              <a:t>app.uio.no/ub/</a:t>
            </a:r>
            <a:r>
              <a:rPr lang="nb-NO" sz="2200" dirty="0" err="1">
                <a:hlinkClick r:id="rId3"/>
              </a:rPr>
              <a:t>emnesok</a:t>
            </a:r>
            <a:r>
              <a:rPr lang="nb-NO" sz="2200" dirty="0">
                <a:hlinkClick r:id="rId3"/>
              </a:rPr>
              <a:t>/realfagstermer</a:t>
            </a:r>
            <a:r>
              <a:rPr lang="nb-NO" sz="2200" dirty="0" smtClean="0">
                <a:hlinkClick r:id="rId3"/>
              </a:rPr>
              <a:t>/</a:t>
            </a:r>
            <a:endParaRPr lang="nb-NO" sz="2200" dirty="0" smtClean="0"/>
          </a:p>
          <a:p>
            <a:r>
              <a:rPr lang="nb-NO" sz="2600" dirty="0"/>
              <a:t>Generelle nettsider</a:t>
            </a:r>
          </a:p>
          <a:p>
            <a:pPr lvl="1"/>
            <a:r>
              <a:rPr lang="nb-NO" sz="2200" dirty="0"/>
              <a:t>Wolfram </a:t>
            </a:r>
            <a:r>
              <a:rPr lang="nb-NO" sz="2200" dirty="0" err="1"/>
              <a:t>Mathworld</a:t>
            </a:r>
            <a:r>
              <a:rPr lang="nb-NO" sz="2200" dirty="0"/>
              <a:t> </a:t>
            </a:r>
            <a:endParaRPr lang="nb-NO" sz="2200" dirty="0" smtClean="0"/>
          </a:p>
          <a:p>
            <a:pPr lvl="1"/>
            <a:r>
              <a:rPr lang="nb-NO" sz="2200" dirty="0" smtClean="0"/>
              <a:t>Wikipedia</a:t>
            </a:r>
          </a:p>
          <a:p>
            <a:pPr lvl="1"/>
            <a:r>
              <a:rPr lang="nb-NO" sz="2200" dirty="0" smtClean="0"/>
              <a:t>Sider fra universiteter: .</a:t>
            </a:r>
            <a:r>
              <a:rPr lang="nb-NO" sz="2200" dirty="0" err="1" smtClean="0"/>
              <a:t>edu</a:t>
            </a:r>
            <a:endParaRPr lang="nb-NO" sz="2200" dirty="0" smtClean="0"/>
          </a:p>
          <a:p>
            <a:r>
              <a:rPr lang="nb-NO" sz="2600" dirty="0" smtClean="0"/>
              <a:t>Google </a:t>
            </a:r>
            <a:r>
              <a:rPr lang="nb-NO" sz="2600" dirty="0" err="1" smtClean="0"/>
              <a:t>scholar</a:t>
            </a:r>
            <a:endParaRPr lang="nb-NO" sz="2600" dirty="0" smtClean="0"/>
          </a:p>
          <a:p>
            <a:pPr lvl="1"/>
            <a:r>
              <a:rPr lang="nb-NO" sz="2200" dirty="0" smtClean="0"/>
              <a:t>Spesifikke søkeord i matematikk </a:t>
            </a:r>
          </a:p>
          <a:p>
            <a:pPr lvl="1"/>
            <a:r>
              <a:rPr lang="nb-NO" sz="2200" dirty="0" smtClean="0"/>
              <a:t>Alternative fakta i matematikk</a:t>
            </a:r>
          </a:p>
          <a:p>
            <a:r>
              <a:rPr lang="nb-NO" sz="2600" dirty="0" smtClean="0"/>
              <a:t>Matematikkdatabaser</a:t>
            </a:r>
          </a:p>
          <a:p>
            <a:pPr lvl="1"/>
            <a:r>
              <a:rPr lang="nb-NO" sz="2200" dirty="0" smtClean="0"/>
              <a:t>MathSciNet</a:t>
            </a:r>
          </a:p>
          <a:p>
            <a:pPr lvl="2"/>
            <a:r>
              <a:rPr lang="nb-NO" sz="1800" dirty="0" smtClean="0">
                <a:hlinkClick r:id="rId4"/>
              </a:rPr>
              <a:t>www.ams.org/mathscinet/</a:t>
            </a:r>
            <a:endParaRPr lang="nb-NO" sz="1800" dirty="0" smtClean="0"/>
          </a:p>
          <a:p>
            <a:pPr marL="914400" lvl="2" indent="0">
              <a:buNone/>
            </a:pPr>
            <a:endParaRPr lang="nb-NO" sz="1800" dirty="0"/>
          </a:p>
          <a:p>
            <a:pPr lvl="2"/>
            <a:endParaRPr lang="nb-NO" sz="1800" dirty="0" smtClean="0"/>
          </a:p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4681538" y="6540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Emne</a:t>
            </a:r>
          </a:p>
          <a:p>
            <a:r>
              <a:rPr lang="nb-NO" sz="2400" b="1" dirty="0">
                <a:solidFill>
                  <a:srgbClr val="C00000"/>
                </a:solidFill>
              </a:rPr>
              <a:t>Spesifikk </a:t>
            </a:r>
            <a:r>
              <a:rPr lang="nb-NO" sz="2400" b="1" dirty="0" smtClean="0">
                <a:solidFill>
                  <a:srgbClr val="C00000"/>
                </a:solidFill>
              </a:rPr>
              <a:t>kilde</a:t>
            </a:r>
            <a:endParaRPr lang="nb-N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80963"/>
            <a:ext cx="75533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374">
            <a:off x="2872976" y="1181034"/>
            <a:ext cx="6019978" cy="45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90" y="406733"/>
            <a:ext cx="9414164" cy="1325563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Bruk av kilder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0" y="1571681"/>
            <a:ext cx="9213698" cy="4159816"/>
          </a:xfrm>
        </p:spPr>
        <p:txBody>
          <a:bodyPr>
            <a:noAutofit/>
          </a:bodyPr>
          <a:lstStyle/>
          <a:p>
            <a:r>
              <a:rPr lang="nb-NO" dirty="0" smtClean="0"/>
              <a:t>Finn </a:t>
            </a:r>
            <a:r>
              <a:rPr lang="nb-NO" dirty="0"/>
              <a:t>resultatet du skal skrive </a:t>
            </a:r>
            <a:r>
              <a:rPr lang="nb-NO" dirty="0" smtClean="0"/>
              <a:t>om</a:t>
            </a:r>
          </a:p>
          <a:p>
            <a:pPr lvl="1"/>
            <a:r>
              <a:rPr lang="nb-NO" dirty="0" smtClean="0"/>
              <a:t>Kan du finne </a:t>
            </a:r>
            <a:r>
              <a:rPr lang="nb-NO" dirty="0" smtClean="0"/>
              <a:t>originalkilden</a:t>
            </a:r>
            <a:r>
              <a:rPr lang="nb-NO" dirty="0" smtClean="0"/>
              <a:t>?</a:t>
            </a:r>
            <a:endParaRPr lang="nb-NO" dirty="0"/>
          </a:p>
          <a:p>
            <a:r>
              <a:rPr lang="nb-NO" dirty="0" smtClean="0"/>
              <a:t>Finn </a:t>
            </a:r>
            <a:r>
              <a:rPr lang="nb-NO" dirty="0"/>
              <a:t>flere kilder om temaet</a:t>
            </a:r>
          </a:p>
          <a:p>
            <a:pPr lvl="1"/>
            <a:r>
              <a:rPr lang="nb-NO" dirty="0"/>
              <a:t>Bok, artikkel, nettside</a:t>
            </a:r>
          </a:p>
          <a:p>
            <a:pPr lvl="1"/>
            <a:r>
              <a:rPr lang="nb-NO" dirty="0"/>
              <a:t>Nøkkelord</a:t>
            </a:r>
          </a:p>
          <a:p>
            <a:pPr lvl="1"/>
            <a:r>
              <a:rPr lang="nb-NO" dirty="0"/>
              <a:t>Let </a:t>
            </a:r>
            <a:r>
              <a:rPr lang="nb-NO"/>
              <a:t>i </a:t>
            </a:r>
            <a:r>
              <a:rPr lang="nb-NO" smtClean="0"/>
              <a:t>referanselister</a:t>
            </a:r>
            <a:endParaRPr lang="nb-NO" dirty="0"/>
          </a:p>
          <a:p>
            <a:pPr lvl="1"/>
            <a:r>
              <a:rPr lang="nb-NO" dirty="0"/>
              <a:t>Let i litteratur som </a:t>
            </a:r>
            <a:r>
              <a:rPr lang="nb-NO" dirty="0" smtClean="0"/>
              <a:t>siterer </a:t>
            </a:r>
            <a:r>
              <a:rPr lang="nb-NO" dirty="0"/>
              <a:t>en kilde du bruker</a:t>
            </a:r>
          </a:p>
          <a:p>
            <a:r>
              <a:rPr lang="nb-NO" dirty="0"/>
              <a:t>Kritisk lesing</a:t>
            </a:r>
          </a:p>
          <a:p>
            <a:r>
              <a:rPr lang="nb-NO" dirty="0" smtClean="0"/>
              <a:t>Referere – kildehenvisning og referanseliste</a:t>
            </a:r>
            <a:endParaRPr lang="nb-NO" dirty="0" smtClean="0"/>
          </a:p>
          <a:p>
            <a:r>
              <a:rPr lang="nb-NO" dirty="0" smtClean="0"/>
              <a:t>Plagiering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87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"/>
          <a:stretch/>
        </p:blipFill>
        <p:spPr bwMode="auto">
          <a:xfrm>
            <a:off x="554345" y="171451"/>
            <a:ext cx="5095875" cy="63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39" y="371867"/>
            <a:ext cx="4216327" cy="631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6123627"/>
            <a:ext cx="6096000" cy="200055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pPr marL="457167" lvl="1" algn="ctr" defTabSz="914332"/>
            <a:r>
              <a:rPr lang="nb-NO" sz="700" dirty="0">
                <a:solidFill>
                  <a:prstClr val="black"/>
                </a:solidFill>
              </a:rPr>
              <a:t>https://math.stackexchange.com/questions/348198/best-fake-proofs-a-m-se-april-fools-day-collection</a:t>
            </a:r>
          </a:p>
        </p:txBody>
      </p:sp>
      <p:sp>
        <p:nvSpPr>
          <p:cNvPr id="2" name="Rektangel 1"/>
          <p:cNvSpPr/>
          <p:nvPr/>
        </p:nvSpPr>
        <p:spPr>
          <a:xfrm>
            <a:off x="0" y="2713759"/>
            <a:ext cx="6096000" cy="76808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spcCol="0"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Irrasjonalt?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096000" y="2713759"/>
            <a:ext cx="6096000" cy="76808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spcCol="0"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Rasjonalt?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496267" y="1279057"/>
            <a:ext cx="1248139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9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1526753"/>
            <a:ext cx="6048672" cy="289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21" y="5022093"/>
            <a:ext cx="6336702" cy="3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09" y="4452199"/>
            <a:ext cx="1304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8990" y="406733"/>
            <a:ext cx="94141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smtClean="0">
                <a:solidFill>
                  <a:srgbClr val="C00000"/>
                </a:solidFill>
              </a:rPr>
              <a:t>Referere i matematikk – et eksempel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511951" y="2079563"/>
            <a:ext cx="243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Kildehenvisning </a:t>
            </a:r>
            <a:r>
              <a:rPr lang="nb-NO" dirty="0"/>
              <a:t>i </a:t>
            </a:r>
            <a:r>
              <a:rPr lang="nb-NO" dirty="0" smtClean="0"/>
              <a:t>avsnitt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511951" y="3007862"/>
            <a:ext cx="250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Kildehenvisning i teorem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1511951" y="4785574"/>
            <a:ext cx="219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Referanseliste til slutt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7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446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PowerPoint-presentasjon</vt:lpstr>
      <vt:lpstr>Oppgave i matematikk – MAT2500</vt:lpstr>
      <vt:lpstr>PowerPoint-presentasjon</vt:lpstr>
      <vt:lpstr>Finne litteratur </vt:lpstr>
      <vt:lpstr>PowerPoint-presentasjon</vt:lpstr>
      <vt:lpstr>PowerPoint-presentasjon</vt:lpstr>
      <vt:lpstr>Bruk av kilder</vt:lpstr>
      <vt:lpstr>PowerPoint-presentasjon</vt:lpstr>
      <vt:lpstr>PowerPoint-presentasjon</vt:lpstr>
      <vt:lpstr>Referere i matematikk</vt:lpstr>
      <vt:lpstr>Plagiering</vt:lpstr>
      <vt:lpstr>PowerPoint-presentasjon</vt:lpstr>
      <vt:lpstr>Mer hjelp fra biblioteket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Realfagsbiblioteket</dc:title>
  <dc:creator>Karoline Moe</dc:creator>
  <cp:lastModifiedBy>Karoline Moe</cp:lastModifiedBy>
  <cp:revision>227</cp:revision>
  <dcterms:created xsi:type="dcterms:W3CDTF">2017-09-07T08:28:15Z</dcterms:created>
  <dcterms:modified xsi:type="dcterms:W3CDTF">2021-10-12T13:57:35Z</dcterms:modified>
</cp:coreProperties>
</file>