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57" r:id="rId2"/>
    <p:sldId id="315" r:id="rId3"/>
    <p:sldId id="316" r:id="rId4"/>
    <p:sldId id="319" r:id="rId5"/>
    <p:sldId id="375" r:id="rId6"/>
    <p:sldId id="324" r:id="rId7"/>
    <p:sldId id="396" r:id="rId8"/>
    <p:sldId id="326" r:id="rId9"/>
    <p:sldId id="327" r:id="rId10"/>
    <p:sldId id="328" r:id="rId11"/>
    <p:sldId id="329" r:id="rId12"/>
    <p:sldId id="330" r:id="rId13"/>
    <p:sldId id="335" r:id="rId14"/>
    <p:sldId id="333" r:id="rId15"/>
    <p:sldId id="336" r:id="rId16"/>
    <p:sldId id="337" r:id="rId17"/>
    <p:sldId id="338" r:id="rId18"/>
    <p:sldId id="343" r:id="rId19"/>
    <p:sldId id="362" r:id="rId20"/>
    <p:sldId id="363" r:id="rId21"/>
    <p:sldId id="348" r:id="rId22"/>
    <p:sldId id="364" r:id="rId23"/>
    <p:sldId id="358" r:id="rId24"/>
    <p:sldId id="359" r:id="rId25"/>
    <p:sldId id="377" r:id="rId26"/>
    <p:sldId id="378" r:id="rId27"/>
    <p:sldId id="379" r:id="rId28"/>
    <p:sldId id="380" r:id="rId29"/>
    <p:sldId id="381" r:id="rId30"/>
    <p:sldId id="382" r:id="rId31"/>
    <p:sldId id="383" r:id="rId32"/>
    <p:sldId id="384" r:id="rId33"/>
    <p:sldId id="385" r:id="rId34"/>
    <p:sldId id="386" r:id="rId35"/>
    <p:sldId id="387" r:id="rId36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62" autoAdjust="0"/>
    <p:restoredTop sz="95946" autoAdjust="0"/>
  </p:normalViewPr>
  <p:slideViewPr>
    <p:cSldViewPr snapToGrid="0">
      <p:cViewPr varScale="1">
        <p:scale>
          <a:sx n="116" d="100"/>
          <a:sy n="116" d="100"/>
        </p:scale>
        <p:origin x="1360" y="184"/>
      </p:cViewPr>
      <p:guideLst>
        <p:guide orient="horz" pos="31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3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>
            <a:extLst>
              <a:ext uri="{FF2B5EF4-FFF2-40B4-BE49-F238E27FC236}">
                <a16:creationId xmlns:a16="http://schemas.microsoft.com/office/drawing/2014/main" id="{02797E3C-B202-3617-FE95-14657D3EBC1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160806" cy="365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5" name="Rectangle 3">
            <a:extLst>
              <a:ext uri="{FF2B5EF4-FFF2-40B4-BE49-F238E27FC236}">
                <a16:creationId xmlns:a16="http://schemas.microsoft.com/office/drawing/2014/main" id="{9035303B-2E22-0CF2-E348-5CD6C84D1A7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248" y="0"/>
            <a:ext cx="4160806" cy="365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6" name="Rectangle 4">
            <a:extLst>
              <a:ext uri="{FF2B5EF4-FFF2-40B4-BE49-F238E27FC236}">
                <a16:creationId xmlns:a16="http://schemas.microsoft.com/office/drawing/2014/main" id="{B2469268-8834-B4BC-FB65-4528393E988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948702"/>
            <a:ext cx="4160806" cy="365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7" name="Rectangle 5">
            <a:extLst>
              <a:ext uri="{FF2B5EF4-FFF2-40B4-BE49-F238E27FC236}">
                <a16:creationId xmlns:a16="http://schemas.microsoft.com/office/drawing/2014/main" id="{BDA69F3F-D747-A5B1-D114-99079D73291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248" y="6948702"/>
            <a:ext cx="4160806" cy="365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0322B88E-47A7-4433-8AD8-74BD376374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B23EFC1-E5A6-276E-7E49-3214B16BFC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160806" cy="365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1FFB2BE-C05D-04AC-7678-518B2D8B750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248" y="0"/>
            <a:ext cx="4160806" cy="365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76CA527D-2039-21DF-C12A-826E030C99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109815AF-C9D3-67FE-5236-4485423F36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9692" y="3475486"/>
            <a:ext cx="7681819" cy="329053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noProof="0"/>
              <a:t>Click to edit Master text styles</a:t>
            </a:r>
          </a:p>
          <a:p>
            <a:pPr lvl="1"/>
            <a:r>
              <a:rPr lang="en-US" altLang="nb-NO" noProof="0"/>
              <a:t>Second level</a:t>
            </a:r>
          </a:p>
          <a:p>
            <a:pPr lvl="2"/>
            <a:r>
              <a:rPr lang="en-US" altLang="nb-NO" noProof="0"/>
              <a:t>Third level</a:t>
            </a:r>
          </a:p>
          <a:p>
            <a:pPr lvl="3"/>
            <a:r>
              <a:rPr lang="en-US" altLang="nb-NO" noProof="0"/>
              <a:t>Fourth level</a:t>
            </a:r>
          </a:p>
          <a:p>
            <a:pPr lvl="4"/>
            <a:r>
              <a:rPr lang="en-US" altLang="nb-NO" noProof="0"/>
              <a:t>Fifth level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488508C1-6140-5055-266C-6A1F511E826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948702"/>
            <a:ext cx="4160806" cy="365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FA8A1A0D-4937-74ED-E2AF-03C5269D83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248" y="6948702"/>
            <a:ext cx="4160806" cy="365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pPr>
              <a:defRPr/>
            </a:pPr>
            <a:fld id="{4FF0EE75-F360-41B5-8E2B-3A9FF14AC3D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9B72E8B1-DA08-6E53-61C1-92BCDB5BE9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42C6F4-C948-461A-8296-4B0ADF1CAFCF}" type="slidenum">
              <a:rPr lang="en-US" altLang="nb-NO" sz="1300" smtClean="0"/>
              <a:pPr>
                <a:spcBef>
                  <a:spcPct val="0"/>
                </a:spcBef>
              </a:pPr>
              <a:t>2</a:t>
            </a:fld>
            <a:endParaRPr lang="en-US" altLang="nb-NO" sz="13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AFE6871B-59CA-CF24-8E30-928634ED7A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9C47CC91-A617-2CCB-C794-6545D7D9CA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EEC5759A-2037-E321-62B0-61DA1515A0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278474-060A-4CBF-9291-3A29149B2272}" type="slidenum">
              <a:rPr lang="en-US" altLang="nb-NO" sz="1300" smtClean="0"/>
              <a:pPr>
                <a:spcBef>
                  <a:spcPct val="0"/>
                </a:spcBef>
              </a:pPr>
              <a:t>3</a:t>
            </a:fld>
            <a:endParaRPr lang="en-US" altLang="nb-NO" sz="13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35DF96A9-0BE3-1C56-6A50-D54DB78B07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12E08A44-A2EE-2DDB-E3C5-25A831B8BB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3F2CD136-75AD-2CB2-451F-36AB037D6B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AAAA0D-464F-4160-9E7F-970DBF53093A}" type="slidenum">
              <a:rPr lang="en-US" altLang="nb-NO" sz="1300" smtClean="0"/>
              <a:pPr>
                <a:spcBef>
                  <a:spcPct val="0"/>
                </a:spcBef>
              </a:pPr>
              <a:t>4</a:t>
            </a:fld>
            <a:endParaRPr lang="en-US" altLang="nb-NO" sz="130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259A9378-6CBE-9FF6-38FE-5C3F8D21C8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49ED20C-C072-8F1B-EFBE-3139F5C567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28A97BD8-3C08-4E1B-0CBB-BE21BDBD7C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E085BB9-830D-4D07-81FD-435A48EB0DF7}" type="slidenum">
              <a:rPr lang="en-US" altLang="nb-NO" sz="1300" smtClean="0"/>
              <a:pPr>
                <a:spcBef>
                  <a:spcPct val="0"/>
                </a:spcBef>
              </a:pPr>
              <a:t>5</a:t>
            </a:fld>
            <a:endParaRPr lang="en-US" altLang="nb-NO" sz="1300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AA97BD97-9A60-F4E4-95C8-54C3F476CD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C65ADDD-3047-F283-0DA5-0926F08083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1F3559C1-8D48-7978-2150-004D03D9B5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F5E0F2-B2EA-4786-85FE-E4AD50054BF4}" type="slidenum">
              <a:rPr lang="en-US" altLang="nb-NO" sz="1300" smtClean="0"/>
              <a:pPr>
                <a:spcBef>
                  <a:spcPct val="0"/>
                </a:spcBef>
              </a:pPr>
              <a:t>6</a:t>
            </a:fld>
            <a:endParaRPr lang="en-US" altLang="nb-NO" sz="130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1198E89C-4434-44E6-7EF1-5018B23133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1ADBBD5-F7B3-EE11-AAEC-B39AF23E8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18D08F40-42F0-F22E-A7AE-5390707C71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9182C2-FD44-4474-A004-844F3903D832}" type="slidenum">
              <a:rPr lang="en-US" altLang="nb-NO" sz="1300" smtClean="0"/>
              <a:pPr>
                <a:spcBef>
                  <a:spcPct val="0"/>
                </a:spcBef>
              </a:pPr>
              <a:t>8</a:t>
            </a:fld>
            <a:endParaRPr lang="en-US" altLang="nb-NO" sz="1300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3190A44C-6AF0-D36D-CEC4-51BCF0CB15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4A3CD0ED-97BF-9D41-AB78-D6FA0254DB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0864425E-4546-05CF-7FB8-402DF9D2B1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3EFBBC-12A5-459D-98C0-E808BC5B8CEB}" type="slidenum">
              <a:rPr lang="en-US" altLang="nb-NO" sz="1300" smtClean="0"/>
              <a:pPr>
                <a:spcBef>
                  <a:spcPct val="0"/>
                </a:spcBef>
              </a:pPr>
              <a:t>9</a:t>
            </a:fld>
            <a:endParaRPr lang="en-US" altLang="nb-NO" sz="1300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B3D60444-30AF-6C4D-6F94-1BA8A3D34B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6EBD395-E3E5-8C68-DCA8-3C9C6FDF1F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86878AB5-843A-9F49-13B6-4D8D05C78C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B9226B-63CF-4862-9622-295924A99D10}" type="slidenum">
              <a:rPr lang="en-US" altLang="nb-NO" sz="1300" smtClean="0"/>
              <a:pPr>
                <a:spcBef>
                  <a:spcPct val="0"/>
                </a:spcBef>
              </a:pPr>
              <a:t>10</a:t>
            </a:fld>
            <a:endParaRPr lang="en-US" altLang="nb-NO" sz="1300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580807F9-EB6A-5BA8-902D-A16563DBF0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FFC6FCB9-5446-D538-EA19-03C1462758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D4C3F998-803F-5BF5-6EF4-E8E6C6CBC0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EDD269-3D7E-4DAA-BBEF-A2F1D251E445}" type="slidenum">
              <a:rPr lang="en-US" altLang="nb-NO" sz="1300" smtClean="0"/>
              <a:pPr>
                <a:spcBef>
                  <a:spcPct val="0"/>
                </a:spcBef>
              </a:pPr>
              <a:t>11</a:t>
            </a:fld>
            <a:endParaRPr lang="en-US" altLang="nb-NO" sz="1300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03AA0811-3063-8DB2-4EC4-9B0692F25B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DDAA795-BF10-3255-4E12-FEB198D3F8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DC298796-F72E-92BF-06DF-64371F9E09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496841-65C0-49CB-9A40-36ECE6D1BBF0}" type="slidenum">
              <a:rPr lang="en-US" altLang="nb-NO" sz="1300" smtClean="0"/>
              <a:pPr>
                <a:spcBef>
                  <a:spcPct val="0"/>
                </a:spcBef>
              </a:pPr>
              <a:t>12</a:t>
            </a:fld>
            <a:endParaRPr lang="en-US" altLang="nb-NO" sz="130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3D8BF975-E0C0-1022-5486-15DA959348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3E93F50-83A7-0311-99A2-E24ACB4A4C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4460993D-27E6-D3C7-081D-3A4F0468E5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194C4B-1958-4956-8132-93778205897F}" type="slidenum">
              <a:rPr lang="en-US" altLang="nb-NO" sz="1300" smtClean="0"/>
              <a:pPr>
                <a:spcBef>
                  <a:spcPct val="0"/>
                </a:spcBef>
              </a:pPr>
              <a:t>13</a:t>
            </a:fld>
            <a:endParaRPr lang="en-US" altLang="nb-NO" sz="1300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9735BB76-F281-0813-43BC-DF45A2BEFB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18441275-CEBF-B25E-3230-4C2B7C50E3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B99E27B8-F7D9-2660-C7DA-ECB8A474FC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1287E0-394A-489C-B9AC-E00531FEE53B}" type="slidenum">
              <a:rPr lang="en-US" altLang="nb-NO" sz="1300" smtClean="0"/>
              <a:pPr>
                <a:spcBef>
                  <a:spcPct val="0"/>
                </a:spcBef>
              </a:pPr>
              <a:t>14</a:t>
            </a:fld>
            <a:endParaRPr lang="en-US" altLang="nb-NO" sz="1300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9FD97ADB-5D58-DEE1-F175-43F2FB2B86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3E899447-63AF-BC16-31F0-C54541F4E1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720BD15B-91CD-CC93-2C22-DC538DB7C5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0B1111-561D-448A-AADB-1373D38843CD}" type="slidenum">
              <a:rPr lang="en-US" altLang="nb-NO" sz="1300" smtClean="0"/>
              <a:pPr>
                <a:spcBef>
                  <a:spcPct val="0"/>
                </a:spcBef>
              </a:pPr>
              <a:t>15</a:t>
            </a:fld>
            <a:endParaRPr lang="en-US" altLang="nb-NO" sz="130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19AB3F47-0DF7-CB96-F8C9-BADD06F98B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6BA463B3-9FC6-1EF1-6BA3-31C3DA5F66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BF6E82E4-6C70-22B1-9860-C7FAA4D293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922093-C668-4110-9D4A-6575FAAEAEB8}" type="slidenum">
              <a:rPr lang="en-US" altLang="nb-NO" sz="1300" smtClean="0"/>
              <a:pPr>
                <a:spcBef>
                  <a:spcPct val="0"/>
                </a:spcBef>
              </a:pPr>
              <a:t>16</a:t>
            </a:fld>
            <a:endParaRPr lang="en-US" altLang="nb-NO" sz="130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ACA9C838-2581-E43B-8B5D-81BE922A2A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55AA2D4-DE1C-DDE2-83E9-74A1517D08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482A8284-B597-361A-1860-6EE6480EAF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3B7362-0CB4-41A4-98AA-DB6042C88EB9}" type="slidenum">
              <a:rPr lang="en-US" altLang="nb-NO" sz="1300" smtClean="0"/>
              <a:pPr>
                <a:spcBef>
                  <a:spcPct val="0"/>
                </a:spcBef>
              </a:pPr>
              <a:t>17</a:t>
            </a:fld>
            <a:endParaRPr lang="en-US" altLang="nb-NO" sz="130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B89C1AC0-B86D-8F43-BAA6-DC7B7521E3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29AFC5C0-F946-71BA-723E-1CC1C383F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7E6ED215-A185-AAF5-97A1-4371632C2C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07859F-3559-4219-9167-4CC47A1C4B30}" type="slidenum">
              <a:rPr lang="en-US" altLang="nb-NO" sz="1300" smtClean="0"/>
              <a:pPr>
                <a:spcBef>
                  <a:spcPct val="0"/>
                </a:spcBef>
              </a:pPr>
              <a:t>18</a:t>
            </a:fld>
            <a:endParaRPr lang="en-US" altLang="nb-NO" sz="130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F26E6134-0C89-A5B8-2145-DCF21BCBA9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D7A4284A-D545-A03F-4044-C2EE7A0A3D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>
            <a:extLst>
              <a:ext uri="{FF2B5EF4-FFF2-40B4-BE49-F238E27FC236}">
                <a16:creationId xmlns:a16="http://schemas.microsoft.com/office/drawing/2014/main" id="{EC1A6129-DB81-78A1-B9F9-9D39E6425A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Notes Placeholder 2">
            <a:extLst>
              <a:ext uri="{FF2B5EF4-FFF2-40B4-BE49-F238E27FC236}">
                <a16:creationId xmlns:a16="http://schemas.microsoft.com/office/drawing/2014/main" id="{FCFB174F-B143-8A9A-1D92-6A29B1234E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>
              <a:latin typeface="Arial" panose="020B0604020202020204" pitchFamily="34" charset="0"/>
            </a:endParaRPr>
          </a:p>
        </p:txBody>
      </p:sp>
      <p:sp>
        <p:nvSpPr>
          <p:cNvPr id="59395" name="Slide Number Placeholder 3">
            <a:extLst>
              <a:ext uri="{FF2B5EF4-FFF2-40B4-BE49-F238E27FC236}">
                <a16:creationId xmlns:a16="http://schemas.microsoft.com/office/drawing/2014/main" id="{DDD3FF7C-BB0B-AF51-244E-9C49CD0F09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BE01F7-DFF1-4818-8F4E-26075B32A9F9}" type="slidenum">
              <a:rPr lang="en-US" altLang="nb-NO" sz="1300" smtClean="0"/>
              <a:pPr/>
              <a:t>20</a:t>
            </a:fld>
            <a:endParaRPr lang="en-US" altLang="nb-NO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51144BBD-6DA9-13BB-1536-BAE95B6FF7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F067DF-4377-4BA9-B6F4-9E1A220B7D5A}" type="slidenum">
              <a:rPr lang="en-US" altLang="nb-NO" sz="1300" smtClean="0"/>
              <a:pPr>
                <a:spcBef>
                  <a:spcPct val="0"/>
                </a:spcBef>
              </a:pPr>
              <a:t>21</a:t>
            </a:fld>
            <a:endParaRPr lang="en-US" altLang="nb-NO" sz="1300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EE9E38B8-B5DE-7CFD-0961-C6C3F31A09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FEE0252C-53FA-1716-6E0A-EC03EF4895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A34F2ADC-41F3-7396-0D04-4E53404E91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2E7AD1-BFD8-4B05-A52C-D64F10A80CB3}" type="slidenum">
              <a:rPr lang="en-US" altLang="nb-NO" sz="1300" smtClean="0"/>
              <a:pPr>
                <a:spcBef>
                  <a:spcPct val="0"/>
                </a:spcBef>
              </a:pPr>
              <a:t>25</a:t>
            </a:fld>
            <a:endParaRPr lang="en-US" altLang="nb-NO" sz="130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67FB76B4-16BF-C0C1-26A6-AC2C2D4BE2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2B62E780-2669-D141-9D4C-EDDD298A1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60108CED-DC53-63EA-DCC9-EC7B558BF5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4F00B8-CCE8-4550-B40E-2C01DC657D4D}" type="slidenum">
              <a:rPr lang="en-US" altLang="nb-NO" sz="1300" smtClean="0"/>
              <a:pPr>
                <a:spcBef>
                  <a:spcPct val="0"/>
                </a:spcBef>
              </a:pPr>
              <a:t>27</a:t>
            </a:fld>
            <a:endParaRPr lang="en-US" altLang="nb-NO" sz="1300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9DDCC3DB-FEB3-F547-6A29-B1CE6280A0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D7645A1B-FFCD-6A94-36BA-23884B0599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b-NO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663A40-0EE3-A3AC-7802-CFB26D7DF1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B10D27-2961-6503-2DB0-992FED98EC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FE1FC4-DD73-A0CB-7ACA-C49265364A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69D01-9728-4DDC-AF1E-2D480955AA5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13616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D7283C-7E86-48E9-FB43-70A9B4B661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FCBFA31-BE21-3980-CF57-833917E461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3CACCC-E9EC-FDCC-4359-B166B2F696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2A783-F8EA-41EA-A141-DA7F662731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5784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FEF4C8-097B-A6AD-8BB9-37C4C7B825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B6FEC5-5143-E058-2B85-8C0F2A7713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2B9C8F-C771-5070-B27F-80A75ADB79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C8AFA-1C6A-4622-A8C3-9CFA198CFB5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59180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15F527-FAB5-4F3F-A88A-15CB12D6FE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135016-38B8-ED0D-9FE1-47C2FC4DE2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AC893-5034-57D8-C23A-EEF40096A4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7AB7B-F0B8-4FCD-A5DE-839A62515A2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10398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2EA8993-264B-919E-0052-494C84EB9F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1559CAF-8599-613A-6056-1510396B8D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8E88003-B7FD-2FA6-1B37-D4C96FF5BA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EB989-C3A7-44F3-86F5-B9AE608BCBC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71505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E134FCE-7A66-B600-7A2C-3AD02CF8D2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29F8714-13BC-CDDD-09F1-D2F3D21DF2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6B115FE-693C-A6E5-27B0-45ADB77A5B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59125-B3D3-4CA8-AF1D-03221DCF2DA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64803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275C98F-F1A0-2B52-009C-DCAFADE366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CFB5AD9-2C31-D06D-8110-8B665AE510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198FCD3-AE3B-D2FB-0691-F414122D19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2FA4C-9C04-4FAF-BC14-52F595C33FF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2516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E39E2-3AC0-FCB1-E212-DADC3E0B96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DBABAE-0712-01AF-0097-30EA2737A7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E8FD36-95AA-031E-9855-E8FA4B0062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3277D-6D85-43CB-B18F-35477A65C0E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00554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5F53B7-FB5A-60FD-854F-E80E97039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292D71-BD31-4353-8127-F63FFC86AA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B6DA46-2D39-8088-1C2D-8F78D0A7CA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2C663-5DD0-49CB-A332-9457300B209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44859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484F99-D69F-6980-F6DF-56040C8D8B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3B27D4-7672-A0AC-CEE4-6C75A6537B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E64D38-1420-A247-F3AA-72AED4DB8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00CA5-C388-4253-99E5-22B2A4DCC18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9741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0406E1-5674-0BA0-440D-0EF45B6B9C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438DAD7-1955-26F4-13B3-079A72C27E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4B461F-B98B-554D-223A-D82927E7F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68AC8-7CC6-41EE-B004-C0808D04D2B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76067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D40B81-3240-BB73-E163-F30A46EE74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0876369-285E-D2A9-2285-5A33928E6A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F79B78-6683-0B1E-85A8-68551B6D95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5D728-9FFF-45C4-B1E3-502C3368E09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17645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16279F7-08D0-2506-18AF-19A2BDC368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5F5F8A8-C6C7-6833-5B67-CE1FCCFBC5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C671E69-C1E5-F36B-8431-0DFE72451A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6928B-2AE5-4E43-85DE-A63A625E106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22395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4446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2338" y="1600200"/>
            <a:ext cx="4044462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2338" y="3938589"/>
            <a:ext cx="4044462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1E26245-6F94-BA7F-7079-85E7311BB1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C1078A2-8734-0D9F-30A7-7D9064B79B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MA-EVU2 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CFFAF48-277A-3F64-ACC9-1A2233B552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69F54-D763-437B-83EE-5DA4082B55C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59946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2F92B89-CBA8-191A-9496-88255723C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EDDFD3A-56FF-BB69-30E9-CBE7F6D16F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7A59793-73C3-6D0D-B4A0-41EA766535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A3A0A4F-33FD-9376-B9AB-368AC64C6F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CE57F6-6E03-0B3A-8F93-046873834F8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D874035-4CBC-473B-9861-454269CB6D5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w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9.wmf"/><Relationship Id="rId18" Type="http://schemas.openxmlformats.org/officeDocument/2006/relationships/oleObject" Target="../embeddings/oleObject15.bin"/><Relationship Id="rId3" Type="http://schemas.openxmlformats.org/officeDocument/2006/relationships/image" Target="../media/image14.wmf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21.wmf"/><Relationship Id="rId2" Type="http://schemas.openxmlformats.org/officeDocument/2006/relationships/oleObject" Target="../embeddings/oleObject7.bin"/><Relationship Id="rId16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5" Type="http://schemas.openxmlformats.org/officeDocument/2006/relationships/image" Target="../media/image20.wmf"/><Relationship Id="rId10" Type="http://schemas.openxmlformats.org/officeDocument/2006/relationships/oleObject" Target="../embeddings/oleObject11.bin"/><Relationship Id="rId19" Type="http://schemas.openxmlformats.org/officeDocument/2006/relationships/image" Target="../media/image22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7.wmf"/><Relationship Id="rId14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oleObject" Target="../embeddings/oleObject29.bin"/><Relationship Id="rId18" Type="http://schemas.openxmlformats.org/officeDocument/2006/relationships/image" Target="../media/image38.wmf"/><Relationship Id="rId3" Type="http://schemas.openxmlformats.org/officeDocument/2006/relationships/oleObject" Target="../embeddings/oleObject24.bin"/><Relationship Id="rId21" Type="http://schemas.openxmlformats.org/officeDocument/2006/relationships/oleObject" Target="../embeddings/oleObject33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5.wmf"/><Relationship Id="rId17" Type="http://schemas.openxmlformats.org/officeDocument/2006/relationships/oleObject" Target="../embeddings/oleObject31.bin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7.wmf"/><Relationship Id="rId20" Type="http://schemas.openxmlformats.org/officeDocument/2006/relationships/image" Target="../media/image39.w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10" Type="http://schemas.openxmlformats.org/officeDocument/2006/relationships/image" Target="../media/image34.wmf"/><Relationship Id="rId19" Type="http://schemas.openxmlformats.org/officeDocument/2006/relationships/oleObject" Target="../embeddings/oleObject32.bin"/><Relationship Id="rId4" Type="http://schemas.openxmlformats.org/officeDocument/2006/relationships/image" Target="../media/image31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36.wmf"/><Relationship Id="rId22" Type="http://schemas.openxmlformats.org/officeDocument/2006/relationships/image" Target="../media/image40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4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4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4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9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50.bin"/><Relationship Id="rId18" Type="http://schemas.openxmlformats.org/officeDocument/2006/relationships/image" Target="../media/image58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52.bin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57.w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46.bin"/><Relationship Id="rId15" Type="http://schemas.openxmlformats.org/officeDocument/2006/relationships/oleObject" Target="../embeddings/oleObject51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48.bin"/><Relationship Id="rId14" Type="http://schemas.openxmlformats.org/officeDocument/2006/relationships/image" Target="../media/image56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58.bin"/><Relationship Id="rId18" Type="http://schemas.openxmlformats.org/officeDocument/2006/relationships/image" Target="../media/image66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63.wmf"/><Relationship Id="rId17" Type="http://schemas.openxmlformats.org/officeDocument/2006/relationships/oleObject" Target="../embeddings/oleObject60.bin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65.wmf"/><Relationship Id="rId20" Type="http://schemas.openxmlformats.org/officeDocument/2006/relationships/image" Target="../media/image6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9.bin"/><Relationship Id="rId10" Type="http://schemas.openxmlformats.org/officeDocument/2006/relationships/image" Target="../media/image62.wmf"/><Relationship Id="rId19" Type="http://schemas.openxmlformats.org/officeDocument/2006/relationships/oleObject" Target="../embeddings/oleObject61.bin"/><Relationship Id="rId4" Type="http://schemas.openxmlformats.org/officeDocument/2006/relationships/image" Target="../media/image59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64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12" Type="http://schemas.openxmlformats.org/officeDocument/2006/relationships/image" Target="../media/image72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wmf"/><Relationship Id="rId11" Type="http://schemas.openxmlformats.org/officeDocument/2006/relationships/oleObject" Target="../embeddings/oleObject66.bin"/><Relationship Id="rId5" Type="http://schemas.openxmlformats.org/officeDocument/2006/relationships/oleObject" Target="../embeddings/oleObject63.bin"/><Relationship Id="rId10" Type="http://schemas.openxmlformats.org/officeDocument/2006/relationships/image" Target="../media/image71.wmf"/><Relationship Id="rId4" Type="http://schemas.openxmlformats.org/officeDocument/2006/relationships/image" Target="../media/image68.wmf"/><Relationship Id="rId9" Type="http://schemas.openxmlformats.org/officeDocument/2006/relationships/oleObject" Target="../embeddings/oleObject6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68.bin"/><Relationship Id="rId10" Type="http://schemas.openxmlformats.org/officeDocument/2006/relationships/image" Target="../media/image65.wmf"/><Relationship Id="rId4" Type="http://schemas.openxmlformats.org/officeDocument/2006/relationships/image" Target="../media/image73.wmf"/><Relationship Id="rId9" Type="http://schemas.openxmlformats.org/officeDocument/2006/relationships/oleObject" Target="../embeddings/oleObject70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13" Type="http://schemas.openxmlformats.org/officeDocument/2006/relationships/image" Target="../media/image79.wmf"/><Relationship Id="rId3" Type="http://schemas.openxmlformats.org/officeDocument/2006/relationships/image" Target="../media/image75.wmf"/><Relationship Id="rId7" Type="http://schemas.openxmlformats.org/officeDocument/2006/relationships/image" Target="../media/image76.wmf"/><Relationship Id="rId12" Type="http://schemas.openxmlformats.org/officeDocument/2006/relationships/oleObject" Target="../embeddings/oleObject76.bin"/><Relationship Id="rId2" Type="http://schemas.openxmlformats.org/officeDocument/2006/relationships/oleObject" Target="../embeddings/oleObject7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78.wmf"/><Relationship Id="rId5" Type="http://schemas.openxmlformats.org/officeDocument/2006/relationships/image" Target="../media/image68.w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7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7" Type="http://schemas.openxmlformats.org/officeDocument/2006/relationships/image" Target="../media/image82.wmf"/><Relationship Id="rId2" Type="http://schemas.openxmlformats.org/officeDocument/2006/relationships/oleObject" Target="../embeddings/oleObject7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9.bin"/><Relationship Id="rId5" Type="http://schemas.openxmlformats.org/officeDocument/2006/relationships/image" Target="../media/image81.wmf"/><Relationship Id="rId4" Type="http://schemas.openxmlformats.org/officeDocument/2006/relationships/oleObject" Target="../embeddings/oleObject78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3" Type="http://schemas.openxmlformats.org/officeDocument/2006/relationships/image" Target="../media/image83.wmf"/><Relationship Id="rId7" Type="http://schemas.openxmlformats.org/officeDocument/2006/relationships/image" Target="../media/image85.wmf"/><Relationship Id="rId2" Type="http://schemas.openxmlformats.org/officeDocument/2006/relationships/oleObject" Target="../embeddings/oleObject8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2.bin"/><Relationship Id="rId5" Type="http://schemas.openxmlformats.org/officeDocument/2006/relationships/image" Target="../media/image84.wmf"/><Relationship Id="rId4" Type="http://schemas.openxmlformats.org/officeDocument/2006/relationships/oleObject" Target="../embeddings/oleObject81.bin"/><Relationship Id="rId9" Type="http://schemas.openxmlformats.org/officeDocument/2006/relationships/image" Target="../media/image8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13" Type="http://schemas.openxmlformats.org/officeDocument/2006/relationships/image" Target="../media/image92.wmf"/><Relationship Id="rId18" Type="http://schemas.openxmlformats.org/officeDocument/2006/relationships/oleObject" Target="../embeddings/oleObject93.bin"/><Relationship Id="rId3" Type="http://schemas.openxmlformats.org/officeDocument/2006/relationships/image" Target="../media/image87.wmf"/><Relationship Id="rId7" Type="http://schemas.openxmlformats.org/officeDocument/2006/relationships/image" Target="../media/image89.wmf"/><Relationship Id="rId12" Type="http://schemas.openxmlformats.org/officeDocument/2006/relationships/oleObject" Target="../embeddings/oleObject90.bin"/><Relationship Id="rId17" Type="http://schemas.openxmlformats.org/officeDocument/2006/relationships/image" Target="../media/image94.wmf"/><Relationship Id="rId2" Type="http://schemas.openxmlformats.org/officeDocument/2006/relationships/oleObject" Target="../embeddings/oleObject85.bin"/><Relationship Id="rId16" Type="http://schemas.openxmlformats.org/officeDocument/2006/relationships/oleObject" Target="../embeddings/oleObject9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7.bin"/><Relationship Id="rId11" Type="http://schemas.openxmlformats.org/officeDocument/2006/relationships/image" Target="../media/image91.wmf"/><Relationship Id="rId5" Type="http://schemas.openxmlformats.org/officeDocument/2006/relationships/image" Target="../media/image88.wmf"/><Relationship Id="rId15" Type="http://schemas.openxmlformats.org/officeDocument/2006/relationships/image" Target="../media/image93.wmf"/><Relationship Id="rId10" Type="http://schemas.openxmlformats.org/officeDocument/2006/relationships/oleObject" Target="../embeddings/oleObject89.bin"/><Relationship Id="rId19" Type="http://schemas.openxmlformats.org/officeDocument/2006/relationships/image" Target="../media/image95.wmf"/><Relationship Id="rId4" Type="http://schemas.openxmlformats.org/officeDocument/2006/relationships/oleObject" Target="../embeddings/oleObject86.bin"/><Relationship Id="rId9" Type="http://schemas.openxmlformats.org/officeDocument/2006/relationships/image" Target="../media/image90.wmf"/><Relationship Id="rId14" Type="http://schemas.openxmlformats.org/officeDocument/2006/relationships/oleObject" Target="../embeddings/oleObject91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13" Type="http://schemas.openxmlformats.org/officeDocument/2006/relationships/oleObject" Target="../embeddings/oleObject99.bin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100.wmf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0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wmf"/><Relationship Id="rId11" Type="http://schemas.openxmlformats.org/officeDocument/2006/relationships/oleObject" Target="../embeddings/oleObject98.bin"/><Relationship Id="rId5" Type="http://schemas.openxmlformats.org/officeDocument/2006/relationships/oleObject" Target="../embeddings/oleObject95.bin"/><Relationship Id="rId15" Type="http://schemas.openxmlformats.org/officeDocument/2006/relationships/oleObject" Target="../embeddings/oleObject101.bin"/><Relationship Id="rId10" Type="http://schemas.openxmlformats.org/officeDocument/2006/relationships/image" Target="../media/image99.wmf"/><Relationship Id="rId4" Type="http://schemas.openxmlformats.org/officeDocument/2006/relationships/image" Target="../media/image96.wmf"/><Relationship Id="rId9" Type="http://schemas.openxmlformats.org/officeDocument/2006/relationships/oleObject" Target="../embeddings/oleObject97.bin"/><Relationship Id="rId14" Type="http://schemas.openxmlformats.org/officeDocument/2006/relationships/oleObject" Target="../embeddings/oleObject100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3" Type="http://schemas.openxmlformats.org/officeDocument/2006/relationships/image" Target="../media/image103.png"/><Relationship Id="rId7" Type="http://schemas.openxmlformats.org/officeDocument/2006/relationships/image" Target="../media/image105.wmf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4.xml"/><Relationship Id="rId6" Type="http://schemas.openxmlformats.org/officeDocument/2006/relationships/oleObject" Target="../embeddings/oleObject103.bin"/><Relationship Id="rId5" Type="http://schemas.openxmlformats.org/officeDocument/2006/relationships/image" Target="../media/image104.wmf"/><Relationship Id="rId4" Type="http://schemas.openxmlformats.org/officeDocument/2006/relationships/oleObject" Target="../embeddings/oleObject102.bin"/><Relationship Id="rId9" Type="http://schemas.openxmlformats.org/officeDocument/2006/relationships/image" Target="../media/image106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7" Type="http://schemas.openxmlformats.org/officeDocument/2006/relationships/image" Target="../media/image109.wmf"/><Relationship Id="rId2" Type="http://schemas.openxmlformats.org/officeDocument/2006/relationships/oleObject" Target="../embeddings/oleObject10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7.bin"/><Relationship Id="rId5" Type="http://schemas.openxmlformats.org/officeDocument/2006/relationships/image" Target="../media/image108.wmf"/><Relationship Id="rId4" Type="http://schemas.openxmlformats.org/officeDocument/2006/relationships/oleObject" Target="../embeddings/oleObject106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1.bin"/><Relationship Id="rId3" Type="http://schemas.openxmlformats.org/officeDocument/2006/relationships/image" Target="../media/image110.wmf"/><Relationship Id="rId7" Type="http://schemas.openxmlformats.org/officeDocument/2006/relationships/image" Target="../media/image112.wmf"/><Relationship Id="rId2" Type="http://schemas.openxmlformats.org/officeDocument/2006/relationships/oleObject" Target="../embeddings/oleObject108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10.bin"/><Relationship Id="rId11" Type="http://schemas.openxmlformats.org/officeDocument/2006/relationships/image" Target="../media/image114.wmf"/><Relationship Id="rId5" Type="http://schemas.openxmlformats.org/officeDocument/2006/relationships/image" Target="../media/image111.wmf"/><Relationship Id="rId10" Type="http://schemas.openxmlformats.org/officeDocument/2006/relationships/oleObject" Target="../embeddings/oleObject112.bin"/><Relationship Id="rId4" Type="http://schemas.openxmlformats.org/officeDocument/2006/relationships/oleObject" Target="../embeddings/oleObject109.bin"/><Relationship Id="rId9" Type="http://schemas.openxmlformats.org/officeDocument/2006/relationships/image" Target="../media/image113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7" Type="http://schemas.openxmlformats.org/officeDocument/2006/relationships/image" Target="../media/image117.wmf"/><Relationship Id="rId2" Type="http://schemas.openxmlformats.org/officeDocument/2006/relationships/oleObject" Target="../embeddings/oleObject113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15.bin"/><Relationship Id="rId5" Type="http://schemas.openxmlformats.org/officeDocument/2006/relationships/image" Target="../media/image116.wmf"/><Relationship Id="rId4" Type="http://schemas.openxmlformats.org/officeDocument/2006/relationships/oleObject" Target="../embeddings/oleObject114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6.bin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0.wmf"/><Relationship Id="rId5" Type="http://schemas.openxmlformats.org/officeDocument/2006/relationships/oleObject" Target="../embeddings/oleObject117.bin"/><Relationship Id="rId4" Type="http://schemas.openxmlformats.org/officeDocument/2006/relationships/image" Target="../media/image119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wmf"/><Relationship Id="rId2" Type="http://schemas.openxmlformats.org/officeDocument/2006/relationships/oleObject" Target="../embeddings/oleObject118.bin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2.wmf"/><Relationship Id="rId4" Type="http://schemas.openxmlformats.org/officeDocument/2006/relationships/oleObject" Target="../embeddings/oleObject119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Plassholder for lysbildenummer 1">
            <a:extLst>
              <a:ext uri="{FF2B5EF4-FFF2-40B4-BE49-F238E27FC236}">
                <a16:creationId xmlns:a16="http://schemas.microsoft.com/office/drawing/2014/main" id="{8EF09CED-22AF-5941-A5CC-4F604AEF3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E093D9-917B-4799-86A0-5F7D5AA12820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nb-NO" sz="1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16DEE5-CED9-6549-87CF-E001EDD45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65163"/>
            <a:ext cx="7200900" cy="10795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nb-NO" altLang="nb-NO" sz="4000" b="1" kern="0" dirty="0">
                <a:solidFill>
                  <a:srgbClr val="000099"/>
                </a:solidFill>
              </a:rPr>
              <a:t>STK1100 </a:t>
            </a:r>
            <a:r>
              <a:rPr lang="nb-NO" altLang="nb-NO" sz="4000" b="1" kern="0">
                <a:solidFill>
                  <a:srgbClr val="000099"/>
                </a:solidFill>
              </a:rPr>
              <a:t>våren 2025</a:t>
            </a: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1400" b="1" kern="0" dirty="0">
                <a:solidFill>
                  <a:srgbClr val="000099"/>
                </a:solidFill>
              </a:rPr>
            </a:br>
            <a:endParaRPr lang="en-GB" altLang="nb-NO" sz="2400" b="1" kern="0" dirty="0">
              <a:solidFill>
                <a:schemeClr val="tx1"/>
              </a:solidFill>
            </a:endParaRPr>
          </a:p>
        </p:txBody>
      </p:sp>
      <p:sp>
        <p:nvSpPr>
          <p:cNvPr id="18435" name="Rectangle 7">
            <a:extLst>
              <a:ext uri="{FF2B5EF4-FFF2-40B4-BE49-F238E27FC236}">
                <a16:creationId xmlns:a16="http://schemas.microsoft.com/office/drawing/2014/main" id="{72F1F60A-8433-5DED-C107-99A8AFBA2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3963" y="3457575"/>
            <a:ext cx="7038975" cy="24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800">
                <a:solidFill>
                  <a:srgbClr val="CC0000"/>
                </a:solidFill>
              </a:rPr>
              <a:t>Svarer til avsnittene 2.4 og 2.5</a:t>
            </a:r>
          </a:p>
        </p:txBody>
      </p:sp>
      <p:sp>
        <p:nvSpPr>
          <p:cNvPr id="18436" name="Rectangle 10">
            <a:extLst>
              <a:ext uri="{FF2B5EF4-FFF2-40B4-BE49-F238E27FC236}">
                <a16:creationId xmlns:a16="http://schemas.microsoft.com/office/drawing/2014/main" id="{BA875915-AA88-F840-676E-696113BA2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9850" y="4664075"/>
            <a:ext cx="6400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endParaRPr lang="nb-NO" altLang="nb-NO" sz="2000"/>
          </a:p>
          <a:p>
            <a:pPr algn="ctr" eaLnBrk="1" hangingPunct="1">
              <a:buFontTx/>
              <a:buNone/>
            </a:pPr>
            <a:r>
              <a:rPr lang="nb-NO" altLang="nb-NO" sz="2000"/>
              <a:t>Matematisk institutt</a:t>
            </a:r>
          </a:p>
          <a:p>
            <a:pPr algn="ctr" eaLnBrk="1" hangingPunct="1">
              <a:buFontTx/>
              <a:buNone/>
            </a:pPr>
            <a:r>
              <a:rPr lang="nb-NO" altLang="nb-NO" sz="2000"/>
              <a:t>Universitetet i Oslo</a:t>
            </a:r>
            <a:endParaRPr lang="nb-NO" altLang="nb-NO"/>
          </a:p>
          <a:p>
            <a:pPr algn="ctr" eaLnBrk="1" hangingPunct="1">
              <a:buFontTx/>
              <a:buNone/>
            </a:pPr>
            <a:endParaRPr lang="en-GB" altLang="nb-NO"/>
          </a:p>
        </p:txBody>
      </p:sp>
      <p:sp>
        <p:nvSpPr>
          <p:cNvPr id="18437" name="Rektangel 5">
            <a:extLst>
              <a:ext uri="{FF2B5EF4-FFF2-40B4-BE49-F238E27FC236}">
                <a16:creationId xmlns:a16="http://schemas.microsoft.com/office/drawing/2014/main" id="{1BBF3D82-13F0-11C7-8351-45124A74A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" y="1865313"/>
            <a:ext cx="83058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b="1">
                <a:solidFill>
                  <a:srgbClr val="000099"/>
                </a:solidFill>
              </a:rPr>
              <a:t>Betinget sannsynlighet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b="1">
                <a:solidFill>
                  <a:srgbClr val="000099"/>
                </a:solidFill>
              </a:rPr>
              <a:t>og uavhengighet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Plassholder for lysbildenummer 6">
            <a:extLst>
              <a:ext uri="{FF2B5EF4-FFF2-40B4-BE49-F238E27FC236}">
                <a16:creationId xmlns:a16="http://schemas.microsoft.com/office/drawing/2014/main" id="{29812CD5-19AA-CC33-2268-BBF313CA0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C64477-E8E7-47E9-AFF4-5C5F004EC785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nb-NO" sz="1400"/>
          </a:p>
        </p:txBody>
      </p:sp>
      <p:pic>
        <p:nvPicPr>
          <p:cNvPr id="195587" name="Picture 3" descr="bakside-kort">
            <a:extLst>
              <a:ext uri="{FF2B5EF4-FFF2-40B4-BE49-F238E27FC236}">
                <a16:creationId xmlns:a16="http://schemas.microsoft.com/office/drawing/2014/main" id="{070328C3-4BA9-98E5-2C15-ABF13683BEA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625" y="4541838"/>
            <a:ext cx="1187450" cy="1773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8" name="Text Box 5">
            <a:extLst>
              <a:ext uri="{FF2B5EF4-FFF2-40B4-BE49-F238E27FC236}">
                <a16:creationId xmlns:a16="http://schemas.microsoft.com/office/drawing/2014/main" id="{5509F81E-2D91-EF75-D68F-D718BE4A5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493838"/>
            <a:ext cx="7345363" cy="164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u="sng">
                <a:solidFill>
                  <a:srgbClr val="00B050"/>
                </a:solidFill>
              </a:rPr>
              <a:t>Eksempel 1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Vi vil først ved hjelp av et eksempel se intuitivt på hva betinget sannsynlighet betyr.</a:t>
            </a:r>
          </a:p>
        </p:txBody>
      </p:sp>
      <p:sp>
        <p:nvSpPr>
          <p:cNvPr id="195590" name="Text Box 6">
            <a:extLst>
              <a:ext uri="{FF2B5EF4-FFF2-40B4-BE49-F238E27FC236}">
                <a16:creationId xmlns:a16="http://schemas.microsoft.com/office/drawing/2014/main" id="{9182F869-FBB5-B530-56AD-9B5CF5766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284538"/>
            <a:ext cx="75612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Vi legger </a:t>
            </a:r>
            <a:r>
              <a:rPr lang="nb-NO" altLang="nb-NO" sz="2800" b="1">
                <a:solidFill>
                  <a:srgbClr val="FF0000"/>
                </a:solidFill>
              </a:rPr>
              <a:t>fire røde </a:t>
            </a:r>
            <a:r>
              <a:rPr lang="nb-NO" altLang="nb-NO" sz="2800"/>
              <a:t>kort og </a:t>
            </a:r>
            <a:r>
              <a:rPr lang="nb-NO" altLang="nb-NO" sz="2800" b="1"/>
              <a:t>to svarte </a:t>
            </a:r>
            <a:r>
              <a:rPr lang="nb-NO" altLang="nb-NO" sz="2800"/>
              <a:t>kort i                 en bunke.</a:t>
            </a:r>
          </a:p>
        </p:txBody>
      </p:sp>
      <p:pic>
        <p:nvPicPr>
          <p:cNvPr id="195591" name="Picture 7" descr="hjerter-knekt">
            <a:extLst>
              <a:ext uri="{FF2B5EF4-FFF2-40B4-BE49-F238E27FC236}">
                <a16:creationId xmlns:a16="http://schemas.microsoft.com/office/drawing/2014/main" id="{A47ABA36-2215-9EBA-4EA7-18A194986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524375"/>
            <a:ext cx="116840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2" name="Picture 8" descr="hjerter-ni">
            <a:extLst>
              <a:ext uri="{FF2B5EF4-FFF2-40B4-BE49-F238E27FC236}">
                <a16:creationId xmlns:a16="http://schemas.microsoft.com/office/drawing/2014/main" id="{EB557D32-0F48-4ABF-D3BC-628AEE49D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549775"/>
            <a:ext cx="11398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3" name="Picture 9" descr="ruter-fem">
            <a:extLst>
              <a:ext uri="{FF2B5EF4-FFF2-40B4-BE49-F238E27FC236}">
                <a16:creationId xmlns:a16="http://schemas.microsoft.com/office/drawing/2014/main" id="{723CBAD8-ED4B-696A-B95D-D71499326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549775"/>
            <a:ext cx="11493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4" name="Picture 10" descr="ruter-konge">
            <a:extLst>
              <a:ext uri="{FF2B5EF4-FFF2-40B4-BE49-F238E27FC236}">
                <a16:creationId xmlns:a16="http://schemas.microsoft.com/office/drawing/2014/main" id="{1291BB9C-87B6-F354-1369-49296152E32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7313" y="4549775"/>
            <a:ext cx="1185862" cy="1800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5595" name="Picture 11" descr="spar-sju">
            <a:extLst>
              <a:ext uri="{FF2B5EF4-FFF2-40B4-BE49-F238E27FC236}">
                <a16:creationId xmlns:a16="http://schemas.microsoft.com/office/drawing/2014/main" id="{BB0732C8-E22A-3C1A-5B50-EAD48A516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8" y="4586288"/>
            <a:ext cx="116205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6" name="Picture 12" descr="spar-ess">
            <a:extLst>
              <a:ext uri="{FF2B5EF4-FFF2-40B4-BE49-F238E27FC236}">
                <a16:creationId xmlns:a16="http://schemas.microsoft.com/office/drawing/2014/main" id="{6C770860-A2ED-DA97-7178-647E0A364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4549775"/>
            <a:ext cx="11477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8" name="Picture 14" descr="bakside-kort">
            <a:extLst>
              <a:ext uri="{FF2B5EF4-FFF2-40B4-BE49-F238E27FC236}">
                <a16:creationId xmlns:a16="http://schemas.microsoft.com/office/drawing/2014/main" id="{51C33A03-877C-457B-A39C-F35DF407D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586288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9" name="Picture 15" descr="bakside-kort">
            <a:extLst>
              <a:ext uri="{FF2B5EF4-FFF2-40B4-BE49-F238E27FC236}">
                <a16:creationId xmlns:a16="http://schemas.microsoft.com/office/drawing/2014/main" id="{ACA307B2-C0B7-0D54-03C8-085622CEF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586288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600" name="Picture 16" descr="bakside-kort">
            <a:extLst>
              <a:ext uri="{FF2B5EF4-FFF2-40B4-BE49-F238E27FC236}">
                <a16:creationId xmlns:a16="http://schemas.microsoft.com/office/drawing/2014/main" id="{7832C9FB-BFAC-F939-0BB7-AE835AB6C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586288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601" name="Picture 17" descr="bakside-kort">
            <a:extLst>
              <a:ext uri="{FF2B5EF4-FFF2-40B4-BE49-F238E27FC236}">
                <a16:creationId xmlns:a16="http://schemas.microsoft.com/office/drawing/2014/main" id="{64734660-08DA-7D47-805E-9BBF8B437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586288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602" name="Picture 18" descr="bakside-kort">
            <a:extLst>
              <a:ext uri="{FF2B5EF4-FFF2-40B4-BE49-F238E27FC236}">
                <a16:creationId xmlns:a16="http://schemas.microsoft.com/office/drawing/2014/main" id="{CBC411A6-AC6D-F386-24C3-804D578DF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586288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2" name="Rectangle 2">
            <a:extLst>
              <a:ext uri="{FF2B5EF4-FFF2-40B4-BE49-F238E27FC236}">
                <a16:creationId xmlns:a16="http://schemas.microsoft.com/office/drawing/2014/main" id="{BD6D7E7F-E089-C8F5-5CAC-DBD3BEC0F0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4088" y="30163"/>
            <a:ext cx="5842000" cy="1143000"/>
          </a:xfrm>
        </p:spPr>
        <p:txBody>
          <a:bodyPr/>
          <a:lstStyle/>
          <a:p>
            <a:pPr algn="l" eaLnBrk="1" hangingPunct="1"/>
            <a:r>
              <a:rPr lang="nb-NO" altLang="nb-NO" sz="3600" b="1">
                <a:solidFill>
                  <a:srgbClr val="000099"/>
                </a:solidFill>
              </a:rPr>
              <a:t>Betinget sannsynlighet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195590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1" name="Picture 3" descr="bakside-kort">
            <a:extLst>
              <a:ext uri="{FF2B5EF4-FFF2-40B4-BE49-F238E27FC236}">
                <a16:creationId xmlns:a16="http://schemas.microsoft.com/office/drawing/2014/main" id="{AF63FE38-33F8-042A-CD6C-88A9D118CD2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6488" y="962025"/>
            <a:ext cx="1187450" cy="1773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6613" name="Text Box 5">
            <a:extLst>
              <a:ext uri="{FF2B5EF4-FFF2-40B4-BE49-F238E27FC236}">
                <a16:creationId xmlns:a16="http://schemas.microsoft.com/office/drawing/2014/main" id="{6325E89C-4E85-68F6-E852-1753295C0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014663"/>
            <a:ext cx="8075612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Se på begivenhetene: 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1"/>
              <a:t>       A</a:t>
            </a:r>
            <a:r>
              <a:rPr lang="nb-NO" altLang="nb-NO" sz="2800"/>
              <a:t> = «første kort er rødt»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/>
              <a:t>       B</a:t>
            </a:r>
            <a:r>
              <a:rPr lang="nb-NO" altLang="nb-NO" sz="2800"/>
              <a:t> = «andre kort er svart» </a:t>
            </a:r>
          </a:p>
        </p:txBody>
      </p:sp>
      <p:pic>
        <p:nvPicPr>
          <p:cNvPr id="196615" name="Picture 7" descr="hjerter-knekt">
            <a:extLst>
              <a:ext uri="{FF2B5EF4-FFF2-40B4-BE49-F238E27FC236}">
                <a16:creationId xmlns:a16="http://schemas.microsoft.com/office/drawing/2014/main" id="{4C50E4A2-3803-D5D6-B64D-0B6F84A8D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971550"/>
            <a:ext cx="116840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19" name="Picture 11" descr="spar-sju">
            <a:extLst>
              <a:ext uri="{FF2B5EF4-FFF2-40B4-BE49-F238E27FC236}">
                <a16:creationId xmlns:a16="http://schemas.microsoft.com/office/drawing/2014/main" id="{AFEB66D4-25B2-417C-BBBF-F67534FC5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908050"/>
            <a:ext cx="1160463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13">
            <a:extLst>
              <a:ext uri="{FF2B5EF4-FFF2-40B4-BE49-F238E27FC236}">
                <a16:creationId xmlns:a16="http://schemas.microsoft.com/office/drawing/2014/main" id="{F4A339CE-8DE0-AF81-AB32-153AE449D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60350"/>
            <a:ext cx="75612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Vi trekker tilfeldig ett kort og så ett kort til:</a:t>
            </a:r>
          </a:p>
        </p:txBody>
      </p:sp>
      <p:pic>
        <p:nvPicPr>
          <p:cNvPr id="196622" name="Picture 14" descr="bakside-kort">
            <a:extLst>
              <a:ext uri="{FF2B5EF4-FFF2-40B4-BE49-F238E27FC236}">
                <a16:creationId xmlns:a16="http://schemas.microsoft.com/office/drawing/2014/main" id="{E7737203-1FB4-E676-A7BF-D21DF5465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88" y="1006475"/>
            <a:ext cx="118745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23" name="Picture 15" descr="bakside-kort">
            <a:extLst>
              <a:ext uri="{FF2B5EF4-FFF2-40B4-BE49-F238E27FC236}">
                <a16:creationId xmlns:a16="http://schemas.microsoft.com/office/drawing/2014/main" id="{915CD6D7-F657-8C51-A208-658BE1C8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8" y="1006475"/>
            <a:ext cx="118745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24" name="Picture 16" descr="bakside-kort">
            <a:extLst>
              <a:ext uri="{FF2B5EF4-FFF2-40B4-BE49-F238E27FC236}">
                <a16:creationId xmlns:a16="http://schemas.microsoft.com/office/drawing/2014/main" id="{6C1DD820-424C-AFAD-BAC2-BCB8B177E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8" y="1006475"/>
            <a:ext cx="118745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25" name="Picture 17" descr="bakside-kort">
            <a:extLst>
              <a:ext uri="{FF2B5EF4-FFF2-40B4-BE49-F238E27FC236}">
                <a16:creationId xmlns:a16="http://schemas.microsoft.com/office/drawing/2014/main" id="{EC1DD88F-EFEF-31AE-E4D8-A56B30C8A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088" y="1006475"/>
            <a:ext cx="118745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626" name="Picture 18" descr="bakside-kort">
            <a:extLst>
              <a:ext uri="{FF2B5EF4-FFF2-40B4-BE49-F238E27FC236}">
                <a16:creationId xmlns:a16="http://schemas.microsoft.com/office/drawing/2014/main" id="{9DD6143B-F19D-BE6D-E336-C6DF166BA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988" y="1006475"/>
            <a:ext cx="118745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34" name="Text Box 26">
            <a:extLst>
              <a:ext uri="{FF2B5EF4-FFF2-40B4-BE49-F238E27FC236}">
                <a16:creationId xmlns:a16="http://schemas.microsoft.com/office/drawing/2014/main" id="{3F7E36E0-0A5C-703A-61A9-DBC8D9B45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695825"/>
            <a:ext cx="8459788" cy="206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Vi har at </a:t>
            </a:r>
            <a:r>
              <a:rPr lang="nb-NO" altLang="nb-NO" sz="2800" i="1"/>
              <a:t>P</a:t>
            </a:r>
            <a:r>
              <a:rPr lang="nb-NO" altLang="nb-NO" sz="2800"/>
              <a:t>(</a:t>
            </a:r>
            <a:r>
              <a:rPr lang="nb-NO" altLang="nb-NO" sz="2800" i="1"/>
              <a:t>A</a:t>
            </a:r>
            <a:r>
              <a:rPr lang="nb-NO" altLang="nb-NO" sz="2800"/>
              <a:t>) = 4/6 = 2/3.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b-NO" altLang="nb-NO" sz="2800" i="1">
                <a:solidFill>
                  <a:srgbClr val="CC0000"/>
                </a:solidFill>
              </a:rPr>
              <a:t>Hvis</a:t>
            </a:r>
            <a:r>
              <a:rPr lang="nb-NO" altLang="nb-NO" sz="2800" i="1"/>
              <a:t> A</a:t>
            </a:r>
            <a:r>
              <a:rPr lang="nb-NO" altLang="nb-NO" sz="2800"/>
              <a:t> har inntruffet er sannsynligheten for </a:t>
            </a:r>
            <a:r>
              <a:rPr lang="nb-NO" altLang="nb-NO" sz="2800" i="1"/>
              <a:t>B</a:t>
            </a:r>
            <a:r>
              <a:rPr lang="nb-NO" altLang="nb-NO" sz="2800"/>
              <a:t> lik 2/5.</a:t>
            </a:r>
          </a:p>
          <a:p>
            <a:pPr eaLnBrk="1" hangingPunct="1">
              <a:buFontTx/>
              <a:buNone/>
            </a:pPr>
            <a:r>
              <a:rPr lang="nb-NO" altLang="nb-NO" sz="2800"/>
              <a:t>Dette er den </a:t>
            </a:r>
            <a:r>
              <a:rPr lang="nb-NO" altLang="nb-NO" sz="2800" i="1">
                <a:solidFill>
                  <a:srgbClr val="CC0000"/>
                </a:solidFill>
              </a:rPr>
              <a:t>betingede sannsynligheten</a:t>
            </a:r>
            <a:r>
              <a:rPr lang="nb-NO" altLang="nb-NO" sz="2800"/>
              <a:t> for </a:t>
            </a:r>
            <a:r>
              <a:rPr lang="nb-NO" altLang="nb-NO" sz="2800" i="1"/>
              <a:t>B</a:t>
            </a:r>
            <a:r>
              <a:rPr lang="nb-NO" altLang="nb-NO" sz="2800"/>
              <a:t> gitt </a:t>
            </a:r>
            <a:r>
              <a:rPr lang="nb-NO" altLang="nb-NO" sz="2800" i="1"/>
              <a:t>A.</a:t>
            </a:r>
          </a:p>
          <a:p>
            <a:pPr eaLnBrk="1" hangingPunct="1">
              <a:buFontTx/>
              <a:buNone/>
            </a:pPr>
            <a:r>
              <a:rPr lang="nb-NO" altLang="nb-NO" sz="2800"/>
              <a:t>Vi skriver </a:t>
            </a:r>
            <a:r>
              <a:rPr lang="nb-NO" altLang="nb-NO" sz="2800" i="1"/>
              <a:t>P</a:t>
            </a:r>
            <a:r>
              <a:rPr lang="nb-NO" altLang="nb-NO" sz="2800"/>
              <a:t>(</a:t>
            </a:r>
            <a:r>
              <a:rPr lang="nb-NO" altLang="nb-NO" sz="2800" i="1"/>
              <a:t>B </a:t>
            </a:r>
            <a:r>
              <a:rPr lang="nb-NO" altLang="nb-NO" sz="2800"/>
              <a:t>| </a:t>
            </a:r>
            <a:r>
              <a:rPr lang="nb-NO" altLang="nb-NO" sz="2800" i="1"/>
              <a:t>A</a:t>
            </a:r>
            <a:r>
              <a:rPr lang="nb-NO" altLang="nb-NO" sz="2800"/>
              <a:t>) = 2/5.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3" grpId="0" build="allAtOnce"/>
      <p:bldP spid="196634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Plassholder for lysbildenummer 3">
            <a:extLst>
              <a:ext uri="{FF2B5EF4-FFF2-40B4-BE49-F238E27FC236}">
                <a16:creationId xmlns:a16="http://schemas.microsoft.com/office/drawing/2014/main" id="{C3866BFB-C38C-8041-8386-C1A795B5B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70688" y="6484938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1F9386-44E8-479C-BB88-528BB8684E99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nb-NO" sz="1400"/>
          </a:p>
        </p:txBody>
      </p:sp>
      <p:sp>
        <p:nvSpPr>
          <p:cNvPr id="201732" name="Rectangle 4">
            <a:extLst>
              <a:ext uri="{FF2B5EF4-FFF2-40B4-BE49-F238E27FC236}">
                <a16:creationId xmlns:a16="http://schemas.microsoft.com/office/drawing/2014/main" id="{D6EB4BF1-7E40-4816-D2F6-959049315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3200" y="4364038"/>
            <a:ext cx="5835650" cy="1296987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>
                <a:solidFill>
                  <a:srgbClr val="CC0000"/>
                </a:solidFill>
              </a:rPr>
              <a:t>Vi trenger en definisjon av betinget sannsynlighet!</a:t>
            </a:r>
          </a:p>
        </p:txBody>
      </p:sp>
      <p:sp>
        <p:nvSpPr>
          <p:cNvPr id="201733" name="Rectangle 5">
            <a:extLst>
              <a:ext uri="{FF2B5EF4-FFF2-40B4-BE49-F238E27FC236}">
                <a16:creationId xmlns:a16="http://schemas.microsoft.com/office/drawing/2014/main" id="{6E5BA1EC-BA0F-B982-2892-DA684421F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1771650"/>
            <a:ext cx="8289925" cy="252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nb-NO" altLang="nb-NO" sz="2800"/>
              <a:t>Hva er den betingede sannsynligheten for at begge kortene er røde gitt at minst ett av dem er rødt?</a:t>
            </a:r>
          </a:p>
          <a:p>
            <a:pPr eaLnBrk="1" hangingPunct="1"/>
            <a:r>
              <a:rPr lang="nb-NO" altLang="nb-NO" sz="2800"/>
              <a:t>Hva er den betingede sannsynligheten for at det første kortet er rødt gitt at det andre er svart?</a:t>
            </a:r>
          </a:p>
        </p:txBody>
      </p:sp>
      <p:sp>
        <p:nvSpPr>
          <p:cNvPr id="201734" name="Text Box 6">
            <a:extLst>
              <a:ext uri="{FF2B5EF4-FFF2-40B4-BE49-F238E27FC236}">
                <a16:creationId xmlns:a16="http://schemas.microsoft.com/office/drawing/2014/main" id="{30B52F03-BEF9-AD47-E48E-89F4C73D9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7638"/>
            <a:ext cx="80010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1800"/>
              </a:spcBef>
              <a:buFontTx/>
              <a:buNone/>
            </a:pPr>
            <a:r>
              <a:rPr lang="nb-NO" altLang="nb-NO" sz="2800"/>
              <a:t>I eksempel 1 er det </a:t>
            </a:r>
            <a:r>
              <a:rPr lang="nb-NO" altLang="nb-NO" sz="2800" i="1"/>
              <a:t>intuitivt</a:t>
            </a:r>
            <a:r>
              <a:rPr lang="nb-NO" altLang="nb-NO" sz="2800"/>
              <a:t> klart hva betinget sannsynlighet er.</a:t>
            </a:r>
          </a:p>
          <a:p>
            <a:pPr>
              <a:spcBef>
                <a:spcPts val="1800"/>
              </a:spcBef>
              <a:buFontTx/>
              <a:buNone/>
            </a:pPr>
            <a:r>
              <a:rPr lang="nb-NO" altLang="nb-NO" sz="2800"/>
              <a:t>Det er ikke alltid like enkelt:</a:t>
            </a:r>
          </a:p>
        </p:txBody>
      </p:sp>
      <p:sp>
        <p:nvSpPr>
          <p:cNvPr id="201735" name="Text Box 7">
            <a:extLst>
              <a:ext uri="{FF2B5EF4-FFF2-40B4-BE49-F238E27FC236}">
                <a16:creationId xmlns:a16="http://schemas.microsoft.com/office/drawing/2014/main" id="{3033DDDC-FD17-C5DC-173F-6D0A1E69D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5862638"/>
            <a:ext cx="8207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2800"/>
              <a:t>Vi vil bruke et eksempel til å motivere definisjonen.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2" grpId="0" animBg="1"/>
      <p:bldP spid="201733" grpId="0" build="p" autoUpdateAnimBg="0"/>
      <p:bldP spid="201734" grpId="0" build="p" autoUpdateAnimBg="0"/>
      <p:bldP spid="20173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Plassholder for lysbildenummer 5">
            <a:extLst>
              <a:ext uri="{FF2B5EF4-FFF2-40B4-BE49-F238E27FC236}">
                <a16:creationId xmlns:a16="http://schemas.microsoft.com/office/drawing/2014/main" id="{2911A333-0D61-8B93-240B-BE6E65F77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8F4C0F-942D-4B92-AD70-3E8590ACE655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nb-NO" sz="140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453B71E1-D485-9C5C-F202-EABF71B937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7825" y="477838"/>
            <a:ext cx="8382000" cy="1039812"/>
          </a:xfrm>
        </p:spPr>
        <p:txBody>
          <a:bodyPr/>
          <a:lstStyle/>
          <a:p>
            <a:pPr algn="l" eaLnBrk="1" hangingPunct="1"/>
            <a:r>
              <a:rPr lang="nb-NO" altLang="nb-NO" sz="2800">
                <a:solidFill>
                  <a:schemeClr val="tx1"/>
                </a:solidFill>
              </a:rPr>
              <a:t>Norske barn delt inn etter kjønn og fargeblindhet:</a:t>
            </a:r>
          </a:p>
        </p:txBody>
      </p:sp>
      <p:graphicFrame>
        <p:nvGraphicFramePr>
          <p:cNvPr id="25603" name="Object 3">
            <a:extLst>
              <a:ext uri="{FF2B5EF4-FFF2-40B4-BE49-F238E27FC236}">
                <a16:creationId xmlns:a16="http://schemas.microsoft.com/office/drawing/2014/main" id="{D86627A9-F359-A536-9C82-10CCF0E4F575}"/>
              </a:ext>
            </a:extLst>
          </p:cNvPr>
          <p:cNvGraphicFramePr>
            <a:graphicFrameLocks noGrp="1" noChangeAspect="1"/>
          </p:cNvGraphicFramePr>
          <p:nvPr>
            <p:ph type="tbl" idx="1"/>
          </p:nvPr>
        </p:nvGraphicFramePr>
        <p:xfrm>
          <a:off x="1042988" y="1441450"/>
          <a:ext cx="5837237" cy="145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0" imgH="0" progId="Word.Document.8">
                  <p:embed/>
                </p:oleObj>
              </mc:Choice>
              <mc:Fallback>
                <p:oleObj name="Document" r:id="rId3" imgW="0" imgH="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441450"/>
                        <a:ext cx="5837237" cy="1452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28" name="Object 4">
            <a:extLst>
              <a:ext uri="{FF2B5EF4-FFF2-40B4-BE49-F238E27FC236}">
                <a16:creationId xmlns:a16="http://schemas.microsoft.com/office/drawing/2014/main" id="{F5F7E451-4DD1-6311-F0E4-F0D8251F2B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5899150"/>
          <a:ext cx="251460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899150"/>
                        <a:ext cx="2514600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29" name="Rectangle 5">
            <a:extLst>
              <a:ext uri="{FF2B5EF4-FFF2-40B4-BE49-F238E27FC236}">
                <a16:creationId xmlns:a16="http://schemas.microsoft.com/office/drawing/2014/main" id="{C906AF7A-D8D5-AF1E-BA6E-07964E15E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38" y="2635250"/>
            <a:ext cx="8316912" cy="103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Vi velger tilfeldig ett barn og ser på begivenhetene:</a:t>
            </a:r>
          </a:p>
        </p:txBody>
      </p:sp>
      <p:sp>
        <p:nvSpPr>
          <p:cNvPr id="205830" name="Rectangle 6">
            <a:extLst>
              <a:ext uri="{FF2B5EF4-FFF2-40B4-BE49-F238E27FC236}">
                <a16:creationId xmlns:a16="http://schemas.microsoft.com/office/drawing/2014/main" id="{24D4D535-44DF-014E-598D-A428E06F0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3650" y="3460750"/>
            <a:ext cx="7921625" cy="60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</a:pPr>
            <a:r>
              <a:rPr lang="nb-NO" altLang="nb-NO" sz="2800" i="1"/>
              <a:t>F</a:t>
            </a:r>
            <a:r>
              <a:rPr lang="nb-NO" altLang="nb-NO" sz="2800"/>
              <a:t> = </a:t>
            </a:r>
            <a:r>
              <a:rPr lang="nb-NO" altLang="nb-NO" sz="2800">
                <a:solidFill>
                  <a:schemeClr val="tx2"/>
                </a:solidFill>
              </a:rPr>
              <a:t>«barnet er f</a:t>
            </a:r>
            <a:r>
              <a:rPr lang="nb-NO" altLang="nb-NO" sz="2800"/>
              <a:t>argeblindt</a:t>
            </a:r>
            <a:r>
              <a:rPr lang="nb-NO" altLang="nb-NO" sz="2800">
                <a:solidFill>
                  <a:schemeClr val="tx2"/>
                </a:solidFill>
              </a:rPr>
              <a:t>»</a:t>
            </a:r>
            <a:r>
              <a:rPr lang="nb-NO" altLang="nb-NO" sz="2800"/>
              <a:t>      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b-NO" altLang="nb-NO" sz="2800" i="1"/>
              <a:t>G</a:t>
            </a:r>
            <a:r>
              <a:rPr lang="nb-NO" altLang="nb-NO" sz="2800"/>
              <a:t> = </a:t>
            </a:r>
            <a:r>
              <a:rPr lang="nb-NO" altLang="nb-NO" sz="2800">
                <a:solidFill>
                  <a:schemeClr val="tx2"/>
                </a:solidFill>
              </a:rPr>
              <a:t>«barnet er en </a:t>
            </a:r>
            <a:r>
              <a:rPr lang="nb-NO" altLang="nb-NO" sz="2800"/>
              <a:t>gutt</a:t>
            </a:r>
            <a:r>
              <a:rPr lang="nb-NO" altLang="nb-NO" sz="2800">
                <a:solidFill>
                  <a:schemeClr val="tx2"/>
                </a:solidFill>
              </a:rPr>
              <a:t>»</a:t>
            </a:r>
            <a:endParaRPr lang="nb-NO" altLang="nb-NO" sz="2800"/>
          </a:p>
        </p:txBody>
      </p:sp>
      <p:sp>
        <p:nvSpPr>
          <p:cNvPr id="205831" name="Rectangle 7">
            <a:extLst>
              <a:ext uri="{FF2B5EF4-FFF2-40B4-BE49-F238E27FC236}">
                <a16:creationId xmlns:a16="http://schemas.microsoft.com/office/drawing/2014/main" id="{547BA275-519E-C360-4525-7D37B030D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13" y="4519613"/>
            <a:ext cx="7921625" cy="60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Vi har </a:t>
            </a:r>
            <a:r>
              <a:rPr lang="nb-NO" altLang="nb-NO" sz="2800" i="1"/>
              <a:t>P</a:t>
            </a:r>
            <a:r>
              <a:rPr lang="nb-NO" altLang="nb-NO" sz="2800"/>
              <a:t>(</a:t>
            </a:r>
            <a:r>
              <a:rPr lang="nb-NO" altLang="nb-NO" sz="2800" i="1"/>
              <a:t>G</a:t>
            </a:r>
            <a:r>
              <a:rPr lang="nb-NO" altLang="nb-NO" sz="2800"/>
              <a:t>) = 0.514   og  </a:t>
            </a:r>
          </a:p>
        </p:txBody>
      </p:sp>
      <p:sp>
        <p:nvSpPr>
          <p:cNvPr id="25608" name="Rectangle 9">
            <a:extLst>
              <a:ext uri="{FF2B5EF4-FFF2-40B4-BE49-F238E27FC236}">
                <a16:creationId xmlns:a16="http://schemas.microsoft.com/office/drawing/2014/main" id="{17E9A1BD-6ABD-C17D-0943-340AA04EF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445125"/>
            <a:ext cx="7921625" cy="60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/>
          </a:p>
        </p:txBody>
      </p:sp>
      <p:sp>
        <p:nvSpPr>
          <p:cNvPr id="205834" name="Rectangle 10">
            <a:extLst>
              <a:ext uri="{FF2B5EF4-FFF2-40B4-BE49-F238E27FC236}">
                <a16:creationId xmlns:a16="http://schemas.microsoft.com/office/drawing/2014/main" id="{73D99208-6E75-9599-B530-D39DC4D34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25" y="5237163"/>
            <a:ext cx="5681663" cy="60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Det er </a:t>
            </a:r>
            <a:r>
              <a:rPr lang="nb-NO" altLang="nb-NO" sz="2800">
                <a:solidFill>
                  <a:schemeClr val="tx2"/>
                </a:solidFill>
              </a:rPr>
              <a:t>«o</a:t>
            </a:r>
            <a:r>
              <a:rPr lang="nb-NO" altLang="nb-NO" sz="2800"/>
              <a:t>pplagt</a:t>
            </a:r>
            <a:r>
              <a:rPr lang="nb-NO" altLang="nb-NO" sz="2800">
                <a:solidFill>
                  <a:schemeClr val="tx2"/>
                </a:solidFill>
              </a:rPr>
              <a:t>»</a:t>
            </a:r>
            <a:r>
              <a:rPr lang="nb-NO" altLang="nb-NO" sz="2800"/>
              <a:t> at</a:t>
            </a:r>
          </a:p>
        </p:txBody>
      </p:sp>
      <p:graphicFrame>
        <p:nvGraphicFramePr>
          <p:cNvPr id="205835" name="Object 11">
            <a:extLst>
              <a:ext uri="{FF2B5EF4-FFF2-40B4-BE49-F238E27FC236}">
                <a16:creationId xmlns:a16="http://schemas.microsoft.com/office/drawing/2014/main" id="{E6E73332-D6A2-6DD8-830F-F320A55405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78363" y="5845175"/>
          <a:ext cx="1762125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8363" y="5845175"/>
                        <a:ext cx="1762125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1">
            <a:extLst>
              <a:ext uri="{FF2B5EF4-FFF2-40B4-BE49-F238E27FC236}">
                <a16:creationId xmlns:a16="http://schemas.microsoft.com/office/drawing/2014/main" id="{9A1C083E-3937-769D-AF3E-C8CE68350F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78363" y="4619625"/>
          <a:ext cx="280352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0" imgH="0" progId="Equation.DSMT4">
                  <p:embed/>
                </p:oleObj>
              </mc:Choice>
              <mc:Fallback>
                <p:oleObj name="Equation" r:id="rId9" imgW="0" imgH="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8363" y="4619625"/>
                        <a:ext cx="2803525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2" name="Text Box 13">
            <a:extLst>
              <a:ext uri="{FF2B5EF4-FFF2-40B4-BE49-F238E27FC236}">
                <a16:creationId xmlns:a16="http://schemas.microsoft.com/office/drawing/2014/main" id="{EEC21E73-8588-A3CB-8AAA-A48D50998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3" y="-323850"/>
            <a:ext cx="7561262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endParaRPr lang="nb-NO" altLang="nb-NO" sz="2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u="sng">
                <a:solidFill>
                  <a:srgbClr val="00B050"/>
                </a:solidFill>
              </a:rPr>
              <a:t>Eksempel 2</a:t>
            </a:r>
            <a:endParaRPr lang="nb-NO" altLang="nb-NO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9" grpId="0" autoUpdateAnimBg="0"/>
      <p:bldP spid="205830" grpId="0" autoUpdateAnimBg="0"/>
      <p:bldP spid="205831" grpId="0" autoUpdateAnimBg="0"/>
      <p:bldP spid="20583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Plassholder for lysbildenummer 5">
            <a:extLst>
              <a:ext uri="{FF2B5EF4-FFF2-40B4-BE49-F238E27FC236}">
                <a16:creationId xmlns:a16="http://schemas.microsoft.com/office/drawing/2014/main" id="{25DA23A9-FCA7-D325-288B-D13965007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08BE46-09FF-4C71-A405-E0E7DBED246E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nb-NO" sz="1400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BA988D2A-7879-F744-C48F-9C80B5DFA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7550" y="371475"/>
            <a:ext cx="7081838" cy="609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nb-NO" altLang="nb-NO" sz="2800">
                <a:solidFill>
                  <a:schemeClr val="tx1"/>
                </a:solidFill>
              </a:rPr>
              <a:t>Eksemplet motiverer </a:t>
            </a:r>
            <a:r>
              <a:rPr lang="nb-NO" altLang="nb-NO" sz="2800" i="1">
                <a:solidFill>
                  <a:schemeClr val="tx1"/>
                </a:solidFill>
              </a:rPr>
              <a:t>definisjonen</a:t>
            </a:r>
            <a:r>
              <a:rPr lang="nb-NO" altLang="nb-NO" sz="2800">
                <a:solidFill>
                  <a:schemeClr val="tx1"/>
                </a:solidFill>
              </a:rPr>
              <a:t>:</a:t>
            </a:r>
          </a:p>
        </p:txBody>
      </p:sp>
      <p:graphicFrame>
        <p:nvGraphicFramePr>
          <p:cNvPr id="27651" name="Object 3">
            <a:extLst>
              <a:ext uri="{FF2B5EF4-FFF2-40B4-BE49-F238E27FC236}">
                <a16:creationId xmlns:a16="http://schemas.microsoft.com/office/drawing/2014/main" id="{ABB3EB38-FB3C-BC4D-A3D7-A2203FD1E3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6038" y="1306513"/>
          <a:ext cx="3795712" cy="1182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8" y="1306513"/>
                        <a:ext cx="3795712" cy="1182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Rectangle 7">
            <a:extLst>
              <a:ext uri="{FF2B5EF4-FFF2-40B4-BE49-F238E27FC236}">
                <a16:creationId xmlns:a16="http://schemas.microsoft.com/office/drawing/2014/main" id="{8F060A3A-FF9B-F647-BA5E-17CC21A85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1141413"/>
            <a:ext cx="4106862" cy="1347787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graphicFrame>
        <p:nvGraphicFramePr>
          <p:cNvPr id="207880" name="Object 8">
            <a:extLst>
              <a:ext uri="{FF2B5EF4-FFF2-40B4-BE49-F238E27FC236}">
                <a16:creationId xmlns:a16="http://schemas.microsoft.com/office/drawing/2014/main" id="{39D8F5B1-E8F1-3641-0BEC-971DEA50E7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9850" y="4081463"/>
          <a:ext cx="37719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4081463"/>
                        <a:ext cx="377190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881" name="Rectangle 9">
            <a:extLst>
              <a:ext uri="{FF2B5EF4-FFF2-40B4-BE49-F238E27FC236}">
                <a16:creationId xmlns:a16="http://schemas.microsoft.com/office/drawing/2014/main" id="{03B83FA1-B27C-41A2-A28A-0D4DC3E87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525" y="3937000"/>
            <a:ext cx="4083050" cy="1439863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07882" name="Rectangle 10">
            <a:extLst>
              <a:ext uri="{FF2B5EF4-FFF2-40B4-BE49-F238E27FC236}">
                <a16:creationId xmlns:a16="http://schemas.microsoft.com/office/drawing/2014/main" id="{15C252A3-7F58-D747-7D7B-451E8302A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3027363"/>
            <a:ext cx="70818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Ved å bytte om </a:t>
            </a:r>
            <a:r>
              <a:rPr lang="nb-NO" altLang="nb-NO" sz="2800">
                <a:solidFill>
                  <a:schemeClr val="tx2"/>
                </a:solidFill>
              </a:rPr>
              <a:t>«</a:t>
            </a:r>
            <a:r>
              <a:rPr lang="nb-NO" altLang="nb-NO" sz="2800"/>
              <a:t>rollene</a:t>
            </a:r>
            <a:r>
              <a:rPr lang="nb-NO" altLang="nb-NO" sz="2800">
                <a:solidFill>
                  <a:schemeClr val="tx2"/>
                </a:solidFill>
              </a:rPr>
              <a:t>»</a:t>
            </a:r>
            <a:r>
              <a:rPr lang="nb-NO" altLang="nb-NO" sz="2800"/>
              <a:t> til </a:t>
            </a:r>
            <a:r>
              <a:rPr lang="nb-NO" altLang="nb-NO" sz="2800" i="1"/>
              <a:t>A</a:t>
            </a:r>
            <a:r>
              <a:rPr lang="nb-NO" altLang="nb-NO" sz="2800"/>
              <a:t> og </a:t>
            </a:r>
            <a:r>
              <a:rPr lang="nb-NO" altLang="nb-NO" sz="2800" i="1"/>
              <a:t>B</a:t>
            </a:r>
            <a:endParaRPr lang="nb-NO" altLang="nb-NO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81" grpId="0" animBg="1"/>
      <p:bldP spid="2078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C65977-CBF4-19C0-D2F5-191B36422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62FA4C-9C04-4FAF-BC14-52F595C33FFF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66C8954-3C01-5C1E-0C7B-8C6F383C0A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630434"/>
              </p:ext>
            </p:extLst>
          </p:nvPr>
        </p:nvGraphicFramePr>
        <p:xfrm>
          <a:off x="888999" y="4271165"/>
          <a:ext cx="1085508" cy="385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71320" imgH="203040" progId="Equation.DSMT4">
                  <p:embed/>
                </p:oleObj>
              </mc:Choice>
              <mc:Fallback>
                <p:oleObj name="Equation" r:id="rId2" imgW="5713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88999" y="4271165"/>
                        <a:ext cx="1085508" cy="385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5">
            <a:extLst>
              <a:ext uri="{FF2B5EF4-FFF2-40B4-BE49-F238E27FC236}">
                <a16:creationId xmlns:a16="http://schemas.microsoft.com/office/drawing/2014/main" id="{EFBE2199-8921-95D2-D0F9-A7CF39EFD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13" y="183614"/>
            <a:ext cx="7945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u="sng" dirty="0">
                <a:solidFill>
                  <a:srgbClr val="00B050"/>
                </a:solidFill>
              </a:rPr>
              <a:t>Eksempel 2.26 fra boken – bruk av formel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C6EA78ED-A773-3F9E-EA50-75078E08E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980927"/>
            <a:ext cx="879824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/>
              <a:t>Av alle som kjøper ny </a:t>
            </a:r>
            <a:r>
              <a:rPr lang="nb-NO" altLang="nb-NO" sz="2400" dirty="0" err="1"/>
              <a:t>iPhone</a:t>
            </a:r>
            <a:r>
              <a:rPr lang="nb-NO" altLang="nb-NO" sz="2400" dirty="0"/>
              <a:t>, kjøper 60% samtidig nytt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nb-NO" sz="2400" dirty="0"/>
              <a:t>d</a:t>
            </a:r>
            <a:r>
              <a:rPr lang="nb-NO" altLang="nb-NO" sz="2400" dirty="0" err="1"/>
              <a:t>eksel</a:t>
            </a:r>
            <a:r>
              <a:rPr lang="nb-NO" altLang="nb-NO" sz="2400" dirty="0"/>
              <a:t>, 40% kjøper powerbank, og 30% begge deler. For 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/>
              <a:t>tilfeldig kunde, la </a:t>
            </a:r>
            <a:r>
              <a:rPr lang="nb-NO" altLang="nb-NO" sz="2400" i="1" dirty="0"/>
              <a:t>A</a:t>
            </a:r>
            <a:r>
              <a:rPr lang="nb-NO" altLang="nb-NO" sz="2400" dirty="0"/>
              <a:t>=«kjøper deksel» og </a:t>
            </a:r>
            <a:r>
              <a:rPr lang="nb-NO" altLang="nb-NO" sz="2400" i="1" dirty="0"/>
              <a:t>B</a:t>
            </a:r>
            <a:r>
              <a:rPr lang="nb-NO" altLang="nb-NO" sz="2400" dirty="0"/>
              <a:t>=«kjøper powerbank»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/>
              <a:t>Da har vi </a:t>
            </a:r>
            <a:r>
              <a:rPr lang="nb-NO" altLang="nb-NO" sz="2400" i="1" dirty="0"/>
              <a:t>P</a:t>
            </a:r>
            <a:r>
              <a:rPr lang="nb-NO" altLang="nb-NO" sz="2400" dirty="0"/>
              <a:t>(</a:t>
            </a:r>
            <a:r>
              <a:rPr lang="nb-NO" altLang="nb-NO" sz="2400" i="1" dirty="0"/>
              <a:t>A</a:t>
            </a:r>
            <a:r>
              <a:rPr lang="nb-NO" altLang="nb-NO" sz="2400" dirty="0"/>
              <a:t>) = 0.60, </a:t>
            </a:r>
            <a:r>
              <a:rPr lang="nb-NO" altLang="nb-NO" sz="2400" i="1" dirty="0"/>
              <a:t>P</a:t>
            </a:r>
            <a:r>
              <a:rPr lang="nb-NO" altLang="nb-NO" sz="2400" dirty="0"/>
              <a:t>(</a:t>
            </a:r>
            <a:r>
              <a:rPr lang="nb-NO" altLang="nb-NO" sz="2400" i="1" dirty="0"/>
              <a:t>B</a:t>
            </a:r>
            <a:r>
              <a:rPr lang="nb-NO" altLang="nb-NO" sz="2400" dirty="0"/>
              <a:t>) = 0.40 og 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0FFBA7-494E-4F6F-BE22-9DFA37A69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3082376"/>
            <a:ext cx="865813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/>
              <a:t>For en tilfeldig valgt kunde, hvis kunden kjøper powerbank, 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/>
              <a:t>sannsynligheten for at vedkommende også kjøper deksel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F15E640-9C0E-8528-9068-A45D484CDB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984532"/>
              </p:ext>
            </p:extLst>
          </p:nvPr>
        </p:nvGraphicFramePr>
        <p:xfrm>
          <a:off x="1974507" y="4066201"/>
          <a:ext cx="1495908" cy="796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320" imgH="419040" progId="Equation.DSMT4">
                  <p:embed/>
                </p:oleObj>
              </mc:Choice>
              <mc:Fallback>
                <p:oleObj name="Equation" r:id="rId4" imgW="787320" imgH="41904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F66C8954-3C01-5C1E-0C7B-8C6F383C0A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4507" y="4066201"/>
                        <a:ext cx="1495908" cy="796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B7099DD-B138-1C31-ADC2-00AC174B48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007496"/>
              </p:ext>
            </p:extLst>
          </p:nvPr>
        </p:nvGraphicFramePr>
        <p:xfrm>
          <a:off x="3508515" y="4047977"/>
          <a:ext cx="941387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95000" imgH="393480" progId="Equation.DSMT4">
                  <p:embed/>
                </p:oleObj>
              </mc:Choice>
              <mc:Fallback>
                <p:oleObj name="Equation" r:id="rId6" imgW="495000" imgH="39348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F15E640-9C0E-8528-9068-A45D484CDB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08515" y="4047977"/>
                        <a:ext cx="941387" cy="747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CBEA297-89BF-82CA-6AAC-4C97BEBF5C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2601260"/>
              </p:ext>
            </p:extLst>
          </p:nvPr>
        </p:nvGraphicFramePr>
        <p:xfrm>
          <a:off x="4555923" y="4233290"/>
          <a:ext cx="89217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69800" imgH="177480" progId="Equation.DSMT4">
                  <p:embed/>
                </p:oleObj>
              </mc:Choice>
              <mc:Fallback>
                <p:oleObj name="Equation" r:id="rId8" imgW="469800" imgH="17748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1B7099DD-B138-1C31-ADC2-00AC174B48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55923" y="4233290"/>
                        <a:ext cx="892175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AFEF807-943F-5122-CF6A-2E7B618973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3661226"/>
              </p:ext>
            </p:extLst>
          </p:nvPr>
        </p:nvGraphicFramePr>
        <p:xfrm>
          <a:off x="5573713" y="2522288"/>
          <a:ext cx="2074862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91880" imgH="203040" progId="Equation.DSMT4">
                  <p:embed/>
                </p:oleObj>
              </mc:Choice>
              <mc:Fallback>
                <p:oleObj name="Equation" r:id="rId10" imgW="1091880" imgH="20304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1B7099DD-B138-1C31-ADC2-00AC174B48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573713" y="2522288"/>
                        <a:ext cx="2074862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1D27B76-1CDE-16C3-2E3C-8F81DEB6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5000653"/>
            <a:ext cx="831532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/>
              <a:t>Tilsvarende, hvis kunden kjøper deksel, er sannsynligheten for at vedkommende også kjøper powerbank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800" dirty="0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E4C12E3D-7BEB-33CC-E338-6651F8FD68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457645"/>
              </p:ext>
            </p:extLst>
          </p:nvPr>
        </p:nvGraphicFramePr>
        <p:xfrm>
          <a:off x="908049" y="6140263"/>
          <a:ext cx="1085508" cy="385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71320" imgH="203040" progId="Equation.DSMT4">
                  <p:embed/>
                </p:oleObj>
              </mc:Choice>
              <mc:Fallback>
                <p:oleObj name="Equation" r:id="rId12" imgW="571320" imgH="20304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F66C8954-3C01-5C1E-0C7B-8C6F383C0A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08049" y="6140263"/>
                        <a:ext cx="1085508" cy="385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733C1053-C383-ECA1-0F46-ABA1DC8E26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612314"/>
              </p:ext>
            </p:extLst>
          </p:nvPr>
        </p:nvGraphicFramePr>
        <p:xfrm>
          <a:off x="1993557" y="5935299"/>
          <a:ext cx="1495908" cy="796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87320" imgH="419040" progId="Equation.DSMT4">
                  <p:embed/>
                </p:oleObj>
              </mc:Choice>
              <mc:Fallback>
                <p:oleObj name="Equation" r:id="rId14" imgW="787320" imgH="41904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F15E640-9C0E-8528-9068-A45D484CDB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993557" y="5935299"/>
                        <a:ext cx="1495908" cy="796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63F1729-B359-EAEF-6FA9-0C9C39F0AA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983393"/>
              </p:ext>
            </p:extLst>
          </p:nvPr>
        </p:nvGraphicFramePr>
        <p:xfrm>
          <a:off x="3527565" y="5917075"/>
          <a:ext cx="941387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495000" imgH="393480" progId="Equation.DSMT4">
                  <p:embed/>
                </p:oleObj>
              </mc:Choice>
              <mc:Fallback>
                <p:oleObj name="Equation" r:id="rId16" imgW="495000" imgH="39348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1B7099DD-B138-1C31-ADC2-00AC174B48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527565" y="5917075"/>
                        <a:ext cx="941387" cy="747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DA4E952E-2602-9E53-80E4-12A1E02585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695257"/>
              </p:ext>
            </p:extLst>
          </p:nvPr>
        </p:nvGraphicFramePr>
        <p:xfrm>
          <a:off x="4574973" y="6102388"/>
          <a:ext cx="89217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469800" imgH="177480" progId="Equation.DSMT4">
                  <p:embed/>
                </p:oleObj>
              </mc:Choice>
              <mc:Fallback>
                <p:oleObj name="Equation" r:id="rId18" imgW="469800" imgH="17748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CBEA297-89BF-82CA-6AAC-4C97BEBF5C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574973" y="6102388"/>
                        <a:ext cx="892175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58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Plassholder for lysbildenummer 6">
            <a:extLst>
              <a:ext uri="{FF2B5EF4-FFF2-40B4-BE49-F238E27FC236}">
                <a16:creationId xmlns:a16="http://schemas.microsoft.com/office/drawing/2014/main" id="{F0ABD825-6B50-1930-9A10-D4E69E577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5DE015-71B7-4A53-87D7-609D2DA24F7A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nb-NO" sz="1400"/>
          </a:p>
        </p:txBody>
      </p:sp>
      <p:pic>
        <p:nvPicPr>
          <p:cNvPr id="209922" name="Picture 2" descr="bakside-kort">
            <a:extLst>
              <a:ext uri="{FF2B5EF4-FFF2-40B4-BE49-F238E27FC236}">
                <a16:creationId xmlns:a16="http://schemas.microsoft.com/office/drawing/2014/main" id="{4F214DED-0208-39CE-E26B-64B05D7C24C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2033588"/>
            <a:ext cx="1187450" cy="1773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9924" name="Picture 4" descr="hjerter-knekt">
            <a:extLst>
              <a:ext uri="{FF2B5EF4-FFF2-40B4-BE49-F238E27FC236}">
                <a16:creationId xmlns:a16="http://schemas.microsoft.com/office/drawing/2014/main" id="{28160126-A41E-833B-AF1D-E4F847F09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725" y="1954213"/>
            <a:ext cx="116840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25" name="Picture 5" descr="spar-sju">
            <a:extLst>
              <a:ext uri="{FF2B5EF4-FFF2-40B4-BE49-F238E27FC236}">
                <a16:creationId xmlns:a16="http://schemas.microsoft.com/office/drawing/2014/main" id="{EBFC4B87-94D9-0ECA-1DB0-B649CCCBC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13" y="1979613"/>
            <a:ext cx="1160462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926" name="Text Box 6">
            <a:extLst>
              <a:ext uri="{FF2B5EF4-FFF2-40B4-BE49-F238E27FC236}">
                <a16:creationId xmlns:a16="http://schemas.microsoft.com/office/drawing/2014/main" id="{1EC618A0-820B-F9EA-55CA-DC43F7645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1174750"/>
            <a:ext cx="7561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Vi trekker tilfeldig ett kort og så ett kort til.</a:t>
            </a:r>
          </a:p>
        </p:txBody>
      </p:sp>
      <p:pic>
        <p:nvPicPr>
          <p:cNvPr id="209927" name="Picture 7" descr="bakside-kort">
            <a:extLst>
              <a:ext uri="{FF2B5EF4-FFF2-40B4-BE49-F238E27FC236}">
                <a16:creationId xmlns:a16="http://schemas.microsoft.com/office/drawing/2014/main" id="{C4310252-F899-4611-7723-ADBE5D371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2078038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28" name="Picture 8" descr="bakside-kort">
            <a:extLst>
              <a:ext uri="{FF2B5EF4-FFF2-40B4-BE49-F238E27FC236}">
                <a16:creationId xmlns:a16="http://schemas.microsoft.com/office/drawing/2014/main" id="{41F2FD8C-FBFB-E77E-6A46-ED006EBD4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2078038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29" name="Picture 9" descr="bakside-kort">
            <a:extLst>
              <a:ext uri="{FF2B5EF4-FFF2-40B4-BE49-F238E27FC236}">
                <a16:creationId xmlns:a16="http://schemas.microsoft.com/office/drawing/2014/main" id="{C91D7A48-98D4-CE9F-2FD0-FDE46A89A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2078038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30" name="Picture 10" descr="bakside-kort">
            <a:extLst>
              <a:ext uri="{FF2B5EF4-FFF2-40B4-BE49-F238E27FC236}">
                <a16:creationId xmlns:a16="http://schemas.microsoft.com/office/drawing/2014/main" id="{EEFD7EB3-01C5-7C5E-CF9B-9C6498EFB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2078038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31" name="Picture 11" descr="bakside-kort">
            <a:extLst>
              <a:ext uri="{FF2B5EF4-FFF2-40B4-BE49-F238E27FC236}">
                <a16:creationId xmlns:a16="http://schemas.microsoft.com/office/drawing/2014/main" id="{E148DDD6-1ECB-6250-313C-1718EBCD6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5" y="2078038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1" name="Text Box 13">
            <a:extLst>
              <a:ext uri="{FF2B5EF4-FFF2-40B4-BE49-F238E27FC236}">
                <a16:creationId xmlns:a16="http://schemas.microsoft.com/office/drawing/2014/main" id="{DCBA869A-C0A0-55DF-EF64-9B666138B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888" y="-314325"/>
            <a:ext cx="7561262" cy="146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endParaRPr lang="nb-NO" altLang="nb-NO" sz="2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u="sng">
                <a:solidFill>
                  <a:srgbClr val="00B050"/>
                </a:solidFill>
              </a:rPr>
              <a:t>Eksempel 3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b-NO" altLang="nb-NO" sz="2800"/>
              <a:t>Vi ser igjen på korteksemplet.</a:t>
            </a:r>
          </a:p>
        </p:txBody>
      </p:sp>
      <p:sp>
        <p:nvSpPr>
          <p:cNvPr id="209934" name="Text Box 14">
            <a:extLst>
              <a:ext uri="{FF2B5EF4-FFF2-40B4-BE49-F238E27FC236}">
                <a16:creationId xmlns:a16="http://schemas.microsoft.com/office/drawing/2014/main" id="{B0EF1BC6-F70A-9157-DC4D-C685CD4C6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5780088"/>
            <a:ext cx="75596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Vi vil bestemme               ut fra definisjonen.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Det gir en sjekk på at definisjonen er rimelig.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718278E5-AC5B-6C71-83D2-7E772EF32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4117975"/>
            <a:ext cx="8075613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Se på begivenhetene: 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1"/>
              <a:t>       A</a:t>
            </a:r>
            <a:r>
              <a:rPr lang="nb-NO" altLang="nb-NO" sz="2800"/>
              <a:t> = «første kort er rødt»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/>
              <a:t>       B</a:t>
            </a:r>
            <a:r>
              <a:rPr lang="nb-NO" altLang="nb-NO" sz="2800"/>
              <a:t> = «andre kort er svart» </a:t>
            </a:r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02AECC03-055A-B84D-EECD-0B17B6345E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25800" y="5865813"/>
          <a:ext cx="12573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0" imgH="0" progId="Equation.DSMT4">
                  <p:embed/>
                </p:oleObj>
              </mc:Choice>
              <mc:Fallback>
                <p:oleObj name="Equation" r:id="rId6" imgW="0" imgH="0" progId="Equation.DSMT4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800" y="5865813"/>
                        <a:ext cx="1257300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6" grpId="0" build="allAtOnce"/>
      <p:bldP spid="209934" grpId="0" build="p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Plassholder for lysbildenummer 4">
            <a:extLst>
              <a:ext uri="{FF2B5EF4-FFF2-40B4-BE49-F238E27FC236}">
                <a16:creationId xmlns:a16="http://schemas.microsoft.com/office/drawing/2014/main" id="{BF4F4206-5FAE-E038-9610-246B0179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8B2635-8595-4C9D-8713-577A545616DF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nb-NO" sz="1400"/>
          </a:p>
        </p:txBody>
      </p:sp>
      <p:sp>
        <p:nvSpPr>
          <p:cNvPr id="210946" name="Text Box 2">
            <a:extLst>
              <a:ext uri="{FF2B5EF4-FFF2-40B4-BE49-F238E27FC236}">
                <a16:creationId xmlns:a16="http://schemas.microsoft.com/office/drawing/2014/main" id="{57259C42-890D-50A5-6D06-EAF379A4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3" y="115888"/>
            <a:ext cx="8440737" cy="289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/>
              <a:t>Vi kan trekke to kort på 6 </a:t>
            </a:r>
            <a:r>
              <a:rPr lang="nb-NO" altLang="nb-NO" sz="2800" b="1" baseline="30000"/>
              <a:t>.</a:t>
            </a:r>
            <a:r>
              <a:rPr lang="nb-NO" altLang="nb-NO" sz="2800"/>
              <a:t> 5 = 30 måter.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/>
              <a:t>Vi kan trekke først et rødt og så et svart kort på        4 </a:t>
            </a:r>
            <a:r>
              <a:rPr lang="nb-NO" altLang="nb-NO" sz="2800" b="1" baseline="30000"/>
              <a:t>.</a:t>
            </a:r>
            <a:r>
              <a:rPr lang="nb-NO" altLang="nb-NO" sz="2800"/>
              <a:t> 2 = 8 måter.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/>
              <a:t>Vi kan trekke det første kort rødt på 4 </a:t>
            </a:r>
            <a:r>
              <a:rPr lang="nb-NO" altLang="nb-NO" sz="2800" b="1" baseline="30000"/>
              <a:t>.</a:t>
            </a:r>
            <a:r>
              <a:rPr lang="nb-NO" altLang="nb-NO" sz="2800"/>
              <a:t> 5 = 20 måter.</a:t>
            </a:r>
          </a:p>
          <a:p>
            <a:pPr eaLnBrk="1" hangingPunct="1">
              <a:spcBef>
                <a:spcPts val="2400"/>
              </a:spcBef>
              <a:buFontTx/>
              <a:buNone/>
            </a:pPr>
            <a:r>
              <a:rPr lang="nb-NO" altLang="nb-NO" sz="2800"/>
              <a:t>Det gir</a:t>
            </a:r>
          </a:p>
        </p:txBody>
      </p:sp>
      <p:sp>
        <p:nvSpPr>
          <p:cNvPr id="210948" name="Text Box 4">
            <a:extLst>
              <a:ext uri="{FF2B5EF4-FFF2-40B4-BE49-F238E27FC236}">
                <a16:creationId xmlns:a16="http://schemas.microsoft.com/office/drawing/2014/main" id="{92F15E84-34FA-3640-A2F0-3853C0A00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63" y="3949700"/>
            <a:ext cx="75612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Dermed er</a:t>
            </a:r>
          </a:p>
        </p:txBody>
      </p:sp>
      <p:graphicFrame>
        <p:nvGraphicFramePr>
          <p:cNvPr id="210953" name="Object 9">
            <a:extLst>
              <a:ext uri="{FF2B5EF4-FFF2-40B4-BE49-F238E27FC236}">
                <a16:creationId xmlns:a16="http://schemas.microsoft.com/office/drawing/2014/main" id="{598A0AFC-66B4-BFAB-4643-B3B12B788D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2988988"/>
              </p:ext>
            </p:extLst>
          </p:nvPr>
        </p:nvGraphicFramePr>
        <p:xfrm>
          <a:off x="1766888" y="2930525"/>
          <a:ext cx="2078037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6888" y="2930525"/>
                        <a:ext cx="2078037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55" name="Object 11">
            <a:extLst>
              <a:ext uri="{FF2B5EF4-FFF2-40B4-BE49-F238E27FC236}">
                <a16:creationId xmlns:a16="http://schemas.microsoft.com/office/drawing/2014/main" id="{F63A70FD-DC30-6547-FF90-CE25C0372B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24438" y="2978150"/>
          <a:ext cx="1520825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4438" y="2978150"/>
                        <a:ext cx="1520825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956" name="Text Box 12">
            <a:extLst>
              <a:ext uri="{FF2B5EF4-FFF2-40B4-BE49-F238E27FC236}">
                <a16:creationId xmlns:a16="http://schemas.microsoft.com/office/drawing/2014/main" id="{DD3DEEF2-8663-A483-BEA3-11A965E03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00" y="5811838"/>
            <a:ext cx="75612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(selvfølgelig!)</a:t>
            </a:r>
          </a:p>
        </p:txBody>
      </p:sp>
      <p:graphicFrame>
        <p:nvGraphicFramePr>
          <p:cNvPr id="210957" name="Object 13">
            <a:extLst>
              <a:ext uri="{FF2B5EF4-FFF2-40B4-BE49-F238E27FC236}">
                <a16:creationId xmlns:a16="http://schemas.microsoft.com/office/drawing/2014/main" id="{8C4FCA52-D71F-9C91-0B21-3C88FC6FE1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7600" y="4787900"/>
          <a:ext cx="12573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4787900"/>
                        <a:ext cx="1257300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58" name="Object 14">
            <a:extLst>
              <a:ext uri="{FF2B5EF4-FFF2-40B4-BE49-F238E27FC236}">
                <a16:creationId xmlns:a16="http://schemas.microsoft.com/office/drawing/2014/main" id="{A222BA85-FB89-7BA6-DDB3-8B6024EEB1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6425" y="4603750"/>
          <a:ext cx="1423988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0" imgH="0" progId="Equation.DSMT4">
                  <p:embed/>
                </p:oleObj>
              </mc:Choice>
              <mc:Fallback>
                <p:oleObj name="Equation" r:id="rId9" imgW="0" imgH="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6425" y="4603750"/>
                        <a:ext cx="1423988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7">
            <a:extLst>
              <a:ext uri="{FF2B5EF4-FFF2-40B4-BE49-F238E27FC236}">
                <a16:creationId xmlns:a16="http://schemas.microsoft.com/office/drawing/2014/main" id="{8FB818B3-4C09-DA6A-6537-A4C6CC9A7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25" y="3024188"/>
            <a:ext cx="84931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og  </a:t>
            </a:r>
          </a:p>
        </p:txBody>
      </p:sp>
      <p:graphicFrame>
        <p:nvGraphicFramePr>
          <p:cNvPr id="11" name="Object 13">
            <a:extLst>
              <a:ext uri="{FF2B5EF4-FFF2-40B4-BE49-F238E27FC236}">
                <a16:creationId xmlns:a16="http://schemas.microsoft.com/office/drawing/2014/main" id="{7A71D0D6-5E2A-3B08-0499-E9457043F6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8888" y="4567238"/>
          <a:ext cx="1731962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0" imgH="0" progId="Equation.DSMT4">
                  <p:embed/>
                </p:oleObj>
              </mc:Choice>
              <mc:Fallback>
                <p:oleObj name="Equation" r:id="rId11" imgW="0" imgH="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8888" y="4567238"/>
                        <a:ext cx="1731962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4">
            <a:extLst>
              <a:ext uri="{FF2B5EF4-FFF2-40B4-BE49-F238E27FC236}">
                <a16:creationId xmlns:a16="http://schemas.microsoft.com/office/drawing/2014/main" id="{1387C455-AF58-91EF-2AEC-1BD40907D5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94400" y="4621213"/>
          <a:ext cx="139700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0" imgH="0" progId="Equation.DSMT4">
                  <p:embed/>
                </p:oleObj>
              </mc:Choice>
              <mc:Fallback>
                <p:oleObj name="Equation" r:id="rId13" imgW="0" imgH="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4400" y="4621213"/>
                        <a:ext cx="1397000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6" grpId="0" build="allAtOnce"/>
      <p:bldP spid="210948" grpId="0" build="allAtOnce"/>
      <p:bldP spid="210956" grpId="0" build="allAtOnce"/>
      <p:bldP spid="1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Plassholder for lysbildenummer 6">
            <a:extLst>
              <a:ext uri="{FF2B5EF4-FFF2-40B4-BE49-F238E27FC236}">
                <a16:creationId xmlns:a16="http://schemas.microsoft.com/office/drawing/2014/main" id="{C2470197-CDF9-98BD-ED5B-51EB5DC7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E5AAC0-0A2E-4EEC-82AE-CE9BE90ED178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nb-NO" sz="1400"/>
          </a:p>
        </p:txBody>
      </p:sp>
      <p:pic>
        <p:nvPicPr>
          <p:cNvPr id="211970" name="Picture 2" descr="bakside-kort">
            <a:extLst>
              <a:ext uri="{FF2B5EF4-FFF2-40B4-BE49-F238E27FC236}">
                <a16:creationId xmlns:a16="http://schemas.microsoft.com/office/drawing/2014/main" id="{8090ECDC-6B32-028D-26AC-754C59F9E2A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2436813"/>
            <a:ext cx="1187450" cy="1773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1973" name="Picture 5" descr="spar-sju">
            <a:extLst>
              <a:ext uri="{FF2B5EF4-FFF2-40B4-BE49-F238E27FC236}">
                <a16:creationId xmlns:a16="http://schemas.microsoft.com/office/drawing/2014/main" id="{7AC449A1-6C52-061D-00DB-61E2B2546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2382838"/>
            <a:ext cx="1160463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5" name="Picture 7" descr="bakside-kort">
            <a:extLst>
              <a:ext uri="{FF2B5EF4-FFF2-40B4-BE49-F238E27FC236}">
                <a16:creationId xmlns:a16="http://schemas.microsoft.com/office/drawing/2014/main" id="{43A56CB1-9EA7-AE4F-4CAE-88A15D873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481263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6" name="Picture 8" descr="bakside-kort">
            <a:extLst>
              <a:ext uri="{FF2B5EF4-FFF2-40B4-BE49-F238E27FC236}">
                <a16:creationId xmlns:a16="http://schemas.microsoft.com/office/drawing/2014/main" id="{1F0D70A9-CC1F-C463-37A5-EB0D94375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481263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7" name="Picture 9" descr="bakside-kort">
            <a:extLst>
              <a:ext uri="{FF2B5EF4-FFF2-40B4-BE49-F238E27FC236}">
                <a16:creationId xmlns:a16="http://schemas.microsoft.com/office/drawing/2014/main" id="{A7A5D631-4014-BB80-8C24-967F7EA5F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481263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8" name="Picture 10" descr="bakside-kort">
            <a:extLst>
              <a:ext uri="{FF2B5EF4-FFF2-40B4-BE49-F238E27FC236}">
                <a16:creationId xmlns:a16="http://schemas.microsoft.com/office/drawing/2014/main" id="{36114188-A020-6DFD-001D-49F7858A2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481263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9" name="Picture 11" descr="bakside-kort">
            <a:extLst>
              <a:ext uri="{FF2B5EF4-FFF2-40B4-BE49-F238E27FC236}">
                <a16:creationId xmlns:a16="http://schemas.microsoft.com/office/drawing/2014/main" id="{95B0D15C-893D-1D40-39D0-132041EA3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481263"/>
            <a:ext cx="11874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83" name="Picture 15" descr="bakside-kort">
            <a:extLst>
              <a:ext uri="{FF2B5EF4-FFF2-40B4-BE49-F238E27FC236}">
                <a16:creationId xmlns:a16="http://schemas.microsoft.com/office/drawing/2014/main" id="{A42E9F25-6239-8D1A-DBDB-A03E90256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38" y="2428875"/>
            <a:ext cx="118745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6" name="Rectangle 16">
            <a:extLst>
              <a:ext uri="{FF2B5EF4-FFF2-40B4-BE49-F238E27FC236}">
                <a16:creationId xmlns:a16="http://schemas.microsoft.com/office/drawing/2014/main" id="{32841665-67C0-0BD0-47F8-93730D508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92088"/>
            <a:ext cx="7791450" cy="198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u="sng">
                <a:solidFill>
                  <a:srgbClr val="00B050"/>
                </a:solidFill>
              </a:rPr>
              <a:t>Eksempel 4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/>
              <a:t>Hva er den betingede sannsynligheten for at det første kortet er rødt, gitt at det andre er svart? (Jf. det andre spørsmålet ovenfor.)</a:t>
            </a:r>
          </a:p>
        </p:txBody>
      </p:sp>
      <p:sp>
        <p:nvSpPr>
          <p:cNvPr id="211985" name="Text Box 17">
            <a:extLst>
              <a:ext uri="{FF2B5EF4-FFF2-40B4-BE49-F238E27FC236}">
                <a16:creationId xmlns:a16="http://schemas.microsoft.com/office/drawing/2014/main" id="{298AFDBB-C570-8CB7-8065-278986BB3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6151563"/>
            <a:ext cx="70564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Vi vil bestemme               . </a:t>
            </a: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F7F5D043-68AB-455A-C4B6-FA544B93F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88" y="4457700"/>
            <a:ext cx="8075612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Se på begivenhetene: 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1"/>
              <a:t>       A</a:t>
            </a:r>
            <a:r>
              <a:rPr lang="nb-NO" altLang="nb-NO" sz="2800"/>
              <a:t> = «første kort er rødt»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/>
              <a:t>       B</a:t>
            </a:r>
            <a:r>
              <a:rPr lang="nb-NO" altLang="nb-NO" sz="2800"/>
              <a:t> = «andre kort er svart» </a:t>
            </a:r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B6289E77-5451-621D-B158-CFB5DBD924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6245225"/>
          <a:ext cx="12573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6245225"/>
                        <a:ext cx="1257300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85" grpId="0" build="allAtOnce"/>
      <p:bldP spid="14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Plassholder for lysbildenummer 4">
            <a:extLst>
              <a:ext uri="{FF2B5EF4-FFF2-40B4-BE49-F238E27FC236}">
                <a16:creationId xmlns:a16="http://schemas.microsoft.com/office/drawing/2014/main" id="{01AF0035-D603-A007-7DEB-1CB5FDC53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7887A4-0F8F-42BD-A0EB-B39ED911EC2A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nb-NO" sz="1400"/>
          </a:p>
        </p:txBody>
      </p:sp>
      <p:sp>
        <p:nvSpPr>
          <p:cNvPr id="36866" name="Text Box 2">
            <a:extLst>
              <a:ext uri="{FF2B5EF4-FFF2-40B4-BE49-F238E27FC236}">
                <a16:creationId xmlns:a16="http://schemas.microsoft.com/office/drawing/2014/main" id="{45C2C422-2774-1121-0A1B-B91B7EB91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63" y="134938"/>
            <a:ext cx="73453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/>
              <a:t>Vi har funnet at                        .</a:t>
            </a:r>
          </a:p>
        </p:txBody>
      </p:sp>
      <p:graphicFrame>
        <p:nvGraphicFramePr>
          <p:cNvPr id="36867" name="Object 4">
            <a:extLst>
              <a:ext uri="{FF2B5EF4-FFF2-40B4-BE49-F238E27FC236}">
                <a16:creationId xmlns:a16="http://schemas.microsoft.com/office/drawing/2014/main" id="{C6518333-ABCD-4D4D-21E9-E5C67D8CE0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60738" y="22225"/>
          <a:ext cx="2179637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0738" y="22225"/>
                        <a:ext cx="2179637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9" name="Object 7">
            <a:extLst>
              <a:ext uri="{FF2B5EF4-FFF2-40B4-BE49-F238E27FC236}">
                <a16:creationId xmlns:a16="http://schemas.microsoft.com/office/drawing/2014/main" id="{DEEF18EE-C0D2-9103-7F7B-52000A7305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63650" y="5843588"/>
          <a:ext cx="2960688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650" y="5843588"/>
                        <a:ext cx="2960688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0" name="Object 8">
            <a:extLst>
              <a:ext uri="{FF2B5EF4-FFF2-40B4-BE49-F238E27FC236}">
                <a16:creationId xmlns:a16="http://schemas.microsoft.com/office/drawing/2014/main" id="{25FFCFE7-7B4D-B1E1-09A6-5970D5EBD4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21175" y="5872163"/>
          <a:ext cx="1397000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1175" y="5872163"/>
                        <a:ext cx="1397000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3002" name="Text Box 10">
            <a:extLst>
              <a:ext uri="{FF2B5EF4-FFF2-40B4-BE49-F238E27FC236}">
                <a16:creationId xmlns:a16="http://schemas.microsoft.com/office/drawing/2014/main" id="{53D5DD18-D3CF-10BF-372B-410133F97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188" y="801688"/>
            <a:ext cx="7561262" cy="138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5000"/>
              </a:spcBef>
              <a:buFontTx/>
              <a:buNone/>
            </a:pPr>
            <a:r>
              <a:rPr lang="nb-NO" altLang="nb-NO" sz="2800"/>
              <a:t>Vi kan få et svart kort andre gang på to måter: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2800" i="1"/>
              <a:t>  </a:t>
            </a:r>
            <a:r>
              <a:rPr lang="nb-NO" altLang="nb-NO" sz="2800"/>
              <a:t>først rødt, så svart kort, dvs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2800"/>
              <a:t>  to svarte kort, dvs</a:t>
            </a:r>
          </a:p>
        </p:txBody>
      </p:sp>
      <p:graphicFrame>
        <p:nvGraphicFramePr>
          <p:cNvPr id="213003" name="Object 11">
            <a:extLst>
              <a:ext uri="{FF2B5EF4-FFF2-40B4-BE49-F238E27FC236}">
                <a16:creationId xmlns:a16="http://schemas.microsoft.com/office/drawing/2014/main" id="{61A56AA4-4334-C0D4-675E-A2A6B9F07F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97525" y="1311275"/>
          <a:ext cx="9493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0" imgH="0" progId="Equation.DSMT4">
                  <p:embed/>
                </p:oleObj>
              </mc:Choice>
              <mc:Fallback>
                <p:oleObj name="Equation" r:id="rId9" imgW="0" imgH="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7525" y="1311275"/>
                        <a:ext cx="9493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4" name="Object 12">
            <a:extLst>
              <a:ext uri="{FF2B5EF4-FFF2-40B4-BE49-F238E27FC236}">
                <a16:creationId xmlns:a16="http://schemas.microsoft.com/office/drawing/2014/main" id="{B6E7D6DC-6A18-3ACE-2272-022A0FB7C2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79875" y="1746250"/>
          <a:ext cx="10064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0" imgH="0" progId="Equation.DSMT4">
                  <p:embed/>
                </p:oleObj>
              </mc:Choice>
              <mc:Fallback>
                <p:oleObj name="Equation" r:id="rId11" imgW="0" imgH="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75" y="1746250"/>
                        <a:ext cx="1006475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5" name="Object 13">
            <a:extLst>
              <a:ext uri="{FF2B5EF4-FFF2-40B4-BE49-F238E27FC236}">
                <a16:creationId xmlns:a16="http://schemas.microsoft.com/office/drawing/2014/main" id="{280B9C95-543E-6CC8-77FD-96A6C7449B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7275" y="4302125"/>
          <a:ext cx="41624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0" imgH="0" progId="Equation.DSMT4">
                  <p:embed/>
                </p:oleObj>
              </mc:Choice>
              <mc:Fallback>
                <p:oleObj name="Equation" r:id="rId13" imgW="0" imgH="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4302125"/>
                        <a:ext cx="4162425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6" name="Object 14">
            <a:extLst>
              <a:ext uri="{FF2B5EF4-FFF2-40B4-BE49-F238E27FC236}">
                <a16:creationId xmlns:a16="http://schemas.microsoft.com/office/drawing/2014/main" id="{F619AA6F-9E31-26C4-67D6-AB78BAD24A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84788" y="4067175"/>
          <a:ext cx="1898650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0" imgH="0" progId="Equation.DSMT4">
                  <p:embed/>
                </p:oleObj>
              </mc:Choice>
              <mc:Fallback>
                <p:oleObj name="Equation" r:id="rId15" imgW="0" imgH="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4788" y="4067175"/>
                        <a:ext cx="1898650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3007" name="Text Box 15">
            <a:extLst>
              <a:ext uri="{FF2B5EF4-FFF2-40B4-BE49-F238E27FC236}">
                <a16:creationId xmlns:a16="http://schemas.microsoft.com/office/drawing/2014/main" id="{D7C4C729-B910-ABD4-8840-ABB224A22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50" y="5216525"/>
            <a:ext cx="49958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/>
              <a:t>Altså har vi at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5DA746A0-C45D-890E-2460-6291115F3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" y="2363788"/>
            <a:ext cx="7345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/>
              <a:t>Derfor kan vi skrive </a:t>
            </a:r>
            <a:r>
              <a:rPr lang="nb-NO" altLang="nb-NO" sz="2800" i="1"/>
              <a:t>B </a:t>
            </a:r>
            <a:r>
              <a:rPr lang="nb-NO" altLang="nb-NO" sz="2800"/>
              <a:t>som en disjunkt union:</a:t>
            </a:r>
          </a:p>
        </p:txBody>
      </p:sp>
      <p:graphicFrame>
        <p:nvGraphicFramePr>
          <p:cNvPr id="15" name="Object 8">
            <a:extLst>
              <a:ext uri="{FF2B5EF4-FFF2-40B4-BE49-F238E27FC236}">
                <a16:creationId xmlns:a16="http://schemas.microsoft.com/office/drawing/2014/main" id="{0D3DF162-EC6E-3180-B43F-8BBED85F28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15013" y="5872163"/>
          <a:ext cx="136842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0" imgH="0" progId="Equation.DSMT4">
                  <p:embed/>
                </p:oleObj>
              </mc:Choice>
              <mc:Fallback>
                <p:oleObj name="Equation" r:id="rId17" imgW="0" imgH="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5013" y="5872163"/>
                        <a:ext cx="1368425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4">
            <a:extLst>
              <a:ext uri="{FF2B5EF4-FFF2-40B4-BE49-F238E27FC236}">
                <a16:creationId xmlns:a16="http://schemas.microsoft.com/office/drawing/2014/main" id="{00A17146-43E1-618C-E92D-67814C5C6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48525" y="4086225"/>
          <a:ext cx="1397000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0" imgH="0" progId="Equation.DSMT4">
                  <p:embed/>
                </p:oleObj>
              </mc:Choice>
              <mc:Fallback>
                <p:oleObj name="Equation" r:id="rId19" imgW="0" imgH="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8525" y="4086225"/>
                        <a:ext cx="1397000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2">
            <a:extLst>
              <a:ext uri="{FF2B5EF4-FFF2-40B4-BE49-F238E27FC236}">
                <a16:creationId xmlns:a16="http://schemas.microsoft.com/office/drawing/2014/main" id="{6BCFD3BD-DEDA-5579-B98F-7103C764F0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813" y="2944813"/>
          <a:ext cx="324326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0" imgH="0" progId="Equation.DSMT4">
                  <p:embed/>
                </p:oleObj>
              </mc:Choice>
              <mc:Fallback>
                <p:oleObj name="Equation" r:id="rId21" imgW="0" imgH="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944813"/>
                        <a:ext cx="324326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15">
            <a:extLst>
              <a:ext uri="{FF2B5EF4-FFF2-40B4-BE49-F238E27FC236}">
                <a16:creationId xmlns:a16="http://schemas.microsoft.com/office/drawing/2014/main" id="{034925CD-3C9A-A085-BE0A-4C8F22ECA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50" y="3573463"/>
            <a:ext cx="49958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/>
              <a:t>Det gir 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02" grpId="0" build="allAtOnce"/>
      <p:bldP spid="213007" grpId="0" build="allAtOnce"/>
      <p:bldP spid="13" grpId="0" build="allAtOnce"/>
      <p:bldP spid="18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Plassholder for lysbildenummer 6">
            <a:extLst>
              <a:ext uri="{FF2B5EF4-FFF2-40B4-BE49-F238E27FC236}">
                <a16:creationId xmlns:a16="http://schemas.microsoft.com/office/drawing/2014/main" id="{715C8BD9-E53C-5C79-8149-1532FE398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7F6726-C3C3-4A67-A538-E3115B9D340B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nb-NO" sz="1400"/>
          </a:p>
        </p:txBody>
      </p:sp>
      <p:sp>
        <p:nvSpPr>
          <p:cNvPr id="38914" name="Rectangle 13">
            <a:extLst>
              <a:ext uri="{FF2B5EF4-FFF2-40B4-BE49-F238E27FC236}">
                <a16:creationId xmlns:a16="http://schemas.microsoft.com/office/drawing/2014/main" id="{29371F70-2B1E-0FF3-4FF2-2EB6D052A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92075"/>
            <a:ext cx="779145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/>
              <a:t>Hva betyr det egentlig at den betingede sannsynligheten er 4/5 = 80% for at det første kortet er rødt gitt at det andre er svart?</a:t>
            </a:r>
          </a:p>
        </p:txBody>
      </p:sp>
      <p:sp>
        <p:nvSpPr>
          <p:cNvPr id="214032" name="Rectangle 16">
            <a:extLst>
              <a:ext uri="{FF2B5EF4-FFF2-40B4-BE49-F238E27FC236}">
                <a16:creationId xmlns:a16="http://schemas.microsoft.com/office/drawing/2014/main" id="{8B8AC298-7951-1A9F-5B96-3B209E8B7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581150"/>
            <a:ext cx="77914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/>
              <a:t>Husk at </a:t>
            </a:r>
            <a:r>
              <a:rPr lang="nb-NO" altLang="nb-NO" sz="2800" i="1"/>
              <a:t>sannsynlighet er</a:t>
            </a:r>
            <a:r>
              <a:rPr lang="nb-NO" altLang="nb-NO" sz="2800"/>
              <a:t> </a:t>
            </a:r>
            <a:r>
              <a:rPr lang="nb-NO" altLang="nb-NO" sz="2800" i="1"/>
              <a:t>relativ frekvens            «i det lange løp».</a:t>
            </a:r>
          </a:p>
        </p:txBody>
      </p:sp>
      <p:sp>
        <p:nvSpPr>
          <p:cNvPr id="214033" name="Rectangle 17">
            <a:extLst>
              <a:ext uri="{FF2B5EF4-FFF2-40B4-BE49-F238E27FC236}">
                <a16:creationId xmlns:a16="http://schemas.microsoft.com/office/drawing/2014/main" id="{6913CD89-A847-B8BF-1081-6FFCC4F5B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627438"/>
            <a:ext cx="756126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nb-NO" altLang="nb-NO" sz="2800"/>
              <a:t>  At </a:t>
            </a:r>
            <a:r>
              <a:rPr lang="nb-NO" altLang="nb-NO" sz="2800" i="1"/>
              <a:t>P</a:t>
            </a:r>
            <a:r>
              <a:rPr lang="nb-NO" altLang="nb-NO" sz="2800"/>
              <a:t>(</a:t>
            </a:r>
            <a:r>
              <a:rPr lang="nb-NO" altLang="nb-NO" sz="2800" i="1"/>
              <a:t>A</a:t>
            </a:r>
            <a:r>
              <a:rPr lang="nb-NO" altLang="nb-NO" sz="2800"/>
              <a:t>) = 2/3 betyr at det første kortet vil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   være rødt ca 2/3 av gangene. </a:t>
            </a:r>
          </a:p>
        </p:txBody>
      </p:sp>
      <p:sp>
        <p:nvSpPr>
          <p:cNvPr id="214034" name="Rectangle 18">
            <a:extLst>
              <a:ext uri="{FF2B5EF4-FFF2-40B4-BE49-F238E27FC236}">
                <a16:creationId xmlns:a16="http://schemas.microsoft.com/office/drawing/2014/main" id="{E1C11D3E-5BC4-2181-D922-191FE7CAD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856163"/>
            <a:ext cx="7561262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nb-NO" altLang="nb-NO" sz="2800"/>
              <a:t>  At </a:t>
            </a:r>
            <a:r>
              <a:rPr lang="nb-NO" altLang="nb-NO" sz="2800" i="1"/>
              <a:t>P</a:t>
            </a:r>
            <a:r>
              <a:rPr lang="nb-NO" altLang="nb-NO" sz="2800"/>
              <a:t>(</a:t>
            </a:r>
            <a:r>
              <a:rPr lang="nb-NO" altLang="nb-NO" sz="2800" i="1"/>
              <a:t>A | B</a:t>
            </a:r>
            <a:r>
              <a:rPr lang="nb-NO" altLang="nb-NO" sz="2800"/>
              <a:t>) = 4/5 betyr at </a:t>
            </a:r>
            <a:r>
              <a:rPr lang="nb-NO" altLang="nb-NO" sz="2800" i="1">
                <a:solidFill>
                  <a:srgbClr val="CC0000"/>
                </a:solidFill>
              </a:rPr>
              <a:t>hvis vi bare teller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>
                <a:solidFill>
                  <a:srgbClr val="CC0000"/>
                </a:solidFill>
              </a:rPr>
              <a:t>   med de gangene der det andre kortet er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>
                <a:solidFill>
                  <a:srgbClr val="CC0000"/>
                </a:solidFill>
              </a:rPr>
              <a:t>   svart,</a:t>
            </a:r>
            <a:r>
              <a:rPr lang="nb-NO" altLang="nb-NO" sz="2800"/>
              <a:t> så vil det første kortet være rødt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   ca 4/5 </a:t>
            </a:r>
            <a:r>
              <a:rPr lang="nb-NO" altLang="nb-NO" sz="2800" i="1">
                <a:solidFill>
                  <a:srgbClr val="CC0000"/>
                </a:solidFill>
              </a:rPr>
              <a:t>av disse gangene.</a:t>
            </a:r>
            <a:r>
              <a:rPr lang="nb-NO" altLang="nb-NO" sz="2800"/>
              <a:t> </a:t>
            </a:r>
          </a:p>
        </p:txBody>
      </p:sp>
      <p:sp>
        <p:nvSpPr>
          <p:cNvPr id="8" name="Rectangle 16">
            <a:extLst>
              <a:ext uri="{FF2B5EF4-FFF2-40B4-BE49-F238E27FC236}">
                <a16:creationId xmlns:a16="http://schemas.microsoft.com/office/drawing/2014/main" id="{D059C143-B6A7-C177-44EF-0F7F3E915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789238"/>
            <a:ext cx="77914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/>
              <a:t>Vi tenker oss at vi trekker to kort mange ganger.</a:t>
            </a:r>
            <a:endParaRPr lang="nb-NO" altLang="nb-NO" sz="28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32" grpId="0"/>
      <p:bldP spid="214033" grpId="0"/>
      <p:bldP spid="214034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Plassholder for lysbildenummer 6">
            <a:extLst>
              <a:ext uri="{FF2B5EF4-FFF2-40B4-BE49-F238E27FC236}">
                <a16:creationId xmlns:a16="http://schemas.microsoft.com/office/drawing/2014/main" id="{6B1802ED-3558-33D4-7034-2FDCD9D2A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8477D5-B9D8-44DE-A8CC-ED3B38B29C0B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nb-NO" sz="140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B70F74DA-058C-8DB2-92C6-DF39B24EAB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2663" y="192088"/>
            <a:ext cx="5842000" cy="1143000"/>
          </a:xfrm>
        </p:spPr>
        <p:txBody>
          <a:bodyPr/>
          <a:lstStyle/>
          <a:p>
            <a:pPr algn="l" eaLnBrk="1" hangingPunct="1"/>
            <a:r>
              <a:rPr lang="nb-NO" altLang="nb-NO" sz="3600" b="1">
                <a:solidFill>
                  <a:srgbClr val="000099"/>
                </a:solidFill>
              </a:rPr>
              <a:t>Produktsetningen</a:t>
            </a:r>
          </a:p>
        </p:txBody>
      </p:sp>
      <p:sp>
        <p:nvSpPr>
          <p:cNvPr id="44035" name="Text Box 4">
            <a:extLst>
              <a:ext uri="{FF2B5EF4-FFF2-40B4-BE49-F238E27FC236}">
                <a16:creationId xmlns:a16="http://schemas.microsoft.com/office/drawing/2014/main" id="{B46A3984-B32F-7D45-55CD-C03E65A02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300" y="1223963"/>
            <a:ext cx="7345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Definisjon av betinget sannsynlighet: </a:t>
            </a:r>
          </a:p>
        </p:txBody>
      </p:sp>
      <p:graphicFrame>
        <p:nvGraphicFramePr>
          <p:cNvPr id="219141" name="Object 5">
            <a:extLst>
              <a:ext uri="{FF2B5EF4-FFF2-40B4-BE49-F238E27FC236}">
                <a16:creationId xmlns:a16="http://schemas.microsoft.com/office/drawing/2014/main" id="{07CE3B31-4C41-BF24-F44E-E3AEA0D18B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68500" y="3760788"/>
          <a:ext cx="411480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8500" y="3760788"/>
                        <a:ext cx="4114800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142" name="Rectangle 6">
            <a:extLst>
              <a:ext uri="{FF2B5EF4-FFF2-40B4-BE49-F238E27FC236}">
                <a16:creationId xmlns:a16="http://schemas.microsoft.com/office/drawing/2014/main" id="{0F80FAB2-07DF-780B-A533-9117129F0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4363" y="3568700"/>
            <a:ext cx="4491037" cy="86360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graphicFrame>
        <p:nvGraphicFramePr>
          <p:cNvPr id="44038" name="Object 7">
            <a:extLst>
              <a:ext uri="{FF2B5EF4-FFF2-40B4-BE49-F238E27FC236}">
                <a16:creationId xmlns:a16="http://schemas.microsoft.com/office/drawing/2014/main" id="{E9444FE9-5CBF-CC0B-F2A7-A40607B832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98650" y="1890713"/>
          <a:ext cx="2960688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8650" y="1890713"/>
                        <a:ext cx="2960688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144" name="Text Box 8">
            <a:extLst>
              <a:ext uri="{FF2B5EF4-FFF2-40B4-BE49-F238E27FC236}">
                <a16:creationId xmlns:a16="http://schemas.microsoft.com/office/drawing/2014/main" id="{75FD9749-5D64-58D8-24C1-94712CE80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325" y="2840038"/>
            <a:ext cx="7345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Denne gir </a:t>
            </a:r>
            <a:r>
              <a:rPr lang="nb-NO" altLang="nb-NO" sz="2800" i="1">
                <a:solidFill>
                  <a:srgbClr val="CC0000"/>
                </a:solidFill>
              </a:rPr>
              <a:t>produktsetningen:</a:t>
            </a:r>
            <a:r>
              <a:rPr lang="nb-NO" altLang="nb-NO" sz="2800"/>
              <a:t> </a:t>
            </a:r>
          </a:p>
        </p:txBody>
      </p:sp>
      <p:graphicFrame>
        <p:nvGraphicFramePr>
          <p:cNvPr id="219145" name="Object 9">
            <a:extLst>
              <a:ext uri="{FF2B5EF4-FFF2-40B4-BE49-F238E27FC236}">
                <a16:creationId xmlns:a16="http://schemas.microsoft.com/office/drawing/2014/main" id="{32FDC1CF-D968-A07E-5D82-9A831E5B50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31988" y="5595938"/>
          <a:ext cx="4144962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1988" y="5595938"/>
                        <a:ext cx="4144962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146" name="Text Box 10">
            <a:extLst>
              <a:ext uri="{FF2B5EF4-FFF2-40B4-BE49-F238E27FC236}">
                <a16:creationId xmlns:a16="http://schemas.microsoft.com/office/drawing/2014/main" id="{A4143411-32DC-5944-02ED-F706190E9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325" y="4913313"/>
            <a:ext cx="7345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Tilsvarende: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2" grpId="0" animBg="1"/>
      <p:bldP spid="219144" grpId="0" build="allAtOnce"/>
      <p:bldP spid="219146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Plassholder for lysbildenummer 4">
            <a:extLst>
              <a:ext uri="{FF2B5EF4-FFF2-40B4-BE49-F238E27FC236}">
                <a16:creationId xmlns:a16="http://schemas.microsoft.com/office/drawing/2014/main" id="{B0757634-9878-FEBF-1F8A-B900D09A3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8CED01-9639-4272-A322-BA7C3E2D44F1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nb-NO" sz="14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221E629F-26E8-62B7-CCFE-826A94DE3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4219575"/>
            <a:ext cx="3529013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u="sng"/>
          </a:p>
        </p:txBody>
      </p:sp>
      <p:sp>
        <p:nvSpPr>
          <p:cNvPr id="46083" name="Text Box 4">
            <a:extLst>
              <a:ext uri="{FF2B5EF4-FFF2-40B4-BE49-F238E27FC236}">
                <a16:creationId xmlns:a16="http://schemas.microsoft.com/office/drawing/2014/main" id="{E40DD4CF-A046-D13A-4019-076ECE8B3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5508625"/>
            <a:ext cx="43211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nb-NO" altLang="nb-NO" sz="1800"/>
          </a:p>
        </p:txBody>
      </p:sp>
      <p:sp>
        <p:nvSpPr>
          <p:cNvPr id="217093" name="Text Box 5">
            <a:extLst>
              <a:ext uri="{FF2B5EF4-FFF2-40B4-BE49-F238E27FC236}">
                <a16:creationId xmlns:a16="http://schemas.microsoft.com/office/drawing/2014/main" id="{63B4F617-8406-FD50-5931-89265420E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455863"/>
            <a:ext cx="7993062" cy="184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3000"/>
              </a:spcBef>
              <a:buFontTx/>
              <a:buNone/>
            </a:pPr>
            <a:r>
              <a:rPr lang="nb-NO" altLang="nb-NO" sz="2800" dirty="0"/>
              <a:t>Vi kan også finne denne sannsynligheten ved produktsetningen.</a:t>
            </a:r>
          </a:p>
          <a:p>
            <a:pPr eaLnBrk="1" hangingPunct="1">
              <a:spcBef>
                <a:spcPts val="3600"/>
              </a:spcBef>
              <a:buFontTx/>
              <a:buNone/>
            </a:pPr>
            <a:r>
              <a:rPr lang="nb-NO" altLang="nb-NO" sz="2800" dirty="0"/>
              <a:t>Vi har                  og</a:t>
            </a:r>
          </a:p>
        </p:txBody>
      </p:sp>
      <p:graphicFrame>
        <p:nvGraphicFramePr>
          <p:cNvPr id="217096" name="Object 8">
            <a:extLst>
              <a:ext uri="{FF2B5EF4-FFF2-40B4-BE49-F238E27FC236}">
                <a16:creationId xmlns:a16="http://schemas.microsoft.com/office/drawing/2014/main" id="{13E1C68B-CD82-B8AE-A328-74AB3D6B7B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6125" y="3627438"/>
          <a:ext cx="1397000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25" y="3627438"/>
                        <a:ext cx="1397000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7" name="Object 9">
            <a:extLst>
              <a:ext uri="{FF2B5EF4-FFF2-40B4-BE49-F238E27FC236}">
                <a16:creationId xmlns:a16="http://schemas.microsoft.com/office/drawing/2014/main" id="{E5F019B5-E20A-2884-435B-727A2C5E54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46563" y="3636963"/>
          <a:ext cx="1843087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6563" y="3636963"/>
                        <a:ext cx="1843087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8" name="Object 10">
            <a:extLst>
              <a:ext uri="{FF2B5EF4-FFF2-40B4-BE49-F238E27FC236}">
                <a16:creationId xmlns:a16="http://schemas.microsoft.com/office/drawing/2014/main" id="{E608BEA5-9AF0-4345-450A-C627EBE497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62050" y="5746750"/>
          <a:ext cx="3798888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5746750"/>
                        <a:ext cx="3798888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9" name="Object 11">
            <a:extLst>
              <a:ext uri="{FF2B5EF4-FFF2-40B4-BE49-F238E27FC236}">
                <a16:creationId xmlns:a16="http://schemas.microsoft.com/office/drawing/2014/main" id="{47AB5FAC-4BAA-544F-8F28-0E33B630A5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4225788"/>
              </p:ext>
            </p:extLst>
          </p:nvPr>
        </p:nvGraphicFramePr>
        <p:xfrm>
          <a:off x="4984788" y="5595988"/>
          <a:ext cx="1568412" cy="74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25480" imgH="393480" progId="Equation.DSMT4">
                  <p:embed/>
                </p:oleObj>
              </mc:Choice>
              <mc:Fallback>
                <p:oleObj name="Equation" r:id="rId9" imgW="825480" imgH="393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88" y="5595988"/>
                        <a:ext cx="1568412" cy="747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9" name="Rectangle 12">
            <a:extLst>
              <a:ext uri="{FF2B5EF4-FFF2-40B4-BE49-F238E27FC236}">
                <a16:creationId xmlns:a16="http://schemas.microsoft.com/office/drawing/2014/main" id="{F7429046-C7BD-4876-8668-69FE20112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830263"/>
            <a:ext cx="792162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u="sng">
                <a:solidFill>
                  <a:srgbClr val="00B050"/>
                </a:solidFill>
              </a:rPr>
              <a:t>Eksempel 5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nb-NO" altLang="nb-NO" sz="2800"/>
              <a:t>Ovenfor fant vi                  i korteksemplet som            antall gunstige utfall delt på antall mulige utfall (når vi trekker to kort).</a:t>
            </a:r>
          </a:p>
        </p:txBody>
      </p:sp>
      <p:sp>
        <p:nvSpPr>
          <p:cNvPr id="217102" name="Text Box 14">
            <a:extLst>
              <a:ext uri="{FF2B5EF4-FFF2-40B4-BE49-F238E27FC236}">
                <a16:creationId xmlns:a16="http://schemas.microsoft.com/office/drawing/2014/main" id="{03BEB83A-7DEB-C211-83EA-1B92FEC90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38" y="4810125"/>
            <a:ext cx="7993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Dermed gir produktsetningen:</a:t>
            </a:r>
          </a:p>
        </p:txBody>
      </p:sp>
      <p:graphicFrame>
        <p:nvGraphicFramePr>
          <p:cNvPr id="46091" name="Objekt 1">
            <a:extLst>
              <a:ext uri="{FF2B5EF4-FFF2-40B4-BE49-F238E27FC236}">
                <a16:creationId xmlns:a16="http://schemas.microsoft.com/office/drawing/2014/main" id="{7BC1EE09-138A-8D3B-A032-22951BA9E0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02013" y="930275"/>
          <a:ext cx="13970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0" imgH="0" progId="Equation.DSMT4">
                  <p:embed/>
                </p:oleObj>
              </mc:Choice>
              <mc:Fallback>
                <p:oleObj name="Equation" r:id="rId11" imgW="0" imgH="0" progId="Equation.DSMT4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2013" y="930275"/>
                        <a:ext cx="139700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3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Plassholder for lysbildenummer 6">
            <a:extLst>
              <a:ext uri="{FF2B5EF4-FFF2-40B4-BE49-F238E27FC236}">
                <a16:creationId xmlns:a16="http://schemas.microsoft.com/office/drawing/2014/main" id="{9510936F-26E6-5224-0492-C5BA49A55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6EEA53-54CD-4891-B373-5EED2D0124EE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nb-NO" sz="1400"/>
          </a:p>
        </p:txBody>
      </p:sp>
      <p:graphicFrame>
        <p:nvGraphicFramePr>
          <p:cNvPr id="220165" name="Object 5">
            <a:extLst>
              <a:ext uri="{FF2B5EF4-FFF2-40B4-BE49-F238E27FC236}">
                <a16:creationId xmlns:a16="http://schemas.microsoft.com/office/drawing/2014/main" id="{D016FBC1-6672-3F56-7C79-212BD53107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6013" y="1460500"/>
          <a:ext cx="271145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460500"/>
                        <a:ext cx="271145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1" name="Text Box 8">
            <a:extLst>
              <a:ext uri="{FF2B5EF4-FFF2-40B4-BE49-F238E27FC236}">
                <a16:creationId xmlns:a16="http://schemas.microsoft.com/office/drawing/2014/main" id="{06EF3D68-E88E-8DD1-1BFA-B78ACA0E3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22288"/>
            <a:ext cx="73453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Produktsetningen for tre begivenheter:</a:t>
            </a:r>
          </a:p>
        </p:txBody>
      </p:sp>
      <p:graphicFrame>
        <p:nvGraphicFramePr>
          <p:cNvPr id="220172" name="Object 12">
            <a:extLst>
              <a:ext uri="{FF2B5EF4-FFF2-40B4-BE49-F238E27FC236}">
                <a16:creationId xmlns:a16="http://schemas.microsoft.com/office/drawing/2014/main" id="{FBF2AC1B-2483-177A-F2F0-8E434D9214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4050" y="2636838"/>
          <a:ext cx="478472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2636838"/>
                        <a:ext cx="4784725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73" name="Object 13">
            <a:extLst>
              <a:ext uri="{FF2B5EF4-FFF2-40B4-BE49-F238E27FC236}">
                <a16:creationId xmlns:a16="http://schemas.microsoft.com/office/drawing/2014/main" id="{C78A4EA0-1C98-50F0-D71B-5EB4ACAAA3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4050" y="3765550"/>
          <a:ext cx="569595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3765550"/>
                        <a:ext cx="5695950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174" name="Text Box 14">
            <a:extLst>
              <a:ext uri="{FF2B5EF4-FFF2-40B4-BE49-F238E27FC236}">
                <a16:creationId xmlns:a16="http://schemas.microsoft.com/office/drawing/2014/main" id="{0081F880-740B-53F4-449F-C90BB1760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5067300"/>
            <a:ext cx="7345362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Produktsetningen gjelder på tilsvarende måte for fire og flere begivenheter.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74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Plassholder for lysbildenummer 4">
            <a:extLst>
              <a:ext uri="{FF2B5EF4-FFF2-40B4-BE49-F238E27FC236}">
                <a16:creationId xmlns:a16="http://schemas.microsoft.com/office/drawing/2014/main" id="{8001E7B6-AE2F-911E-2B08-279CF96E7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C72E45-D75F-4866-96A4-F72A0A5BD8C7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nb-NO" sz="14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30AEE574-0474-066D-085F-1330FD096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4005263"/>
            <a:ext cx="3529013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u="sng"/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A2FA6BAB-001F-1616-FEDF-C99283F82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131763"/>
            <a:ext cx="7561263" cy="121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u="sng">
                <a:solidFill>
                  <a:srgbClr val="00B050"/>
                </a:solidFill>
              </a:rPr>
              <a:t>Eksempel 6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Etter offentlig statistikk er sannsynligheten</a:t>
            </a:r>
          </a:p>
        </p:txBody>
      </p:sp>
      <p:sp>
        <p:nvSpPr>
          <p:cNvPr id="50180" name="Text Box 4">
            <a:extLst>
              <a:ext uri="{FF2B5EF4-FFF2-40B4-BE49-F238E27FC236}">
                <a16:creationId xmlns:a16="http://schemas.microsoft.com/office/drawing/2014/main" id="{81BA38B2-E810-EB57-418D-E2FD33D10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5294313"/>
            <a:ext cx="4321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nb-NO" altLang="nb-NO" sz="1800"/>
          </a:p>
        </p:txBody>
      </p:sp>
      <p:sp>
        <p:nvSpPr>
          <p:cNvPr id="221189" name="Text Box 5">
            <a:extLst>
              <a:ext uri="{FF2B5EF4-FFF2-40B4-BE49-F238E27FC236}">
                <a16:creationId xmlns:a16="http://schemas.microsoft.com/office/drawing/2014/main" id="{D394013C-40BC-DE45-0631-890C88FFA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377950"/>
            <a:ext cx="7993062" cy="148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nb-NO" altLang="nb-NO" sz="2800"/>
              <a:t> </a:t>
            </a:r>
            <a:r>
              <a:rPr lang="nb-NO" altLang="nb-NO" sz="2400"/>
              <a:t>96% for at 65 år gammel kvinne skal bli minst 70 år</a:t>
            </a:r>
          </a:p>
          <a:p>
            <a:pPr eaLnBrk="1" hangingPunct="1">
              <a:spcBef>
                <a:spcPct val="30000"/>
              </a:spcBef>
            </a:pPr>
            <a:r>
              <a:rPr lang="nb-NO" altLang="nb-NO" sz="2400"/>
              <a:t> 93% for at 70 år gammel kvinne skal bli minst 75 år</a:t>
            </a:r>
          </a:p>
          <a:p>
            <a:pPr eaLnBrk="1" hangingPunct="1">
              <a:spcBef>
                <a:spcPct val="30000"/>
              </a:spcBef>
            </a:pPr>
            <a:r>
              <a:rPr lang="nb-NO" altLang="nb-NO" sz="2400"/>
              <a:t> 88% for at 75 år gammel kvinne skal bli minst 80 år</a:t>
            </a:r>
            <a:endParaRPr lang="nb-NO" altLang="nb-NO" sz="2800"/>
          </a:p>
        </p:txBody>
      </p:sp>
      <p:sp>
        <p:nvSpPr>
          <p:cNvPr id="221191" name="Text Box 7">
            <a:extLst>
              <a:ext uri="{FF2B5EF4-FFF2-40B4-BE49-F238E27FC236}">
                <a16:creationId xmlns:a16="http://schemas.microsoft.com/office/drawing/2014/main" id="{0331C275-20B8-2864-3DE1-C7CF6B41E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046413"/>
            <a:ext cx="80660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/>
              <a:t>Hva er sannsynligheten for at 65 år gammel kvinne skal bli minst 80 år?     </a:t>
            </a:r>
          </a:p>
        </p:txBody>
      </p:sp>
      <p:sp>
        <p:nvSpPr>
          <p:cNvPr id="221197" name="Text Box 13">
            <a:extLst>
              <a:ext uri="{FF2B5EF4-FFF2-40B4-BE49-F238E27FC236}">
                <a16:creationId xmlns:a16="http://schemas.microsoft.com/office/drawing/2014/main" id="{9E700047-76DB-7C75-6300-2E836E216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138613"/>
            <a:ext cx="8066088" cy="263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/>
              <a:t>Vi tar for oss 65 år gammel kvinne og ser på begivenhetene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1"/>
              <a:t>	A</a:t>
            </a:r>
            <a:r>
              <a:rPr lang="nb-NO" altLang="nb-NO" sz="2800" baseline="-25000"/>
              <a:t>1</a:t>
            </a:r>
            <a:r>
              <a:rPr lang="nb-NO" altLang="nb-NO" sz="2800"/>
              <a:t> = «kvinnen blir minst 70 år»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1"/>
              <a:t>	A</a:t>
            </a:r>
            <a:r>
              <a:rPr lang="nb-NO" altLang="nb-NO" sz="2800" baseline="-25000"/>
              <a:t>2</a:t>
            </a:r>
            <a:r>
              <a:rPr lang="nb-NO" altLang="nb-NO" sz="2800"/>
              <a:t> = «kvinnen blir minst 75 år»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1"/>
              <a:t>	A</a:t>
            </a:r>
            <a:r>
              <a:rPr lang="nb-NO" altLang="nb-NO" sz="2800" baseline="-25000"/>
              <a:t>3</a:t>
            </a:r>
            <a:r>
              <a:rPr lang="nb-NO" altLang="nb-NO" sz="2800"/>
              <a:t> = «kvinnen blir minst 80 år»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9" grpId="0" build="allAtOnce"/>
      <p:bldP spid="221191" grpId="0" build="allAtOnce"/>
      <p:bldP spid="221197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Plassholder for lysbildenummer 4">
            <a:extLst>
              <a:ext uri="{FF2B5EF4-FFF2-40B4-BE49-F238E27FC236}">
                <a16:creationId xmlns:a16="http://schemas.microsoft.com/office/drawing/2014/main" id="{6F32C010-CBF8-48FB-A8AC-5B65F7803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C64079-3680-4DB5-9A25-1311D5A2340E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nb-NO" sz="1400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4269B893-89B1-2778-10F0-A3BC9BAA5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4005263"/>
            <a:ext cx="3529013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u="sng"/>
          </a:p>
        </p:txBody>
      </p:sp>
      <p:sp>
        <p:nvSpPr>
          <p:cNvPr id="222211" name="Text Box 3">
            <a:extLst>
              <a:ext uri="{FF2B5EF4-FFF2-40B4-BE49-F238E27FC236}">
                <a16:creationId xmlns:a16="http://schemas.microsoft.com/office/drawing/2014/main" id="{A415721A-2D25-47EC-D874-D1483D658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33375"/>
            <a:ext cx="7561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Opplysningene gir:</a:t>
            </a:r>
          </a:p>
        </p:txBody>
      </p:sp>
      <p:sp>
        <p:nvSpPr>
          <p:cNvPr id="52228" name="Text Box 4">
            <a:extLst>
              <a:ext uri="{FF2B5EF4-FFF2-40B4-BE49-F238E27FC236}">
                <a16:creationId xmlns:a16="http://schemas.microsoft.com/office/drawing/2014/main" id="{E787C643-39B0-9F9E-BC4C-471CF68A3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6145213"/>
            <a:ext cx="4321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nb-NO" altLang="nb-NO" sz="1800"/>
          </a:p>
        </p:txBody>
      </p:sp>
      <p:sp>
        <p:nvSpPr>
          <p:cNvPr id="222214" name="Text Box 6">
            <a:extLst>
              <a:ext uri="{FF2B5EF4-FFF2-40B4-BE49-F238E27FC236}">
                <a16:creationId xmlns:a16="http://schemas.microsoft.com/office/drawing/2014/main" id="{FA5CF3F3-B2A1-8006-9D58-4CF6944A0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006725"/>
            <a:ext cx="7489825" cy="150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/>
              <a:t>Hvis kvinnen blir minst 80 år, blir hun også minst 70 år og minst 75 år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/>
              <a:t>Derfor er     </a:t>
            </a:r>
          </a:p>
        </p:txBody>
      </p:sp>
      <p:graphicFrame>
        <p:nvGraphicFramePr>
          <p:cNvPr id="222217" name="Object 9">
            <a:extLst>
              <a:ext uri="{FF2B5EF4-FFF2-40B4-BE49-F238E27FC236}">
                <a16:creationId xmlns:a16="http://schemas.microsoft.com/office/drawing/2014/main" id="{D6FA4F57-2B91-2A43-D16F-6B36B7BE4B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4938" y="4814888"/>
          <a:ext cx="377825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938" y="4814888"/>
                        <a:ext cx="3778250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20" name="Object 12">
            <a:extLst>
              <a:ext uri="{FF2B5EF4-FFF2-40B4-BE49-F238E27FC236}">
                <a16:creationId xmlns:a16="http://schemas.microsoft.com/office/drawing/2014/main" id="{558F56B1-CC26-7390-3912-C0F737462A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99063" y="4799013"/>
          <a:ext cx="301625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9063" y="4799013"/>
                        <a:ext cx="3016250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21" name="Object 13">
            <a:extLst>
              <a:ext uri="{FF2B5EF4-FFF2-40B4-BE49-F238E27FC236}">
                <a16:creationId xmlns:a16="http://schemas.microsoft.com/office/drawing/2014/main" id="{AA1F2EB0-7D82-E7D9-C1A8-4E81829135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74888" y="6143625"/>
          <a:ext cx="402272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4888" y="6143625"/>
                        <a:ext cx="4022725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22" name="Object 14">
            <a:extLst>
              <a:ext uri="{FF2B5EF4-FFF2-40B4-BE49-F238E27FC236}">
                <a16:creationId xmlns:a16="http://schemas.microsoft.com/office/drawing/2014/main" id="{42096010-FA2D-9DE3-F117-4D4F369F9D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92400" y="4024313"/>
          <a:ext cx="2987675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0" imgH="0" progId="Equation.DSMT4">
                  <p:embed/>
                </p:oleObj>
              </mc:Choice>
              <mc:Fallback>
                <p:oleObj name="Equation" r:id="rId9" imgW="0" imgH="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400" y="4024313"/>
                        <a:ext cx="2987675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BD8196EC-814F-BB0E-FEAF-85703A45CD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38375" y="5467350"/>
          <a:ext cx="569595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0" imgH="0" progId="Equation.DSMT4">
                  <p:embed/>
                </p:oleObj>
              </mc:Choice>
              <mc:Fallback>
                <p:oleObj name="Equation" r:id="rId11" imgW="0" imgH="0" progId="Equation.DSMT4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75" y="5467350"/>
                        <a:ext cx="5695950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5" name="Objekt 2">
            <a:extLst>
              <a:ext uri="{FF2B5EF4-FFF2-40B4-BE49-F238E27FC236}">
                <a16:creationId xmlns:a16="http://schemas.microsoft.com/office/drawing/2014/main" id="{F99190B2-991A-467A-DCF1-B24EF5132A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6413" y="2281238"/>
          <a:ext cx="3627437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0" imgH="0" progId="Equation.DSMT4">
                  <p:embed/>
                </p:oleObj>
              </mc:Choice>
              <mc:Fallback>
                <p:oleObj name="Equation" r:id="rId13" imgW="0" imgH="0" progId="Equation.DSMT4">
                  <p:embed/>
                  <p:pic>
                    <p:nvPicPr>
                      <p:cNvPr id="0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6413" y="2281238"/>
                        <a:ext cx="3627437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6" name="Objekt 15">
            <a:extLst>
              <a:ext uri="{FF2B5EF4-FFF2-40B4-BE49-F238E27FC236}">
                <a16:creationId xmlns:a16="http://schemas.microsoft.com/office/drawing/2014/main" id="{18E69C85-675C-541D-054E-8125408AC2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6413" y="1600200"/>
          <a:ext cx="2773362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0" imgH="0" progId="Equation.DSMT4">
                  <p:embed/>
                </p:oleObj>
              </mc:Choice>
              <mc:Fallback>
                <p:oleObj name="Equation" r:id="rId15" imgW="0" imgH="0" progId="Equation.DSMT4">
                  <p:embed/>
                  <p:pic>
                    <p:nvPicPr>
                      <p:cNvPr id="0" name="Objek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6413" y="1600200"/>
                        <a:ext cx="2773362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7" name="Objekt 16">
            <a:extLst>
              <a:ext uri="{FF2B5EF4-FFF2-40B4-BE49-F238E27FC236}">
                <a16:creationId xmlns:a16="http://schemas.microsoft.com/office/drawing/2014/main" id="{E1C3EE08-BFA6-4D82-5B6D-1E5A61A2B7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49425" y="1030288"/>
          <a:ext cx="2103438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0" imgH="0" progId="Equation.DSMT4">
                  <p:embed/>
                </p:oleObj>
              </mc:Choice>
              <mc:Fallback>
                <p:oleObj name="Equation" r:id="rId17" imgW="0" imgH="0" progId="Equation.DSMT4">
                  <p:embed/>
                  <p:pic>
                    <p:nvPicPr>
                      <p:cNvPr id="0" name="Objek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1030288"/>
                        <a:ext cx="2103438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1" grpId="0" build="allAtOnce"/>
      <p:bldP spid="222214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Plassholder for lysbildenummer 5">
            <a:extLst>
              <a:ext uri="{FF2B5EF4-FFF2-40B4-BE49-F238E27FC236}">
                <a16:creationId xmlns:a16="http://schemas.microsoft.com/office/drawing/2014/main" id="{70415D62-A47B-3A47-7974-7F3ABA9AC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16713" y="6386513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044B4F-E588-4957-8F55-16AB940E7696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nb-NO" sz="1400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89D46DAC-654C-C01F-D8C7-30512FAC7E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349375" y="-36513"/>
            <a:ext cx="8229600" cy="1143001"/>
          </a:xfrm>
        </p:spPr>
        <p:txBody>
          <a:bodyPr/>
          <a:lstStyle/>
          <a:p>
            <a:pPr eaLnBrk="1" hangingPunct="1"/>
            <a:r>
              <a:rPr lang="nb-NO" altLang="nb-NO" sz="3600" b="1">
                <a:solidFill>
                  <a:srgbClr val="000099"/>
                </a:solidFill>
              </a:rPr>
              <a:t>Total sannsynlighet</a:t>
            </a:r>
          </a:p>
        </p:txBody>
      </p:sp>
      <p:sp>
        <p:nvSpPr>
          <p:cNvPr id="54275" name="Text Box 4">
            <a:extLst>
              <a:ext uri="{FF2B5EF4-FFF2-40B4-BE49-F238E27FC236}">
                <a16:creationId xmlns:a16="http://schemas.microsoft.com/office/drawing/2014/main" id="{F6652B52-CC3E-877A-2A1B-3012D9D17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46150"/>
            <a:ext cx="4751388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Anta at                                     er disjunkte og at  </a:t>
            </a:r>
          </a:p>
        </p:txBody>
      </p:sp>
      <p:graphicFrame>
        <p:nvGraphicFramePr>
          <p:cNvPr id="227333" name="Object 5">
            <a:extLst>
              <a:ext uri="{FF2B5EF4-FFF2-40B4-BE49-F238E27FC236}">
                <a16:creationId xmlns:a16="http://schemas.microsoft.com/office/drawing/2014/main" id="{0F0B7C9E-D13A-5173-3386-BB15218176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4288" y="5495925"/>
          <a:ext cx="3262312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288" y="5495925"/>
                        <a:ext cx="3262312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6" name="Text Box 8">
            <a:extLst>
              <a:ext uri="{FF2B5EF4-FFF2-40B4-BE49-F238E27FC236}">
                <a16:creationId xmlns:a16="http://schemas.microsoft.com/office/drawing/2014/main" id="{E69BE26C-B5CD-71F9-1EB7-4FB7799D8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75" y="4241800"/>
            <a:ext cx="73453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Dette og produktsetningen gir setningen om </a:t>
            </a:r>
            <a:r>
              <a:rPr lang="nb-NO" altLang="nb-NO" sz="2800" i="1">
                <a:solidFill>
                  <a:srgbClr val="CC0000"/>
                </a:solidFill>
              </a:rPr>
              <a:t>total sannsynlighet </a:t>
            </a:r>
            <a:endParaRPr lang="nb-NO" altLang="nb-NO" sz="2800"/>
          </a:p>
        </p:txBody>
      </p:sp>
      <p:sp>
        <p:nvSpPr>
          <p:cNvPr id="227346" name="Rectangle 18">
            <a:extLst>
              <a:ext uri="{FF2B5EF4-FFF2-40B4-BE49-F238E27FC236}">
                <a16:creationId xmlns:a16="http://schemas.microsoft.com/office/drawing/2014/main" id="{4C25EE5B-EAD0-89E5-4FCD-F7CF84D61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3438" y="555625"/>
            <a:ext cx="2947987" cy="1652588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27347" name="Freeform 19">
            <a:extLst>
              <a:ext uri="{FF2B5EF4-FFF2-40B4-BE49-F238E27FC236}">
                <a16:creationId xmlns:a16="http://schemas.microsoft.com/office/drawing/2014/main" id="{AB04B9EE-1CF7-D105-DA81-4E37AF750AE8}"/>
              </a:ext>
            </a:extLst>
          </p:cNvPr>
          <p:cNvSpPr>
            <a:spLocks/>
          </p:cNvSpPr>
          <p:nvPr/>
        </p:nvSpPr>
        <p:spPr bwMode="auto">
          <a:xfrm>
            <a:off x="7099300" y="555625"/>
            <a:ext cx="393700" cy="1652588"/>
          </a:xfrm>
          <a:custGeom>
            <a:avLst/>
            <a:gdLst>
              <a:gd name="T0" fmla="*/ 2147483646 w 386"/>
              <a:gd name="T1" fmla="*/ 0 h 771"/>
              <a:gd name="T2" fmla="*/ 2147483646 w 386"/>
              <a:gd name="T3" fmla="*/ 2147483646 h 771"/>
              <a:gd name="T4" fmla="*/ 2147483646 w 386"/>
              <a:gd name="T5" fmla="*/ 2147483646 h 771"/>
              <a:gd name="T6" fmla="*/ 2147483646 w 386"/>
              <a:gd name="T7" fmla="*/ 2147483646 h 77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6" h="771">
                <a:moveTo>
                  <a:pt x="204" y="0"/>
                </a:moveTo>
                <a:cubicBezTo>
                  <a:pt x="102" y="113"/>
                  <a:pt x="0" y="226"/>
                  <a:pt x="23" y="317"/>
                </a:cubicBezTo>
                <a:cubicBezTo>
                  <a:pt x="46" y="408"/>
                  <a:pt x="296" y="468"/>
                  <a:pt x="341" y="544"/>
                </a:cubicBezTo>
                <a:cubicBezTo>
                  <a:pt x="386" y="620"/>
                  <a:pt x="303" y="733"/>
                  <a:pt x="295" y="771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aphicFrame>
        <p:nvGraphicFramePr>
          <p:cNvPr id="227349" name="Object 21">
            <a:extLst>
              <a:ext uri="{FF2B5EF4-FFF2-40B4-BE49-F238E27FC236}">
                <a16:creationId xmlns:a16="http://schemas.microsoft.com/office/drawing/2014/main" id="{900C2D70-F9CB-866D-FB3C-7C859578A8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74038" y="703263"/>
          <a:ext cx="547687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4038" y="703263"/>
                        <a:ext cx="547687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50" name="Oval 22">
            <a:extLst>
              <a:ext uri="{FF2B5EF4-FFF2-40B4-BE49-F238E27FC236}">
                <a16:creationId xmlns:a16="http://schemas.microsoft.com/office/drawing/2014/main" id="{AB109034-E4AB-6306-A32F-6FF0310C7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0988" y="931863"/>
            <a:ext cx="1512887" cy="10033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27351" name="Text Box 23">
            <a:extLst>
              <a:ext uri="{FF2B5EF4-FFF2-40B4-BE49-F238E27FC236}">
                <a16:creationId xmlns:a16="http://schemas.microsoft.com/office/drawing/2014/main" id="{4F35E336-88E6-02F9-D2D6-BB5BCA0CB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763" y="1165225"/>
            <a:ext cx="504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800" i="1">
                <a:solidFill>
                  <a:srgbClr val="000099"/>
                </a:solidFill>
              </a:rPr>
              <a:t>B</a:t>
            </a:r>
            <a:endParaRPr lang="en-US" altLang="nb-NO" sz="2800" i="1">
              <a:solidFill>
                <a:srgbClr val="000099"/>
              </a:solidFill>
            </a:endParaRPr>
          </a:p>
        </p:txBody>
      </p:sp>
      <p:sp>
        <p:nvSpPr>
          <p:cNvPr id="227353" name="Rectangle 25">
            <a:extLst>
              <a:ext uri="{FF2B5EF4-FFF2-40B4-BE49-F238E27FC236}">
                <a16:creationId xmlns:a16="http://schemas.microsoft.com/office/drawing/2014/main" id="{E2C5FF16-6CBB-A3C9-2B1F-E67D05852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5365750"/>
            <a:ext cx="6985000" cy="129540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41580794-6E37-DDE2-05A4-D4847066B6FE}"/>
              </a:ext>
            </a:extLst>
          </p:cNvPr>
          <p:cNvSpPr>
            <a:spLocks/>
          </p:cNvSpPr>
          <p:nvPr/>
        </p:nvSpPr>
        <p:spPr bwMode="auto">
          <a:xfrm rot="5700065">
            <a:off x="7073106" y="-83343"/>
            <a:ext cx="612775" cy="2973388"/>
          </a:xfrm>
          <a:custGeom>
            <a:avLst/>
            <a:gdLst>
              <a:gd name="T0" fmla="*/ 2147483646 w 386"/>
              <a:gd name="T1" fmla="*/ 0 h 771"/>
              <a:gd name="T2" fmla="*/ 2147483646 w 386"/>
              <a:gd name="T3" fmla="*/ 2147483646 h 771"/>
              <a:gd name="T4" fmla="*/ 2147483646 w 386"/>
              <a:gd name="T5" fmla="*/ 2147483646 h 771"/>
              <a:gd name="T6" fmla="*/ 2147483646 w 386"/>
              <a:gd name="T7" fmla="*/ 2147483646 h 77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6" h="771">
                <a:moveTo>
                  <a:pt x="204" y="0"/>
                </a:moveTo>
                <a:cubicBezTo>
                  <a:pt x="102" y="113"/>
                  <a:pt x="0" y="226"/>
                  <a:pt x="23" y="317"/>
                </a:cubicBezTo>
                <a:cubicBezTo>
                  <a:pt x="46" y="408"/>
                  <a:pt x="296" y="468"/>
                  <a:pt x="341" y="544"/>
                </a:cubicBezTo>
                <a:cubicBezTo>
                  <a:pt x="386" y="620"/>
                  <a:pt x="303" y="733"/>
                  <a:pt x="295" y="771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aphicFrame>
        <p:nvGraphicFramePr>
          <p:cNvPr id="21" name="Object 21">
            <a:extLst>
              <a:ext uri="{FF2B5EF4-FFF2-40B4-BE49-F238E27FC236}">
                <a16:creationId xmlns:a16="http://schemas.microsoft.com/office/drawing/2014/main" id="{5E4CE3F6-C23D-31ED-6538-B54925940E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6638" y="719138"/>
          <a:ext cx="514350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6638" y="719138"/>
                        <a:ext cx="514350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C54E8FEB-2E78-94B2-218B-80A5C2BDA1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00763" y="1654175"/>
          <a:ext cx="54610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0" imgH="0" progId="Equation.DSMT4">
                  <p:embed/>
                </p:oleObj>
              </mc:Choice>
              <mc:Fallback>
                <p:oleObj name="Equation" r:id="rId9" imgW="0" imgH="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0763" y="1654175"/>
                        <a:ext cx="546100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1">
            <a:extLst>
              <a:ext uri="{FF2B5EF4-FFF2-40B4-BE49-F238E27FC236}">
                <a16:creationId xmlns:a16="http://schemas.microsoft.com/office/drawing/2014/main" id="{C0A600DD-1B4F-ABF4-D5F4-A886718217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47050" y="1598613"/>
          <a:ext cx="546100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0" imgH="0" progId="Equation.DSMT4">
                  <p:embed/>
                </p:oleObj>
              </mc:Choice>
              <mc:Fallback>
                <p:oleObj name="Equation" r:id="rId11" imgW="0" imgH="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7050" y="1598613"/>
                        <a:ext cx="546100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8" name="Objekt 2">
            <a:extLst>
              <a:ext uri="{FF2B5EF4-FFF2-40B4-BE49-F238E27FC236}">
                <a16:creationId xmlns:a16="http://schemas.microsoft.com/office/drawing/2014/main" id="{CE3226C3-C857-9852-9494-340EBF5E5D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2463" y="989013"/>
          <a:ext cx="2235200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0" imgH="0" progId="Equation.DSMT4">
                  <p:embed/>
                </p:oleObj>
              </mc:Choice>
              <mc:Fallback>
                <p:oleObj name="Equation" r:id="rId13" imgW="0" imgH="0" progId="Equation.DSMT4">
                  <p:embed/>
                  <p:pic>
                    <p:nvPicPr>
                      <p:cNvPr id="0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989013"/>
                        <a:ext cx="2235200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9" name="Objekt 3">
            <a:extLst>
              <a:ext uri="{FF2B5EF4-FFF2-40B4-BE49-F238E27FC236}">
                <a16:creationId xmlns:a16="http://schemas.microsoft.com/office/drawing/2014/main" id="{6BD730A8-00BD-7FCF-2825-9A5A3B2393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5950" y="1919288"/>
          <a:ext cx="32956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0" imgH="0" progId="Equation.DSMT4">
                  <p:embed/>
                </p:oleObj>
              </mc:Choice>
              <mc:Fallback>
                <p:oleObj name="Equation" r:id="rId15" imgW="0" imgH="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" y="1919288"/>
                        <a:ext cx="329565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4">
            <a:extLst>
              <a:ext uri="{FF2B5EF4-FFF2-40B4-BE49-F238E27FC236}">
                <a16:creationId xmlns:a16="http://schemas.microsoft.com/office/drawing/2014/main" id="{BB27D7B2-AB14-CBA3-45DF-B692CDD72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13" y="2524125"/>
            <a:ext cx="7375525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Vi kan da skrive en begivenhet </a:t>
            </a:r>
            <a:r>
              <a:rPr lang="nb-NO" altLang="nb-NO" sz="2800" i="1"/>
              <a:t>B </a:t>
            </a:r>
            <a:r>
              <a:rPr lang="nb-NO" altLang="nb-NO" sz="2800"/>
              <a:t>som en union av disjunkte begivenheter:</a:t>
            </a:r>
          </a:p>
        </p:txBody>
      </p:sp>
      <p:graphicFrame>
        <p:nvGraphicFramePr>
          <p:cNvPr id="27" name="Objekt 26">
            <a:extLst>
              <a:ext uri="{FF2B5EF4-FFF2-40B4-BE49-F238E27FC236}">
                <a16:creationId xmlns:a16="http://schemas.microsoft.com/office/drawing/2014/main" id="{ACFE2196-B413-99F3-54C5-5F55EFF0AC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46188" y="3602038"/>
          <a:ext cx="578167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0" imgH="0" progId="Equation.DSMT4">
                  <p:embed/>
                </p:oleObj>
              </mc:Choice>
              <mc:Fallback>
                <p:oleObj name="Equation" r:id="rId17" imgW="0" imgH="0" progId="Equation.DSMT4">
                  <p:embed/>
                  <p:pic>
                    <p:nvPicPr>
                      <p:cNvPr id="0" name="Objek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3602038"/>
                        <a:ext cx="5781675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5">
            <a:extLst>
              <a:ext uri="{FF2B5EF4-FFF2-40B4-BE49-F238E27FC236}">
                <a16:creationId xmlns:a16="http://schemas.microsoft.com/office/drawing/2014/main" id="{185297CC-5092-6838-D36C-D3D2F7525F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0413" y="5491163"/>
          <a:ext cx="3171825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0" imgH="0" progId="Equation.DSMT4">
                  <p:embed/>
                </p:oleObj>
              </mc:Choice>
              <mc:Fallback>
                <p:oleObj name="Equation" r:id="rId19" imgW="0" imgH="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0413" y="5491163"/>
                        <a:ext cx="3171825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6" grpId="0"/>
      <p:bldP spid="227346" grpId="0" animBg="1"/>
      <p:bldP spid="227350" grpId="0" animBg="1"/>
      <p:bldP spid="227351" grpId="0"/>
      <p:bldP spid="227353" grpId="0" animBg="1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Number Placeholder 3">
            <a:extLst>
              <a:ext uri="{FF2B5EF4-FFF2-40B4-BE49-F238E27FC236}">
                <a16:creationId xmlns:a16="http://schemas.microsoft.com/office/drawing/2014/main" id="{837DEBFD-5784-AC1C-D233-3C323A4E0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EF2486-9EBE-470A-A7E6-C6D15429A350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nb-NO" sz="1400"/>
          </a:p>
        </p:txBody>
      </p:sp>
      <p:sp>
        <p:nvSpPr>
          <p:cNvPr id="307202" name="Text Box 2">
            <a:extLst>
              <a:ext uri="{FF2B5EF4-FFF2-40B4-BE49-F238E27FC236}">
                <a16:creationId xmlns:a16="http://schemas.microsoft.com/office/drawing/2014/main" id="{53D96C6D-3EC0-F9AD-99FF-C5E7B01EF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620713"/>
            <a:ext cx="8064500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800" u="sng">
                <a:solidFill>
                  <a:srgbClr val="008000"/>
                </a:solidFill>
              </a:rPr>
              <a:t>Eksempel 7</a:t>
            </a:r>
            <a:endParaRPr lang="nb-NO" altLang="nb-NO" sz="2800" u="sng"/>
          </a:p>
          <a:p>
            <a:pPr eaLnBrk="1" hangingPunct="1">
              <a:spcBef>
                <a:spcPts val="2400"/>
              </a:spcBef>
              <a:buFontTx/>
              <a:buNone/>
            </a:pPr>
            <a:r>
              <a:rPr lang="nb-NO" altLang="nb-NO" sz="2800"/>
              <a:t>Vi legger </a:t>
            </a:r>
          </a:p>
          <a:p>
            <a:pPr eaLnBrk="1" hangingPunct="1">
              <a:spcBef>
                <a:spcPct val="50000"/>
              </a:spcBef>
            </a:pPr>
            <a:r>
              <a:rPr lang="nb-NO" altLang="nb-NO" sz="2800">
                <a:solidFill>
                  <a:srgbClr val="CC0000"/>
                </a:solidFill>
              </a:rPr>
              <a:t>  </a:t>
            </a:r>
            <a:r>
              <a:rPr lang="nb-NO" altLang="nb-NO" sz="2800" b="1">
                <a:solidFill>
                  <a:srgbClr val="CC0000"/>
                </a:solidFill>
              </a:rPr>
              <a:t>fire røde</a:t>
            </a:r>
            <a:r>
              <a:rPr lang="nb-NO" altLang="nb-NO" sz="2800">
                <a:solidFill>
                  <a:srgbClr val="CC0000"/>
                </a:solidFill>
              </a:rPr>
              <a:t> </a:t>
            </a:r>
            <a:r>
              <a:rPr lang="nb-NO" altLang="nb-NO" sz="2800"/>
              <a:t>kort og </a:t>
            </a:r>
            <a:r>
              <a:rPr lang="nb-NO" altLang="nb-NO" sz="2800" b="1"/>
              <a:t>to svarte</a:t>
            </a:r>
            <a:r>
              <a:rPr lang="nb-NO" altLang="nb-NO" sz="2800"/>
              <a:t> kort i bunke I</a:t>
            </a:r>
          </a:p>
          <a:p>
            <a:pPr eaLnBrk="1" hangingPunct="1">
              <a:spcBef>
                <a:spcPct val="50000"/>
              </a:spcBef>
            </a:pPr>
            <a:r>
              <a:rPr lang="nb-NO" altLang="nb-NO" sz="2800">
                <a:solidFill>
                  <a:srgbClr val="CC0000"/>
                </a:solidFill>
              </a:rPr>
              <a:t>  </a:t>
            </a:r>
            <a:r>
              <a:rPr lang="nb-NO" altLang="nb-NO" sz="2800" b="1">
                <a:solidFill>
                  <a:srgbClr val="CC0000"/>
                </a:solidFill>
              </a:rPr>
              <a:t>to røde</a:t>
            </a:r>
            <a:r>
              <a:rPr lang="nb-NO" altLang="nb-NO" sz="2800"/>
              <a:t> kort og </a:t>
            </a:r>
            <a:r>
              <a:rPr lang="nb-NO" altLang="nb-NO" sz="2800" b="1"/>
              <a:t>fire svarte</a:t>
            </a:r>
            <a:r>
              <a:rPr lang="nb-NO" altLang="nb-NO" sz="2800"/>
              <a:t> kort i bunke II</a:t>
            </a:r>
          </a:p>
          <a:p>
            <a:pPr eaLnBrk="1" hangingPunct="1">
              <a:spcBef>
                <a:spcPts val="3600"/>
              </a:spcBef>
              <a:buFontTx/>
              <a:buNone/>
            </a:pPr>
            <a:r>
              <a:rPr lang="nb-NO" altLang="nb-NO" sz="2800"/>
              <a:t>Vi velger tilfeldig en bunke og trekker to kort            fra denne.</a:t>
            </a:r>
          </a:p>
          <a:p>
            <a:pPr eaLnBrk="1" hangingPunct="1">
              <a:spcBef>
                <a:spcPts val="3600"/>
              </a:spcBef>
              <a:buFontTx/>
              <a:buNone/>
            </a:pPr>
            <a:r>
              <a:rPr lang="nb-NO" altLang="nb-NO" sz="2800"/>
              <a:t>Hva er sannsynligheten for at vi får to røde kort?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Number Placeholder 3">
            <a:extLst>
              <a:ext uri="{FF2B5EF4-FFF2-40B4-BE49-F238E27FC236}">
                <a16:creationId xmlns:a16="http://schemas.microsoft.com/office/drawing/2014/main" id="{DE5F39BB-8F09-D51D-BC8F-123DB42CD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6BA3A2-9152-44E8-99B7-561B898BA81A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nb-NO" sz="1400"/>
          </a:p>
        </p:txBody>
      </p:sp>
      <p:sp>
        <p:nvSpPr>
          <p:cNvPr id="308226" name="Text Box 2">
            <a:extLst>
              <a:ext uri="{FF2B5EF4-FFF2-40B4-BE49-F238E27FC236}">
                <a16:creationId xmlns:a16="http://schemas.microsoft.com/office/drawing/2014/main" id="{C20D6387-5678-C8A8-EFF7-B2CBE94C6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17488"/>
            <a:ext cx="6697662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1"/>
              <a:t>A</a:t>
            </a:r>
            <a:r>
              <a:rPr lang="nb-NO" altLang="nb-NO" sz="2800" baseline="-25000"/>
              <a:t>1</a:t>
            </a:r>
            <a:r>
              <a:rPr lang="nb-NO" altLang="nb-NO" sz="2800"/>
              <a:t> = «vi trekker fra bunke I»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1"/>
              <a:t>A</a:t>
            </a:r>
            <a:r>
              <a:rPr lang="nb-NO" altLang="nb-NO" sz="2800" baseline="-25000"/>
              <a:t>2</a:t>
            </a:r>
            <a:r>
              <a:rPr lang="nb-NO" altLang="nb-NO" sz="2800"/>
              <a:t> = «vi trekker fra bunke II»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b-NO" altLang="nb-NO" sz="2800" i="1"/>
              <a:t>B</a:t>
            </a:r>
            <a:r>
              <a:rPr lang="nb-NO" altLang="nb-NO" sz="2800"/>
              <a:t> = «vi trekker to røde kort»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/>
              <a:t>Opplysningene gir:</a:t>
            </a:r>
          </a:p>
        </p:txBody>
      </p:sp>
      <p:graphicFrame>
        <p:nvGraphicFramePr>
          <p:cNvPr id="308227" name="Object 3">
            <a:extLst>
              <a:ext uri="{FF2B5EF4-FFF2-40B4-BE49-F238E27FC236}">
                <a16:creationId xmlns:a16="http://schemas.microsoft.com/office/drawing/2014/main" id="{79A2104F-E4FD-CAAF-7693-A20AADFD5A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74763" y="2560638"/>
          <a:ext cx="2738437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4763" y="2560638"/>
                        <a:ext cx="2738437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228" name="Object 4">
            <a:extLst>
              <a:ext uri="{FF2B5EF4-FFF2-40B4-BE49-F238E27FC236}">
                <a16:creationId xmlns:a16="http://schemas.microsoft.com/office/drawing/2014/main" id="{755CA1AB-8F2F-B78E-F98D-2D2D1184F4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6513" y="3608388"/>
          <a:ext cx="3100387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3" y="3608388"/>
                        <a:ext cx="3100387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229" name="Object 5">
            <a:extLst>
              <a:ext uri="{FF2B5EF4-FFF2-40B4-BE49-F238E27FC236}">
                <a16:creationId xmlns:a16="http://schemas.microsoft.com/office/drawing/2014/main" id="{3A76E00C-E550-9202-4B2E-C900080DB1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67350" y="3619500"/>
          <a:ext cx="3128963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7350" y="3619500"/>
                        <a:ext cx="3128963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30" name="Text Box 6">
            <a:extLst>
              <a:ext uri="{FF2B5EF4-FFF2-40B4-BE49-F238E27FC236}">
                <a16:creationId xmlns:a16="http://schemas.microsoft.com/office/drawing/2014/main" id="{06818767-6F1D-51B2-7876-4ADB73EE6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4872038"/>
            <a:ext cx="7200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/>
              <a:t>Setningen om total sannsynlighet gir</a:t>
            </a:r>
          </a:p>
        </p:txBody>
      </p:sp>
      <p:graphicFrame>
        <p:nvGraphicFramePr>
          <p:cNvPr id="308231" name="Object 7">
            <a:extLst>
              <a:ext uri="{FF2B5EF4-FFF2-40B4-BE49-F238E27FC236}">
                <a16:creationId xmlns:a16="http://schemas.microsoft.com/office/drawing/2014/main" id="{BAE58478-619F-AD54-54F0-05B173B005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77975" y="5634038"/>
          <a:ext cx="310197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0" imgH="0" progId="Equation.DSMT4">
                  <p:embed/>
                </p:oleObj>
              </mc:Choice>
              <mc:Fallback>
                <p:oleObj name="Equation" r:id="rId9" imgW="0" imgH="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7975" y="5634038"/>
                        <a:ext cx="3101975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7">
            <a:extLst>
              <a:ext uri="{FF2B5EF4-FFF2-40B4-BE49-F238E27FC236}">
                <a16:creationId xmlns:a16="http://schemas.microsoft.com/office/drawing/2014/main" id="{9193F0D3-BB3C-93BC-CC4D-737C326407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72025" y="5632450"/>
          <a:ext cx="198278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0" imgH="0" progId="Equation.DSMT4">
                  <p:embed/>
                </p:oleObj>
              </mc:Choice>
              <mc:Fallback>
                <p:oleObj name="Equation" r:id="rId11" imgW="0" imgH="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2025" y="5632450"/>
                        <a:ext cx="1982788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6" grpId="0" build="allAtOnce"/>
      <p:bldP spid="308230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Plassholder for lysbildenummer 6">
            <a:extLst>
              <a:ext uri="{FF2B5EF4-FFF2-40B4-BE49-F238E27FC236}">
                <a16:creationId xmlns:a16="http://schemas.microsoft.com/office/drawing/2014/main" id="{B297B912-AECC-759A-4A10-5D660A702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C47758-B45A-4670-B3D8-6857835B8D65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nb-NO" sz="1400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497F088A-D432-668A-391A-44B293D214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01675" y="-93663"/>
            <a:ext cx="5843588" cy="1143001"/>
          </a:xfrm>
        </p:spPr>
        <p:txBody>
          <a:bodyPr/>
          <a:lstStyle/>
          <a:p>
            <a:pPr eaLnBrk="1" hangingPunct="1"/>
            <a:r>
              <a:rPr lang="nb-NO" altLang="nb-NO" sz="3600" b="1">
                <a:solidFill>
                  <a:srgbClr val="000099"/>
                </a:solidFill>
              </a:rPr>
              <a:t>Bayes' setning</a:t>
            </a:r>
          </a:p>
        </p:txBody>
      </p:sp>
      <p:sp>
        <p:nvSpPr>
          <p:cNvPr id="234500" name="Text Box 4">
            <a:extLst>
              <a:ext uri="{FF2B5EF4-FFF2-40B4-BE49-F238E27FC236}">
                <a16:creationId xmlns:a16="http://schemas.microsoft.com/office/drawing/2014/main" id="{E7AE68D5-7B26-615C-7A00-1EE879393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047875"/>
            <a:ext cx="7345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Definisjonen av betinget sannsynlighet gir at </a:t>
            </a:r>
          </a:p>
        </p:txBody>
      </p:sp>
      <p:graphicFrame>
        <p:nvGraphicFramePr>
          <p:cNvPr id="234503" name="Object 7">
            <a:extLst>
              <a:ext uri="{FF2B5EF4-FFF2-40B4-BE49-F238E27FC236}">
                <a16:creationId xmlns:a16="http://schemas.microsoft.com/office/drawing/2014/main" id="{D5A53962-ABD0-C9DE-4998-451DC32FF4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38325" y="2671763"/>
          <a:ext cx="3184525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8325" y="2671763"/>
                        <a:ext cx="3184525" cy="97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4504" name="Text Box 8">
            <a:extLst>
              <a:ext uri="{FF2B5EF4-FFF2-40B4-BE49-F238E27FC236}">
                <a16:creationId xmlns:a16="http://schemas.microsoft.com/office/drawing/2014/main" id="{A35179B6-3A49-B77C-FF8F-40B62E75A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8" y="3705225"/>
            <a:ext cx="80645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Vi bruker produktsetningen for telleren og total sannsynlighet for nevneren og får </a:t>
            </a:r>
            <a:r>
              <a:rPr lang="nb-NO" altLang="nb-NO" sz="2800" i="1"/>
              <a:t>Bayes' setning:</a:t>
            </a:r>
            <a:r>
              <a:rPr lang="nb-NO" altLang="nb-NO" sz="2800"/>
              <a:t> </a:t>
            </a:r>
          </a:p>
        </p:txBody>
      </p:sp>
      <p:graphicFrame>
        <p:nvGraphicFramePr>
          <p:cNvPr id="234507" name="Object 11">
            <a:extLst>
              <a:ext uri="{FF2B5EF4-FFF2-40B4-BE49-F238E27FC236}">
                <a16:creationId xmlns:a16="http://schemas.microsoft.com/office/drawing/2014/main" id="{346A7C5C-CF82-5733-7B09-F782212067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7038" y="5083175"/>
          <a:ext cx="4303712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7038" y="5083175"/>
                        <a:ext cx="4303712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4509" name="Rectangle 13">
            <a:extLst>
              <a:ext uri="{FF2B5EF4-FFF2-40B4-BE49-F238E27FC236}">
                <a16:creationId xmlns:a16="http://schemas.microsoft.com/office/drawing/2014/main" id="{9F3EFEE3-1ACE-0028-8B14-FDB2234D8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0963" y="4879975"/>
            <a:ext cx="5241925" cy="1670050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60424" name="Text Box 4">
            <a:extLst>
              <a:ext uri="{FF2B5EF4-FFF2-40B4-BE49-F238E27FC236}">
                <a16:creationId xmlns:a16="http://schemas.microsoft.com/office/drawing/2014/main" id="{119C5C45-45C8-B09E-A9B8-529F61D94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871538"/>
            <a:ext cx="8264525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Anta at                          er disjunkte og at  </a:t>
            </a:r>
          </a:p>
        </p:txBody>
      </p:sp>
      <p:graphicFrame>
        <p:nvGraphicFramePr>
          <p:cNvPr id="60425" name="Objekt 1">
            <a:extLst>
              <a:ext uri="{FF2B5EF4-FFF2-40B4-BE49-F238E27FC236}">
                <a16:creationId xmlns:a16="http://schemas.microsoft.com/office/drawing/2014/main" id="{D2FD17A1-F937-E4DB-BDBB-CC8D9CEB1D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2463" y="914400"/>
          <a:ext cx="223520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914400"/>
                        <a:ext cx="223520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6" name="Objekt 2">
            <a:extLst>
              <a:ext uri="{FF2B5EF4-FFF2-40B4-BE49-F238E27FC236}">
                <a16:creationId xmlns:a16="http://schemas.microsoft.com/office/drawing/2014/main" id="{40A184FF-148B-7520-94D8-F8A05D8A9B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5950" y="1376363"/>
          <a:ext cx="32956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0" imgH="0" progId="Equation.DSMT4">
                  <p:embed/>
                </p:oleObj>
              </mc:Choice>
              <mc:Fallback>
                <p:oleObj name="Equation" r:id="rId9" imgW="0" imgH="0" progId="Equation.DSMT4">
                  <p:embed/>
                  <p:pic>
                    <p:nvPicPr>
                      <p:cNvPr id="0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" y="1376363"/>
                        <a:ext cx="329565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0" grpId="0" build="allAtOnce"/>
      <p:bldP spid="234504" grpId="0" build="allAtOnce"/>
      <p:bldP spid="23450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 Box 2">
            <a:extLst>
              <a:ext uri="{FF2B5EF4-FFF2-40B4-BE49-F238E27FC236}">
                <a16:creationId xmlns:a16="http://schemas.microsoft.com/office/drawing/2014/main" id="{E1FD5846-BC3C-3E3C-032D-13C23696A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19063"/>
            <a:ext cx="7848600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r>
              <a:rPr lang="nb-NO" altLang="nb-NO" sz="2800" u="sng">
                <a:solidFill>
                  <a:srgbClr val="008000"/>
                </a:solidFill>
              </a:rPr>
              <a:t>Eksempel 8</a:t>
            </a:r>
            <a:r>
              <a:rPr lang="nb-NO" altLang="nb-NO" sz="2800" u="sng"/>
              <a:t> 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b-NO" altLang="nb-NO" sz="2800"/>
              <a:t>Vi ser på eksempel 7 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nb-NO" altLang="nb-NO" sz="2800"/>
              <a:t>Hvis begge kortene er røde, hva er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sannsynligheten for at vi trakk fra bunke I ? </a:t>
            </a:r>
          </a:p>
        </p:txBody>
      </p:sp>
      <p:graphicFrame>
        <p:nvGraphicFramePr>
          <p:cNvPr id="311303" name="Object 7">
            <a:extLst>
              <a:ext uri="{FF2B5EF4-FFF2-40B4-BE49-F238E27FC236}">
                <a16:creationId xmlns:a16="http://schemas.microsoft.com/office/drawing/2014/main" id="{ED167C60-AF1B-F6AB-DB42-44C89BA521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125" y="5213350"/>
          <a:ext cx="5957888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0" imgH="0" progId="Equation.DSMT4">
                  <p:embed/>
                </p:oleObj>
              </mc:Choice>
              <mc:Fallback>
                <p:oleObj name="Equation" r:id="rId2" imgW="0" imgH="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5213350"/>
                        <a:ext cx="5957888" cy="119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04" name="Text Box 8">
            <a:extLst>
              <a:ext uri="{FF2B5EF4-FFF2-40B4-BE49-F238E27FC236}">
                <a16:creationId xmlns:a16="http://schemas.microsoft.com/office/drawing/2014/main" id="{EA5672B2-593D-27A7-4A15-62131A10C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4549775"/>
            <a:ext cx="66976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/>
              <a:t>Bayes setning gir: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915A2884-6F56-4387-42BE-D073B4FA3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068513"/>
            <a:ext cx="6697662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/>
              <a:t>A</a:t>
            </a:r>
            <a:r>
              <a:rPr lang="nb-NO" altLang="nb-NO" sz="2800" baseline="-25000"/>
              <a:t>1</a:t>
            </a:r>
            <a:r>
              <a:rPr lang="nb-NO" altLang="nb-NO" sz="2800"/>
              <a:t> = «vi trekker fra bunke I»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/>
              <a:t>A</a:t>
            </a:r>
            <a:r>
              <a:rPr lang="nb-NO" altLang="nb-NO" sz="2800" baseline="-25000"/>
              <a:t>2</a:t>
            </a:r>
            <a:r>
              <a:rPr lang="nb-NO" altLang="nb-NO" sz="2800"/>
              <a:t> = «vi trekker fra bunke II»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/>
              <a:t>B</a:t>
            </a:r>
            <a:r>
              <a:rPr lang="nb-NO" altLang="nb-NO" sz="2800"/>
              <a:t> = «vi trekker to røde kort»</a:t>
            </a:r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32ABCD92-8A8B-DE52-4850-4F0B960ECB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3288" y="3554413"/>
          <a:ext cx="2738437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0" imgH="0" progId="Equation.DSMT4">
                  <p:embed/>
                </p:oleObj>
              </mc:Choice>
              <mc:Fallback>
                <p:oleObj name="Equation" r:id="rId4" imgW="0" imgH="0" progId="Equation.DSMT4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3554413"/>
                        <a:ext cx="2738437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FF9B1B64-B85D-F60C-F93F-9B1D1482D2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70363" y="3592513"/>
          <a:ext cx="2122487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0" imgH="0" progId="Equation.DSMT4">
                  <p:embed/>
                </p:oleObj>
              </mc:Choice>
              <mc:Fallback>
                <p:oleObj name="Equation" r:id="rId6" imgW="0" imgH="0" progId="Equation.DSMT4">
                  <p:embed/>
                  <p:pic>
                    <p:nvPicPr>
                      <p:cNvPr id="0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0363" y="3592513"/>
                        <a:ext cx="2122487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EE94F721-D018-398F-4520-7CDE059E86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19888" y="3567113"/>
          <a:ext cx="2179637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0" imgH="0" progId="Equation.DSMT4">
                  <p:embed/>
                </p:oleObj>
              </mc:Choice>
              <mc:Fallback>
                <p:oleObj name="Equation" r:id="rId8" imgW="0" imgH="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9888" y="3567113"/>
                        <a:ext cx="2179637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>
            <a:extLst>
              <a:ext uri="{FF2B5EF4-FFF2-40B4-BE49-F238E27FC236}">
                <a16:creationId xmlns:a16="http://schemas.microsoft.com/office/drawing/2014/main" id="{E73AD8F9-2F8B-E945-9A73-B11BA33AC5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43900" y="5275263"/>
          <a:ext cx="68897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0" imgH="0" progId="Equation.DSMT4">
                  <p:embed/>
                </p:oleObj>
              </mc:Choice>
              <mc:Fallback>
                <p:oleObj name="Equation" r:id="rId10" imgW="0" imgH="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3900" y="5275263"/>
                        <a:ext cx="688975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>
            <a:extLst>
              <a:ext uri="{FF2B5EF4-FFF2-40B4-BE49-F238E27FC236}">
                <a16:creationId xmlns:a16="http://schemas.microsoft.com/office/drawing/2014/main" id="{32317A7E-9FD8-7C4E-8C5C-FC3A9FCC21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03963" y="5038725"/>
          <a:ext cx="2009775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0" imgH="0" progId="Equation.DSMT4">
                  <p:embed/>
                </p:oleObj>
              </mc:Choice>
              <mc:Fallback>
                <p:oleObj name="Equation" r:id="rId12" imgW="0" imgH="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3963" y="5038725"/>
                        <a:ext cx="2009775" cy="144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04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Plassholder for lysbildenummer 3">
            <a:extLst>
              <a:ext uri="{FF2B5EF4-FFF2-40B4-BE49-F238E27FC236}">
                <a16:creationId xmlns:a16="http://schemas.microsoft.com/office/drawing/2014/main" id="{BC12180A-E2C1-5CB8-63E1-C88F18C43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C1A770-91EF-4088-B2FC-7C68201C7540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nb-NO" sz="1400"/>
          </a:p>
        </p:txBody>
      </p:sp>
      <p:sp>
        <p:nvSpPr>
          <p:cNvPr id="240642" name="Text Box 2">
            <a:extLst>
              <a:ext uri="{FF2B5EF4-FFF2-40B4-BE49-F238E27FC236}">
                <a16:creationId xmlns:a16="http://schemas.microsoft.com/office/drawing/2014/main" id="{98F90316-968D-328C-76A7-0EC06AB94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620713"/>
            <a:ext cx="80645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u="sng">
                <a:solidFill>
                  <a:srgbClr val="00B050"/>
                </a:solidFill>
              </a:rPr>
              <a:t>Eksempel 9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/>
              <a:t>En kvinne tar en mammografiundersøkelse.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Se på begivenhetene: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i="1"/>
              <a:t>S</a:t>
            </a:r>
            <a:r>
              <a:rPr lang="nb-NO" altLang="nb-NO" sz="2800"/>
              <a:t> = «kvinnen har brystkreft»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/>
              <a:t>M</a:t>
            </a:r>
            <a:r>
              <a:rPr lang="nb-NO" altLang="nb-NO" sz="2800"/>
              <a:t> = «undersøkelsen viser tegn på kreft»</a:t>
            </a:r>
          </a:p>
          <a:p>
            <a:pPr eaLnBrk="1" hangingPunct="1">
              <a:spcBef>
                <a:spcPts val="4200"/>
              </a:spcBef>
              <a:buFontTx/>
              <a:buNone/>
            </a:pPr>
            <a:r>
              <a:rPr lang="nb-NO" altLang="nb-NO" sz="2800"/>
              <a:t>Fra erfaringer med mammografi har vi</a:t>
            </a:r>
            <a:endParaRPr lang="nb-NO" altLang="nb-NO" sz="2800" i="1"/>
          </a:p>
        </p:txBody>
      </p:sp>
      <p:graphicFrame>
        <p:nvGraphicFramePr>
          <p:cNvPr id="240643" name="Object 3">
            <a:extLst>
              <a:ext uri="{FF2B5EF4-FFF2-40B4-BE49-F238E27FC236}">
                <a16:creationId xmlns:a16="http://schemas.microsoft.com/office/drawing/2014/main" id="{A2E8A514-7241-8B90-5ECD-21B454293E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5316273"/>
              </p:ext>
            </p:extLst>
          </p:nvPr>
        </p:nvGraphicFramePr>
        <p:xfrm>
          <a:off x="1257934" y="4418807"/>
          <a:ext cx="2420303" cy="467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0" imgH="0" progId="Equation.DSMT4">
                  <p:embed/>
                </p:oleObj>
              </mc:Choice>
              <mc:Fallback>
                <p:oleObj name="Equation" r:id="rId2" imgW="0" imgH="0" progId="Equation.DSMT4">
                  <p:embed/>
                  <p:pic>
                    <p:nvPicPr>
                      <p:cNvPr id="0" name="Object 3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934" y="4418807"/>
                        <a:ext cx="2420303" cy="4672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0644" name="Object 4">
            <a:extLst>
              <a:ext uri="{FF2B5EF4-FFF2-40B4-BE49-F238E27FC236}">
                <a16:creationId xmlns:a16="http://schemas.microsoft.com/office/drawing/2014/main" id="{62B3DD4A-2630-47A5-62D7-92E3506AB0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671398"/>
              </p:ext>
            </p:extLst>
          </p:nvPr>
        </p:nvGraphicFramePr>
        <p:xfrm>
          <a:off x="4475163" y="4418807"/>
          <a:ext cx="2681763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0" imgH="0" progId="Equation.DSMT4">
                  <p:embed/>
                </p:oleObj>
              </mc:Choice>
              <mc:Fallback>
                <p:oleObj name="Equation" r:id="rId4" imgW="0" imgH="0" progId="Equation.DSMT4">
                  <p:embed/>
                  <p:pic>
                    <p:nvPicPr>
                      <p:cNvPr id="0" name="Object 4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5163" y="4418807"/>
                        <a:ext cx="2681763" cy="4686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0645" name="Text Box 5">
            <a:extLst>
              <a:ext uri="{FF2B5EF4-FFF2-40B4-BE49-F238E27FC236}">
                <a16:creationId xmlns:a16="http://schemas.microsoft.com/office/drawing/2014/main" id="{4E6C41F2-F49A-3426-D2F9-8146CD554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373688"/>
            <a:ext cx="80645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800"/>
              <a:t>Vi antar at</a:t>
            </a:r>
            <a:endParaRPr lang="nb-NO" altLang="nb-NO" sz="2800" i="1"/>
          </a:p>
        </p:txBody>
      </p:sp>
      <p:graphicFrame>
        <p:nvGraphicFramePr>
          <p:cNvPr id="240646" name="Object 6">
            <a:extLst>
              <a:ext uri="{FF2B5EF4-FFF2-40B4-BE49-F238E27FC236}">
                <a16:creationId xmlns:a16="http://schemas.microsoft.com/office/drawing/2014/main" id="{C723AD1C-DAC7-C939-D3B5-F756B4F5E1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86050" y="5456238"/>
          <a:ext cx="19843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0" imgH="0" progId="Equation.DSMT4">
                  <p:embed/>
                </p:oleObj>
              </mc:Choice>
              <mc:Fallback>
                <p:oleObj name="Equation" r:id="rId6" imgW="0" imgH="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6050" y="5456238"/>
                        <a:ext cx="1984375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2" grpId="0" build="allAtOnce"/>
      <p:bldP spid="240645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Plassholder for lysbildenummer 3">
            <a:extLst>
              <a:ext uri="{FF2B5EF4-FFF2-40B4-BE49-F238E27FC236}">
                <a16:creationId xmlns:a16="http://schemas.microsoft.com/office/drawing/2014/main" id="{B98CE67C-814C-52FB-9B6C-184AF2924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A4611A-0927-43A7-BE55-CC0881530F14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nb-NO" sz="1400"/>
          </a:p>
        </p:txBody>
      </p:sp>
      <p:sp>
        <p:nvSpPr>
          <p:cNvPr id="241666" name="Text Box 2">
            <a:extLst>
              <a:ext uri="{FF2B5EF4-FFF2-40B4-BE49-F238E27FC236}">
                <a16:creationId xmlns:a16="http://schemas.microsoft.com/office/drawing/2014/main" id="{6F514A6F-2AAE-C197-D7C4-743FEF43F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66688"/>
            <a:ext cx="8064500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dirty="0"/>
              <a:t>Anta at undersøkelsen viser tegn på kreft.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dirty="0"/>
              <a:t>Hva er da sannsynligheten for at kvinnen virkelig har kreft?</a:t>
            </a:r>
          </a:p>
          <a:p>
            <a:pPr eaLnBrk="1" hangingPunct="1">
              <a:spcBef>
                <a:spcPct val="30000"/>
              </a:spcBef>
              <a:buFontTx/>
              <a:buNone/>
            </a:pPr>
            <a:r>
              <a:rPr lang="nb-NO" altLang="nb-NO" sz="2800" dirty="0" err="1"/>
              <a:t>Bayes</a:t>
            </a:r>
            <a:r>
              <a:rPr lang="nb-NO" altLang="nb-NO" sz="2800" dirty="0"/>
              <a:t> setning gir:</a:t>
            </a:r>
            <a:endParaRPr lang="nb-NO" altLang="nb-NO" sz="2800" i="1" dirty="0"/>
          </a:p>
        </p:txBody>
      </p:sp>
      <p:sp>
        <p:nvSpPr>
          <p:cNvPr id="241669" name="Text Box 5">
            <a:extLst>
              <a:ext uri="{FF2B5EF4-FFF2-40B4-BE49-F238E27FC236}">
                <a16:creationId xmlns:a16="http://schemas.microsoft.com/office/drawing/2014/main" id="{E25C3BC3-B932-1B5A-80B3-EF516BE68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156200"/>
            <a:ext cx="784225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800"/>
              <a:t>Selv om undersøkelsen viser tegn på kreft, er det bare 16% sannsynlig at hun virkelig har det</a:t>
            </a:r>
          </a:p>
        </p:txBody>
      </p:sp>
      <p:graphicFrame>
        <p:nvGraphicFramePr>
          <p:cNvPr id="241671" name="Object 7">
            <a:extLst>
              <a:ext uri="{FF2B5EF4-FFF2-40B4-BE49-F238E27FC236}">
                <a16:creationId xmlns:a16="http://schemas.microsoft.com/office/drawing/2014/main" id="{BDAD0020-1C16-2586-475E-5FCA230BB9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00138" y="2522538"/>
          <a:ext cx="1312862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0" imgH="0" progId="Equation.DSMT4">
                  <p:embed/>
                </p:oleObj>
              </mc:Choice>
              <mc:Fallback>
                <p:oleObj name="Equation" r:id="rId2" imgW="0" imgH="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2522538"/>
                        <a:ext cx="1312862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2" name="Object 8">
            <a:extLst>
              <a:ext uri="{FF2B5EF4-FFF2-40B4-BE49-F238E27FC236}">
                <a16:creationId xmlns:a16="http://schemas.microsoft.com/office/drawing/2014/main" id="{A15F6FC4-270A-7E2C-5F6C-9F525EF3E1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98725" y="2305050"/>
          <a:ext cx="5056188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0" imgH="0" progId="Equation.DSMT4">
                  <p:embed/>
                </p:oleObj>
              </mc:Choice>
              <mc:Fallback>
                <p:oleObj name="Equation" r:id="rId4" imgW="0" imgH="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8725" y="2305050"/>
                        <a:ext cx="5056188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3" name="Object 9">
            <a:extLst>
              <a:ext uri="{FF2B5EF4-FFF2-40B4-BE49-F238E27FC236}">
                <a16:creationId xmlns:a16="http://schemas.microsoft.com/office/drawing/2014/main" id="{72541652-EC3A-EA55-61C6-8B32A33417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3638" y="3338513"/>
          <a:ext cx="427672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0" imgH="0" progId="Equation.DSMT4">
                  <p:embed/>
                </p:oleObj>
              </mc:Choice>
              <mc:Fallback>
                <p:oleObj name="Equation" r:id="rId6" imgW="0" imgH="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3638" y="3338513"/>
                        <a:ext cx="4276725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4" name="Object 10">
            <a:extLst>
              <a:ext uri="{FF2B5EF4-FFF2-40B4-BE49-F238E27FC236}">
                <a16:creationId xmlns:a16="http://schemas.microsoft.com/office/drawing/2014/main" id="{17DAF44F-D63F-4C63-C72C-AC3F42AB65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7450" y="4535488"/>
          <a:ext cx="103346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0" imgH="0" progId="Equation.DSMT4">
                  <p:embed/>
                </p:oleObj>
              </mc:Choice>
              <mc:Fallback>
                <p:oleObj name="Equation" r:id="rId8" imgW="0" imgH="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4535488"/>
                        <a:ext cx="1033463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6" grpId="0" build="allAtOnce"/>
      <p:bldP spid="241669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Plassholder for lysbildenummer 5">
            <a:extLst>
              <a:ext uri="{FF2B5EF4-FFF2-40B4-BE49-F238E27FC236}">
                <a16:creationId xmlns:a16="http://schemas.microsoft.com/office/drawing/2014/main" id="{68969E1C-8EED-EE25-E038-CFBADFFCE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8332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D03D2C-DC68-4908-9CEE-F54EA7A1F98B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nb-NO" sz="1400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1D22D5B6-C9E1-4735-AA1E-26350D0365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4175" y="765175"/>
            <a:ext cx="8140700" cy="609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nb-NO" altLang="nb-NO" sz="2800">
                <a:solidFill>
                  <a:schemeClr val="tx1"/>
                </a:solidFill>
              </a:rPr>
              <a:t>Husk definisjonen av betinget sannsynlighet</a:t>
            </a:r>
          </a:p>
        </p:txBody>
      </p:sp>
      <p:graphicFrame>
        <p:nvGraphicFramePr>
          <p:cNvPr id="65539" name="Object 3">
            <a:extLst>
              <a:ext uri="{FF2B5EF4-FFF2-40B4-BE49-F238E27FC236}">
                <a16:creationId xmlns:a16="http://schemas.microsoft.com/office/drawing/2014/main" id="{E006D93A-114E-C444-39ED-91555C03D5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92250" y="1668463"/>
          <a:ext cx="2962275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250" y="1668463"/>
                        <a:ext cx="2962275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0" name="Rectangle 7">
            <a:extLst>
              <a:ext uri="{FF2B5EF4-FFF2-40B4-BE49-F238E27FC236}">
                <a16:creationId xmlns:a16="http://schemas.microsoft.com/office/drawing/2014/main" id="{42D6E95D-EC99-EDF7-7F70-89BF627A1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2863" y="1550988"/>
            <a:ext cx="3546475" cy="103822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D6D4777-C7D0-EA09-B609-83F3C5E48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" y="-122238"/>
            <a:ext cx="7904163" cy="1143001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nb-NO" altLang="nb-NO" sz="3200" b="1" kern="0" dirty="0">
                <a:solidFill>
                  <a:srgbClr val="000099"/>
                </a:solidFill>
              </a:rPr>
              <a:t>Avhengige og uavhengige begivenheter</a:t>
            </a:r>
          </a:p>
        </p:txBody>
      </p:sp>
      <p:sp>
        <p:nvSpPr>
          <p:cNvPr id="10" name="Rectangle 28">
            <a:extLst>
              <a:ext uri="{FF2B5EF4-FFF2-40B4-BE49-F238E27FC236}">
                <a16:creationId xmlns:a16="http://schemas.microsoft.com/office/drawing/2014/main" id="{680BD495-E2C1-E1B7-FF65-C15B8430E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2908300"/>
            <a:ext cx="8783638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dirty="0"/>
              <a:t>Hvis   </a:t>
            </a:r>
            <a:r>
              <a:rPr lang="nb-NO" altLang="nb-NO" sz="2800" i="1" dirty="0"/>
              <a:t>P</a:t>
            </a:r>
            <a:r>
              <a:rPr lang="nb-NO" altLang="nb-NO" sz="2800" dirty="0"/>
              <a:t>(</a:t>
            </a:r>
            <a:r>
              <a:rPr lang="nb-NO" altLang="nb-NO" sz="2800" i="1" dirty="0"/>
              <a:t>A</a:t>
            </a:r>
            <a:r>
              <a:rPr lang="nb-NO" altLang="nb-NO" sz="2800" dirty="0"/>
              <a:t> | </a:t>
            </a:r>
            <a:r>
              <a:rPr lang="nb-NO" altLang="nb-NO" sz="2800" i="1" dirty="0"/>
              <a:t>B</a:t>
            </a:r>
            <a:r>
              <a:rPr lang="nb-NO" altLang="nb-NO" sz="2800" dirty="0"/>
              <a:t>) = </a:t>
            </a:r>
            <a:r>
              <a:rPr lang="nb-NO" altLang="nb-NO" sz="2800" i="1" dirty="0"/>
              <a:t>P</a:t>
            </a:r>
            <a:r>
              <a:rPr lang="nb-NO" altLang="nb-NO" sz="2800" dirty="0"/>
              <a:t>(</a:t>
            </a:r>
            <a:r>
              <a:rPr lang="nb-NO" altLang="nb-NO" sz="2800" i="1" dirty="0"/>
              <a:t>A</a:t>
            </a:r>
            <a:r>
              <a:rPr lang="nb-NO" altLang="nb-NO" sz="2800" dirty="0"/>
              <a:t>)  er </a:t>
            </a:r>
            <a:r>
              <a:rPr lang="nb-NO" altLang="nb-NO" sz="2800" i="1" dirty="0"/>
              <a:t>A</a:t>
            </a:r>
            <a:r>
              <a:rPr lang="nb-NO" altLang="nb-NO" sz="2800" dirty="0"/>
              <a:t> og </a:t>
            </a:r>
            <a:r>
              <a:rPr lang="nb-NO" altLang="nb-NO" sz="2800" i="1" dirty="0"/>
              <a:t>B                             </a:t>
            </a:r>
            <a:r>
              <a:rPr lang="nb-NO" altLang="nb-NO" sz="2800" i="1" dirty="0">
                <a:solidFill>
                  <a:srgbClr val="CC0000"/>
                </a:solidFill>
              </a:rPr>
              <a:t>uavhengige</a:t>
            </a:r>
            <a:r>
              <a:rPr lang="nb-NO" altLang="nb-NO" sz="2800" dirty="0">
                <a:solidFill>
                  <a:srgbClr val="CC0000"/>
                </a:solidFill>
              </a:rPr>
              <a:t> </a:t>
            </a:r>
            <a:r>
              <a:rPr lang="nb-NO" altLang="nb-NO" sz="2800" dirty="0"/>
              <a:t>begivenheter</a:t>
            </a:r>
          </a:p>
          <a:p>
            <a:pPr eaLnBrk="1" hangingPunct="1">
              <a:spcBef>
                <a:spcPts val="1800"/>
              </a:spcBef>
              <a:buFontTx/>
              <a:buNone/>
            </a:pPr>
            <a:r>
              <a:rPr lang="nb-NO" altLang="nb-NO" sz="2800" dirty="0"/>
              <a:t>Hvis </a:t>
            </a:r>
            <a:r>
              <a:rPr lang="nb-NO" altLang="nb-NO" sz="2800" i="1" dirty="0"/>
              <a:t>P</a:t>
            </a:r>
            <a:r>
              <a:rPr lang="nb-NO" altLang="nb-NO" sz="2800" dirty="0"/>
              <a:t>(</a:t>
            </a:r>
            <a:r>
              <a:rPr lang="nb-NO" altLang="nb-NO" sz="2800" i="1" dirty="0"/>
              <a:t>A</a:t>
            </a:r>
            <a:r>
              <a:rPr lang="nb-NO" altLang="nb-NO" sz="2800" dirty="0"/>
              <a:t> | </a:t>
            </a:r>
            <a:r>
              <a:rPr lang="nb-NO" altLang="nb-NO" sz="2800" i="1" dirty="0"/>
              <a:t>B</a:t>
            </a:r>
            <a:r>
              <a:rPr lang="nb-NO" altLang="nb-NO" sz="2800" dirty="0"/>
              <a:t>) ≠ </a:t>
            </a:r>
            <a:r>
              <a:rPr lang="nb-NO" altLang="nb-NO" sz="2800" i="1" dirty="0"/>
              <a:t>P</a:t>
            </a:r>
            <a:r>
              <a:rPr lang="nb-NO" altLang="nb-NO" sz="2800" dirty="0"/>
              <a:t>(</a:t>
            </a:r>
            <a:r>
              <a:rPr lang="nb-NO" altLang="nb-NO" sz="2800" i="1" dirty="0"/>
              <a:t>A</a:t>
            </a:r>
            <a:r>
              <a:rPr lang="nb-NO" altLang="nb-NO" sz="2800" dirty="0"/>
              <a:t>)  er </a:t>
            </a:r>
            <a:r>
              <a:rPr lang="nb-NO" altLang="nb-NO" sz="2800" i="1" dirty="0"/>
              <a:t>A</a:t>
            </a:r>
            <a:r>
              <a:rPr lang="nb-NO" altLang="nb-NO" sz="2800" dirty="0"/>
              <a:t> og </a:t>
            </a:r>
            <a:r>
              <a:rPr lang="nb-NO" altLang="nb-NO" sz="2800" i="1" dirty="0"/>
              <a:t>B</a:t>
            </a:r>
            <a:r>
              <a:rPr lang="nb-NO" altLang="nb-NO" sz="2800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 dirty="0">
                <a:solidFill>
                  <a:srgbClr val="CC0000"/>
                </a:solidFill>
              </a:rPr>
              <a:t>avhengige</a:t>
            </a:r>
            <a:r>
              <a:rPr lang="nb-NO" altLang="nb-NO" sz="2800" dirty="0">
                <a:solidFill>
                  <a:srgbClr val="CC0000"/>
                </a:solidFill>
              </a:rPr>
              <a:t> </a:t>
            </a:r>
            <a:r>
              <a:rPr lang="nb-NO" altLang="nb-NO" sz="2800" dirty="0"/>
              <a:t>begivenheter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dirty="0"/>
              <a:t>Hvis </a:t>
            </a:r>
            <a:r>
              <a:rPr lang="nb-NO" altLang="nb-NO" sz="2800" i="1" dirty="0"/>
              <a:t>P</a:t>
            </a:r>
            <a:r>
              <a:rPr lang="nb-NO" altLang="nb-NO" sz="2800" dirty="0"/>
              <a:t>(</a:t>
            </a:r>
            <a:r>
              <a:rPr lang="nb-NO" altLang="nb-NO" sz="2800" i="1" dirty="0"/>
              <a:t>A</a:t>
            </a:r>
            <a:r>
              <a:rPr lang="nb-NO" altLang="nb-NO" sz="2800" dirty="0"/>
              <a:t> | </a:t>
            </a:r>
            <a:r>
              <a:rPr lang="nb-NO" altLang="nb-NO" sz="2800" i="1" dirty="0"/>
              <a:t>B</a:t>
            </a:r>
            <a:r>
              <a:rPr lang="nb-NO" altLang="nb-NO" sz="2800" dirty="0"/>
              <a:t>) = </a:t>
            </a:r>
            <a:r>
              <a:rPr lang="nb-NO" altLang="nb-NO" sz="2800" i="1" dirty="0"/>
              <a:t>P</a:t>
            </a:r>
            <a:r>
              <a:rPr lang="nb-NO" altLang="nb-NO" sz="2800" dirty="0"/>
              <a:t>(</a:t>
            </a:r>
            <a:r>
              <a:rPr lang="nb-NO" altLang="nb-NO" sz="2800" i="1" dirty="0"/>
              <a:t>A</a:t>
            </a:r>
            <a:r>
              <a:rPr lang="nb-NO" altLang="nb-NO" sz="2800" dirty="0"/>
              <a:t>), så er </a:t>
            </a:r>
            <a:r>
              <a:rPr lang="nb-NO" altLang="nb-NO" sz="2800" i="1" dirty="0"/>
              <a:t>P</a:t>
            </a:r>
            <a:r>
              <a:rPr lang="nb-NO" altLang="nb-NO" sz="2800" dirty="0"/>
              <a:t>(</a:t>
            </a:r>
            <a:r>
              <a:rPr lang="nb-NO" altLang="nb-NO" sz="2800" i="1" dirty="0"/>
              <a:t>B</a:t>
            </a:r>
            <a:r>
              <a:rPr lang="nb-NO" altLang="nb-NO" sz="2800" dirty="0"/>
              <a:t> | </a:t>
            </a:r>
            <a:r>
              <a:rPr lang="nb-NO" altLang="nb-NO" sz="2800" i="1" dirty="0"/>
              <a:t>A</a:t>
            </a:r>
            <a:r>
              <a:rPr lang="nb-NO" altLang="nb-NO" sz="2800" dirty="0"/>
              <a:t>) = </a:t>
            </a:r>
            <a:r>
              <a:rPr lang="nb-NO" altLang="nb-NO" sz="2800" i="1" dirty="0"/>
              <a:t>P</a:t>
            </a:r>
            <a:r>
              <a:rPr lang="nb-NO" altLang="nb-NO" sz="2800" dirty="0"/>
              <a:t>(</a:t>
            </a:r>
            <a:r>
              <a:rPr lang="nb-NO" altLang="nb-NO" sz="2800" i="1" dirty="0"/>
              <a:t>B</a:t>
            </a:r>
            <a:r>
              <a:rPr lang="nb-NO" altLang="nb-NO" sz="2800" dirty="0"/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dirty="0"/>
              <a:t>(jf. forelesningen)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27">
            <a:extLst>
              <a:ext uri="{FF2B5EF4-FFF2-40B4-BE49-F238E27FC236}">
                <a16:creationId xmlns:a16="http://schemas.microsoft.com/office/drawing/2014/main" id="{136C2387-E9F5-6A93-89B5-7A88C9DEF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6713" y="603250"/>
            <a:ext cx="748823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>
                <a:solidFill>
                  <a:srgbClr val="CC0000"/>
                </a:solidFill>
              </a:rPr>
              <a:t>	</a:t>
            </a:r>
            <a:r>
              <a:rPr lang="nb-NO" altLang="nb-NO" sz="2800">
                <a:solidFill>
                  <a:srgbClr val="000099"/>
                </a:solidFill>
              </a:rPr>
              <a:t>A = «minst fem øyne i første kast»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>
                <a:solidFill>
                  <a:srgbClr val="CC0000"/>
                </a:solidFill>
              </a:rPr>
              <a:t>	</a:t>
            </a:r>
            <a:r>
              <a:rPr lang="nb-NO" altLang="nb-NO" sz="2800" i="1">
                <a:solidFill>
                  <a:srgbClr val="CC0000"/>
                </a:solidFill>
              </a:rPr>
              <a:t>B</a:t>
            </a:r>
            <a:r>
              <a:rPr lang="nb-NO" altLang="nb-NO" sz="2800">
                <a:solidFill>
                  <a:srgbClr val="CC0000"/>
                </a:solidFill>
              </a:rPr>
              <a:t> = «sum øyne lik sju»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>
                <a:solidFill>
                  <a:srgbClr val="000099"/>
                </a:solidFill>
              </a:rPr>
              <a:t>	</a:t>
            </a:r>
            <a:r>
              <a:rPr lang="nb-NO" altLang="nb-NO" sz="2800" i="1">
                <a:solidFill>
                  <a:srgbClr val="00B050"/>
                </a:solidFill>
              </a:rPr>
              <a:t>C</a:t>
            </a:r>
            <a:r>
              <a:rPr lang="nb-NO" altLang="nb-NO" sz="2800">
                <a:solidFill>
                  <a:srgbClr val="00B050"/>
                </a:solidFill>
              </a:rPr>
              <a:t> = «minst én sekser»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>
              <a:solidFill>
                <a:srgbClr val="000099"/>
              </a:solidFill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CE49014A-CA49-DCE3-5872-CEBA1EC44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75" y="2962275"/>
            <a:ext cx="352901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u="sng"/>
          </a:p>
        </p:txBody>
      </p:sp>
      <p:sp>
        <p:nvSpPr>
          <p:cNvPr id="67587" name="Text Box 5">
            <a:extLst>
              <a:ext uri="{FF2B5EF4-FFF2-40B4-BE49-F238E27FC236}">
                <a16:creationId xmlns:a16="http://schemas.microsoft.com/office/drawing/2014/main" id="{D78180D6-0970-4F34-6D94-ECC91B5C3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3025"/>
            <a:ext cx="74882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u="sng">
                <a:solidFill>
                  <a:srgbClr val="008000"/>
                </a:solidFill>
              </a:rPr>
              <a:t>Eksempel 10</a:t>
            </a:r>
            <a:r>
              <a:rPr lang="nb-NO" altLang="nb-NO" sz="2800">
                <a:solidFill>
                  <a:srgbClr val="008000"/>
                </a:solidFill>
              </a:rPr>
              <a:t>:    </a:t>
            </a:r>
            <a:r>
              <a:rPr lang="nb-NO" altLang="nb-NO" sz="2800"/>
              <a:t>Kast én terning to ganger</a:t>
            </a:r>
            <a:endParaRPr lang="nb-NO" altLang="nb-NO" sz="2800">
              <a:solidFill>
                <a:srgbClr val="000099"/>
              </a:solidFill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F56CE89-77A7-1C5F-30A9-7AD45F86F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2349500"/>
            <a:ext cx="5256212" cy="300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1800"/>
              <a:t>(1,6)	(2,6)	(3,6)	(4,6)	(5,6)	(6,6)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1800"/>
              <a:t>(1,5)	(2,5)	(3,5)	(4,5)	(5,5)	(6,5)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1800"/>
              <a:t>(1,4)	(2,4)	(3,4)	(4,4)	(5,4)	(6,4)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1800"/>
              <a:t>(1,3)	(2,3)	(3,3)	(4,3)	(5,3)	(6,3)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1800"/>
              <a:t>(1,2)	(2,2)	(3,2)	(4,2)	(5,2)	(6,2)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1800"/>
              <a:t>(1,1)	(2,1)	(3,1)	(4,1)	(5,1)	(6,1)</a:t>
            </a:r>
          </a:p>
          <a:p>
            <a:pPr eaLnBrk="1" hangingPunct="1">
              <a:spcBef>
                <a:spcPct val="60000"/>
              </a:spcBef>
              <a:buFontTx/>
              <a:buNone/>
            </a:pPr>
            <a:endParaRPr lang="nb-NO" altLang="nb-NO" sz="1800"/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7B21ECE7-4A41-978B-1D55-AD8E4F4F6DAF}"/>
              </a:ext>
            </a:extLst>
          </p:cNvPr>
          <p:cNvSpPr>
            <a:spLocks noChangeArrowheads="1"/>
          </p:cNvSpPr>
          <p:nvPr/>
        </p:nvSpPr>
        <p:spPr bwMode="auto">
          <a:xfrm rot="1544270">
            <a:off x="433388" y="3405188"/>
            <a:ext cx="5842000" cy="4318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i="1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76ED178-7EE3-CD67-2B84-BC15118D2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2132013"/>
            <a:ext cx="5743575" cy="302577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i="1"/>
          </a:p>
        </p:txBody>
      </p:sp>
      <p:sp>
        <p:nvSpPr>
          <p:cNvPr id="12" name="Line 19">
            <a:extLst>
              <a:ext uri="{FF2B5EF4-FFF2-40B4-BE49-F238E27FC236}">
                <a16:creationId xmlns:a16="http://schemas.microsoft.com/office/drawing/2014/main" id="{F0A5A3F4-9BC0-5F5A-B463-C7BD1AA57C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1500" y="2282825"/>
            <a:ext cx="1585913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3" name="Line 20">
            <a:extLst>
              <a:ext uri="{FF2B5EF4-FFF2-40B4-BE49-F238E27FC236}">
                <a16:creationId xmlns:a16="http://schemas.microsoft.com/office/drawing/2014/main" id="{A2D5F5F9-5675-8C51-A1EE-ADD31918F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7413" y="2282825"/>
            <a:ext cx="0" cy="26924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graphicFrame>
        <p:nvGraphicFramePr>
          <p:cNvPr id="14" name="Object 21">
            <a:extLst>
              <a:ext uri="{FF2B5EF4-FFF2-40B4-BE49-F238E27FC236}">
                <a16:creationId xmlns:a16="http://schemas.microsoft.com/office/drawing/2014/main" id="{74531663-46A5-6112-3090-E5513144A7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86588" y="446088"/>
          <a:ext cx="153035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0" imgH="0" progId="Equation.DSMT4">
                  <p:embed/>
                </p:oleObj>
              </mc:Choice>
              <mc:Fallback>
                <p:oleObj name="Equation" r:id="rId2" imgW="0" imgH="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6588" y="446088"/>
                        <a:ext cx="1530350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4">
            <a:extLst>
              <a:ext uri="{FF2B5EF4-FFF2-40B4-BE49-F238E27FC236}">
                <a16:creationId xmlns:a16="http://schemas.microsoft.com/office/drawing/2014/main" id="{6E6ADC52-86CC-5BF4-DBA7-0B6F7643FA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38975" y="1257300"/>
          <a:ext cx="1497013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0" imgH="0" progId="Equation.DSMT4">
                  <p:embed/>
                </p:oleObj>
              </mc:Choice>
              <mc:Fallback>
                <p:oleObj name="Equation" r:id="rId4" imgW="0" imgH="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8975" y="1257300"/>
                        <a:ext cx="1497013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5">
            <a:extLst>
              <a:ext uri="{FF2B5EF4-FFF2-40B4-BE49-F238E27FC236}">
                <a16:creationId xmlns:a16="http://schemas.microsoft.com/office/drawing/2014/main" id="{F5BFEBE3-E6E0-A73D-E010-256F0E215A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43688" y="3127375"/>
          <a:ext cx="2122487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0" imgH="0" progId="Equation.DSMT4">
                  <p:embed/>
                </p:oleObj>
              </mc:Choice>
              <mc:Fallback>
                <p:oleObj name="Equation" r:id="rId6" imgW="0" imgH="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688" y="3127375"/>
                        <a:ext cx="2122487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Line 19">
            <a:extLst>
              <a:ext uri="{FF2B5EF4-FFF2-40B4-BE49-F238E27FC236}">
                <a16:creationId xmlns:a16="http://schemas.microsoft.com/office/drawing/2014/main" id="{A8E09E04-57A2-D28C-AF92-D5ED25A6A5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92613" y="5011738"/>
            <a:ext cx="1584325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3B1A86C2-6DB6-3BB4-4EE9-E296C9F16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8488" y="2282825"/>
            <a:ext cx="0" cy="2703513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1" name="AutoShape 7">
            <a:extLst>
              <a:ext uri="{FF2B5EF4-FFF2-40B4-BE49-F238E27FC236}">
                <a16:creationId xmlns:a16="http://schemas.microsoft.com/office/drawing/2014/main" id="{F92D8D1D-A42F-41BC-12EA-D19512A47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2370138"/>
            <a:ext cx="5381625" cy="4318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i="1"/>
          </a:p>
        </p:txBody>
      </p:sp>
      <p:graphicFrame>
        <p:nvGraphicFramePr>
          <p:cNvPr id="22" name="Object 24">
            <a:extLst>
              <a:ext uri="{FF2B5EF4-FFF2-40B4-BE49-F238E27FC236}">
                <a16:creationId xmlns:a16="http://schemas.microsoft.com/office/drawing/2014/main" id="{DD8D8018-610D-5B15-1E47-A7ACD6A82E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70725" y="2219325"/>
          <a:ext cx="1525588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0" imgH="0" progId="Equation.DSMT4">
                  <p:embed/>
                </p:oleObj>
              </mc:Choice>
              <mc:Fallback>
                <p:oleObj name="Equation" r:id="rId8" imgW="0" imgH="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0725" y="2219325"/>
                        <a:ext cx="1525588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5">
            <a:extLst>
              <a:ext uri="{FF2B5EF4-FFF2-40B4-BE49-F238E27FC236}">
                <a16:creationId xmlns:a16="http://schemas.microsoft.com/office/drawing/2014/main" id="{6B9FB7EF-6B56-46CB-B13E-1FD1E8D8A6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62738" y="4040188"/>
          <a:ext cx="2151062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0" imgH="0" progId="Equation.DSMT4">
                  <p:embed/>
                </p:oleObj>
              </mc:Choice>
              <mc:Fallback>
                <p:oleObj name="Equation" r:id="rId10" imgW="0" imgH="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2738" y="4040188"/>
                        <a:ext cx="2151062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5">
            <a:extLst>
              <a:ext uri="{FF2B5EF4-FFF2-40B4-BE49-F238E27FC236}">
                <a16:creationId xmlns:a16="http://schemas.microsoft.com/office/drawing/2014/main" id="{908000A7-AB7C-BEC1-F14E-3FAA0347BA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6075" y="5368925"/>
          <a:ext cx="2009775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0" imgH="0" progId="Equation.DSMT4">
                  <p:embed/>
                </p:oleObj>
              </mc:Choice>
              <mc:Fallback>
                <p:oleObj name="Equation" r:id="rId12" imgW="0" imgH="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" y="5368925"/>
                        <a:ext cx="2009775" cy="147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AutoShape 7">
            <a:extLst>
              <a:ext uri="{FF2B5EF4-FFF2-40B4-BE49-F238E27FC236}">
                <a16:creationId xmlns:a16="http://schemas.microsoft.com/office/drawing/2014/main" id="{E6F0E89F-3801-3EAA-632A-A8744FC7BED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85469" y="3352007"/>
            <a:ext cx="2509837" cy="5461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i="1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18E6941-0B65-405E-AFD6-C4AD655F8762}"/>
              </a:ext>
            </a:extLst>
          </p:cNvPr>
          <p:cNvSpPr/>
          <p:nvPr/>
        </p:nvSpPr>
        <p:spPr>
          <a:xfrm>
            <a:off x="5292725" y="2408238"/>
            <a:ext cx="15875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319D4719-9E7C-13EE-71D1-8144AF095343}"/>
              </a:ext>
            </a:extLst>
          </p:cNvPr>
          <p:cNvSpPr/>
          <p:nvPr/>
        </p:nvSpPr>
        <p:spPr>
          <a:xfrm>
            <a:off x="5291138" y="2560638"/>
            <a:ext cx="157162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F1AA8265-AB2D-2916-2BB1-6E623DDAED87}"/>
              </a:ext>
            </a:extLst>
          </p:cNvPr>
          <p:cNvSpPr/>
          <p:nvPr/>
        </p:nvSpPr>
        <p:spPr>
          <a:xfrm rot="5400000">
            <a:off x="5723731" y="2682082"/>
            <a:ext cx="96837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7D18657E-7CF7-4064-1FF2-0B7AF5ADC385}"/>
              </a:ext>
            </a:extLst>
          </p:cNvPr>
          <p:cNvSpPr/>
          <p:nvPr/>
        </p:nvSpPr>
        <p:spPr>
          <a:xfrm rot="5400000">
            <a:off x="5508625" y="2692400"/>
            <a:ext cx="9525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graphicFrame>
        <p:nvGraphicFramePr>
          <p:cNvPr id="29" name="Object 25">
            <a:extLst>
              <a:ext uri="{FF2B5EF4-FFF2-40B4-BE49-F238E27FC236}">
                <a16:creationId xmlns:a16="http://schemas.microsoft.com/office/drawing/2014/main" id="{6C52ED6D-44D1-570B-9B65-5D3A92FAAE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95875" y="5429250"/>
          <a:ext cx="2038350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0" imgH="0" progId="Equation.DSMT4">
                  <p:embed/>
                </p:oleObj>
              </mc:Choice>
              <mc:Fallback>
                <p:oleObj name="Equation" r:id="rId14" imgW="0" imgH="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75" y="5429250"/>
                        <a:ext cx="2038350" cy="147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5">
            <a:extLst>
              <a:ext uri="{FF2B5EF4-FFF2-40B4-BE49-F238E27FC236}">
                <a16:creationId xmlns:a16="http://schemas.microsoft.com/office/drawing/2014/main" id="{15BE88BA-11E0-628C-98F8-E7870D9B11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7763" y="5646738"/>
          <a:ext cx="183991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0" imgH="0" progId="Equation.DSMT4">
                  <p:embed/>
                </p:oleObj>
              </mc:Choice>
              <mc:Fallback>
                <p:oleObj name="Equation" r:id="rId16" imgW="0" imgH="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7763" y="5646738"/>
                        <a:ext cx="1839912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25">
            <a:extLst>
              <a:ext uri="{FF2B5EF4-FFF2-40B4-BE49-F238E27FC236}">
                <a16:creationId xmlns:a16="http://schemas.microsoft.com/office/drawing/2014/main" id="{970CB797-3D0E-E5FC-EC72-8ECBC86FE6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34225" y="5689600"/>
          <a:ext cx="1868488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0" imgH="0" progId="Equation.DSMT4">
                  <p:embed/>
                </p:oleObj>
              </mc:Choice>
              <mc:Fallback>
                <p:oleObj name="Equation" r:id="rId18" imgW="0" imgH="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4225" y="5689600"/>
                        <a:ext cx="1868488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allAtOnce"/>
      <p:bldP spid="7" grpId="0" build="allAtOnce"/>
      <p:bldP spid="8" grpId="0" animBg="1"/>
      <p:bldP spid="9" grpId="0" animBg="1"/>
      <p:bldP spid="21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B4DF8BD8-9EE8-3344-B697-6636B45CA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1489075"/>
            <a:ext cx="85105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nb-NO" altLang="nb-NO" sz="2800">
                <a:solidFill>
                  <a:schemeClr val="tx2"/>
                </a:solidFill>
              </a:rPr>
              <a:t>                        , dvs      og </a:t>
            </a:r>
            <a:r>
              <a:rPr lang="nb-NO" altLang="nb-NO" sz="2800" i="1">
                <a:solidFill>
                  <a:schemeClr val="tx2"/>
                </a:solidFill>
              </a:rPr>
              <a:t>B</a:t>
            </a:r>
            <a:r>
              <a:rPr lang="nb-NO" altLang="nb-NO" sz="2800">
                <a:solidFill>
                  <a:schemeClr val="tx2"/>
                </a:solidFill>
              </a:rPr>
              <a:t>  er  </a:t>
            </a:r>
            <a:r>
              <a:rPr lang="nb-NO" altLang="nb-NO" sz="2800"/>
              <a:t>uavhengige </a:t>
            </a:r>
          </a:p>
        </p:txBody>
      </p:sp>
      <p:sp>
        <p:nvSpPr>
          <p:cNvPr id="68610" name="Plassholder for lysbildenummer 5">
            <a:extLst>
              <a:ext uri="{FF2B5EF4-FFF2-40B4-BE49-F238E27FC236}">
                <a16:creationId xmlns:a16="http://schemas.microsoft.com/office/drawing/2014/main" id="{8A620AE1-5A90-16B3-C8EC-80403901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4D09F1-B345-472C-9AE1-B32074B6394F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nb-NO" sz="140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9468D92C-882E-65D4-F509-7343DA2168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387350"/>
            <a:ext cx="8140700" cy="609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algn="l" eaLnBrk="1" hangingPunct="1"/>
            <a:r>
              <a:rPr lang="nb-NO" altLang="nb-NO" sz="2800">
                <a:solidFill>
                  <a:schemeClr val="tx1"/>
                </a:solidFill>
              </a:rPr>
              <a:t>Hvis </a:t>
            </a:r>
            <a:r>
              <a:rPr lang="nb-NO" altLang="nb-NO" sz="2800" i="1"/>
              <a:t>P</a:t>
            </a:r>
            <a:r>
              <a:rPr lang="nb-NO" altLang="nb-NO" sz="2800"/>
              <a:t>(</a:t>
            </a:r>
            <a:r>
              <a:rPr lang="nb-NO" altLang="nb-NO" sz="2800" i="1"/>
              <a:t>A</a:t>
            </a:r>
            <a:r>
              <a:rPr lang="nb-NO" altLang="nb-NO" sz="2800"/>
              <a:t> | </a:t>
            </a:r>
            <a:r>
              <a:rPr lang="nb-NO" altLang="nb-NO" sz="2800" i="1"/>
              <a:t>B</a:t>
            </a:r>
            <a:r>
              <a:rPr lang="nb-NO" altLang="nb-NO" sz="2800"/>
              <a:t>) = </a:t>
            </a:r>
            <a:r>
              <a:rPr lang="nb-NO" altLang="nb-NO" sz="2800" i="1"/>
              <a:t>P</a:t>
            </a:r>
            <a:r>
              <a:rPr lang="nb-NO" altLang="nb-NO" sz="2800"/>
              <a:t>(</a:t>
            </a:r>
            <a:r>
              <a:rPr lang="nb-NO" altLang="nb-NO" sz="2800" i="1"/>
              <a:t>A</a:t>
            </a:r>
            <a:r>
              <a:rPr lang="nb-NO" altLang="nb-NO" sz="2800"/>
              <a:t>), dvs  </a:t>
            </a:r>
            <a:r>
              <a:rPr lang="nb-NO" altLang="nb-NO" sz="2800" i="1"/>
              <a:t>A</a:t>
            </a:r>
            <a:r>
              <a:rPr lang="nb-NO" altLang="nb-NO" sz="2800"/>
              <a:t> og </a:t>
            </a:r>
            <a:r>
              <a:rPr lang="nb-NO" altLang="nb-NO" sz="2800" i="1"/>
              <a:t>B</a:t>
            </a:r>
            <a:r>
              <a:rPr lang="nb-NO" altLang="nb-NO" sz="2800"/>
              <a:t>  er </a:t>
            </a:r>
            <a:r>
              <a:rPr lang="nb-NO" altLang="nb-NO" sz="2800">
                <a:solidFill>
                  <a:schemeClr val="tx1"/>
                </a:solidFill>
              </a:rPr>
              <a:t>uavhengige </a:t>
            </a:r>
            <a:r>
              <a:rPr lang="nb-NO" altLang="nb-NO" sz="2800"/>
              <a:t>begivenheter, så er (jf. forelesningen)</a:t>
            </a:r>
            <a:br>
              <a:rPr lang="nb-NO" altLang="nb-NO" sz="2800"/>
            </a:br>
            <a:br>
              <a:rPr lang="nb-NO" altLang="nb-NO" sz="2800"/>
            </a:br>
            <a:br>
              <a:rPr lang="nb-NO" altLang="nb-NO" sz="2800"/>
            </a:br>
            <a:br>
              <a:rPr lang="nb-NO" altLang="nb-NO" sz="2800"/>
            </a:br>
            <a:br>
              <a:rPr lang="nb-NO" altLang="nb-NO" sz="2800"/>
            </a:br>
            <a:endParaRPr lang="nb-NO" altLang="nb-NO" sz="2800">
              <a:solidFill>
                <a:schemeClr val="tx1"/>
              </a:solidFill>
            </a:endParaRPr>
          </a:p>
        </p:txBody>
      </p:sp>
      <p:graphicFrame>
        <p:nvGraphicFramePr>
          <p:cNvPr id="6149" name="Object 3">
            <a:extLst>
              <a:ext uri="{FF2B5EF4-FFF2-40B4-BE49-F238E27FC236}">
                <a16:creationId xmlns:a16="http://schemas.microsoft.com/office/drawing/2014/main" id="{9032D35D-F314-23B6-166B-BD9AE51238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1388" y="1560513"/>
          <a:ext cx="2459037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1560513"/>
                        <a:ext cx="2459037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3">
            <a:extLst>
              <a:ext uri="{FF2B5EF4-FFF2-40B4-BE49-F238E27FC236}">
                <a16:creationId xmlns:a16="http://schemas.microsoft.com/office/drawing/2014/main" id="{F707B200-19CD-DEA1-0DB7-EFCADD5C30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11638" y="1566863"/>
          <a:ext cx="4191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1566863"/>
                        <a:ext cx="41910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">
            <a:extLst>
              <a:ext uri="{FF2B5EF4-FFF2-40B4-BE49-F238E27FC236}">
                <a16:creationId xmlns:a16="http://schemas.microsoft.com/office/drawing/2014/main" id="{0A38269E-B339-A36B-F9C3-2C8764890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763" y="2128838"/>
            <a:ext cx="851058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nb-NO" altLang="nb-NO" sz="2800">
                <a:solidFill>
                  <a:schemeClr val="tx2"/>
                </a:solidFill>
              </a:rPr>
              <a:t>                        , dvs  </a:t>
            </a:r>
            <a:r>
              <a:rPr lang="nb-NO" altLang="nb-NO" sz="2800" i="1">
                <a:solidFill>
                  <a:schemeClr val="tx2"/>
                </a:solidFill>
              </a:rPr>
              <a:t>A</a:t>
            </a:r>
            <a:r>
              <a:rPr lang="nb-NO" altLang="nb-NO" sz="2800">
                <a:solidFill>
                  <a:schemeClr val="tx2"/>
                </a:solidFill>
              </a:rPr>
              <a:t>  og       er  </a:t>
            </a:r>
            <a:r>
              <a:rPr lang="nb-NO" altLang="nb-NO" sz="2800"/>
              <a:t>uavhengige </a:t>
            </a:r>
          </a:p>
        </p:txBody>
      </p:sp>
      <p:graphicFrame>
        <p:nvGraphicFramePr>
          <p:cNvPr id="6152" name="Object 3">
            <a:extLst>
              <a:ext uri="{FF2B5EF4-FFF2-40B4-BE49-F238E27FC236}">
                <a16:creationId xmlns:a16="http://schemas.microsoft.com/office/drawing/2014/main" id="{E729C876-6398-3F32-2DDF-CC36A3755A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27113" y="2200275"/>
          <a:ext cx="23749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0" imgH="0" progId="Equation.DSMT4">
                  <p:embed/>
                </p:oleObj>
              </mc:Choice>
              <mc:Fallback>
                <p:oleObj name="Equation" r:id="rId7" imgW="0" imgH="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7113" y="2200275"/>
                        <a:ext cx="2374900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3" name="Object 3">
            <a:extLst>
              <a:ext uri="{FF2B5EF4-FFF2-40B4-BE49-F238E27FC236}">
                <a16:creationId xmlns:a16="http://schemas.microsoft.com/office/drawing/2014/main" id="{768DA1D5-9B5E-19CA-560B-BAA27465CE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29238" y="2217738"/>
          <a:ext cx="3905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0" imgH="0" progId="Equation.DSMT4">
                  <p:embed/>
                </p:oleObj>
              </mc:Choice>
              <mc:Fallback>
                <p:oleObj name="Equation" r:id="rId9" imgW="0" imgH="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9238" y="2217738"/>
                        <a:ext cx="3905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">
            <a:extLst>
              <a:ext uri="{FF2B5EF4-FFF2-40B4-BE49-F238E27FC236}">
                <a16:creationId xmlns:a16="http://schemas.microsoft.com/office/drawing/2014/main" id="{7D0DFCC3-9707-91BF-5251-89A7CEF32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88" y="2851150"/>
            <a:ext cx="851058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nb-NO" altLang="nb-NO" sz="2800">
                <a:solidFill>
                  <a:schemeClr val="tx2"/>
                </a:solidFill>
              </a:rPr>
              <a:t>                        , dvs  </a:t>
            </a:r>
            <a:r>
              <a:rPr lang="nb-NO" altLang="nb-NO" sz="2800" i="1">
                <a:solidFill>
                  <a:schemeClr val="tx2"/>
                </a:solidFill>
              </a:rPr>
              <a:t> </a:t>
            </a:r>
            <a:r>
              <a:rPr lang="nb-NO" altLang="nb-NO" sz="2800">
                <a:solidFill>
                  <a:schemeClr val="tx2"/>
                </a:solidFill>
              </a:rPr>
              <a:t>   og       er  </a:t>
            </a:r>
            <a:r>
              <a:rPr lang="nb-NO" altLang="nb-NO" sz="2800"/>
              <a:t>uavhengige </a:t>
            </a:r>
          </a:p>
        </p:txBody>
      </p:sp>
      <p:graphicFrame>
        <p:nvGraphicFramePr>
          <p:cNvPr id="6155" name="Object 3">
            <a:extLst>
              <a:ext uri="{FF2B5EF4-FFF2-40B4-BE49-F238E27FC236}">
                <a16:creationId xmlns:a16="http://schemas.microsoft.com/office/drawing/2014/main" id="{9381BDAA-0AA6-B54F-9E52-BBB6994476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9488" y="2922588"/>
          <a:ext cx="25146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0" imgH="0" progId="Equation.DSMT4">
                  <p:embed/>
                </p:oleObj>
              </mc:Choice>
              <mc:Fallback>
                <p:oleObj name="Equation" r:id="rId11" imgW="0" imgH="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2922588"/>
                        <a:ext cx="2514600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6" name="Object 3">
            <a:extLst>
              <a:ext uri="{FF2B5EF4-FFF2-40B4-BE49-F238E27FC236}">
                <a16:creationId xmlns:a16="http://schemas.microsoft.com/office/drawing/2014/main" id="{49AFEDD7-8C0E-6408-699A-E65043EE1D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51463" y="2940050"/>
          <a:ext cx="3905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0" imgH="0" progId="Equation.DSMT4">
                  <p:embed/>
                </p:oleObj>
              </mc:Choice>
              <mc:Fallback>
                <p:oleObj name="Equation" r:id="rId13" imgW="0" imgH="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1463" y="2940050"/>
                        <a:ext cx="3905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7" name="Object 3">
            <a:extLst>
              <a:ext uri="{FF2B5EF4-FFF2-40B4-BE49-F238E27FC236}">
                <a16:creationId xmlns:a16="http://schemas.microsoft.com/office/drawing/2014/main" id="{2AB9EC48-5DAD-8F7A-8BE0-DEA0B716E6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27525" y="2940050"/>
          <a:ext cx="4191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0" imgH="0" progId="Equation.DSMT4">
                  <p:embed/>
                </p:oleObj>
              </mc:Choice>
              <mc:Fallback>
                <p:oleObj name="Equation" r:id="rId14" imgW="0" imgH="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7525" y="2940050"/>
                        <a:ext cx="41910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">
            <a:extLst>
              <a:ext uri="{FF2B5EF4-FFF2-40B4-BE49-F238E27FC236}">
                <a16:creationId xmlns:a16="http://schemas.microsoft.com/office/drawing/2014/main" id="{F05D7C55-E7D5-F318-8577-C1115A6E1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3675063"/>
            <a:ext cx="81407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Viktig resultat (bevis på forelesningen):</a:t>
            </a:r>
          </a:p>
          <a:p>
            <a:pPr algn="l" eaLnBrk="1" hangingPunct="1">
              <a:spcBef>
                <a:spcPts val="1800"/>
              </a:spcBef>
              <a:defRPr/>
            </a:pPr>
            <a:r>
              <a:rPr lang="nb-NO" altLang="nb-NO" sz="2800" i="1" kern="0" dirty="0"/>
              <a:t>A</a:t>
            </a:r>
            <a:r>
              <a:rPr lang="nb-NO" altLang="nb-NO" sz="2800" kern="0" dirty="0"/>
              <a:t> og </a:t>
            </a:r>
            <a:r>
              <a:rPr lang="nb-NO" altLang="nb-NO" sz="2800" i="1" kern="0" dirty="0"/>
              <a:t>B</a:t>
            </a:r>
            <a:r>
              <a:rPr lang="nb-NO" altLang="nb-NO" sz="2800" kern="0" dirty="0"/>
              <a:t>  er </a:t>
            </a:r>
            <a:r>
              <a:rPr lang="nb-NO" altLang="nb-NO" sz="2800" kern="0" dirty="0">
                <a:solidFill>
                  <a:schemeClr val="tx1"/>
                </a:solidFill>
              </a:rPr>
              <a:t>uavhengige hvis og bare hvis</a:t>
            </a: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endParaRPr lang="nb-NO" altLang="nb-NO" sz="2800" kern="0" dirty="0">
              <a:solidFill>
                <a:schemeClr val="tx1"/>
              </a:solidFill>
            </a:endParaRPr>
          </a:p>
        </p:txBody>
      </p:sp>
      <p:graphicFrame>
        <p:nvGraphicFramePr>
          <p:cNvPr id="6159" name="Object 3">
            <a:extLst>
              <a:ext uri="{FF2B5EF4-FFF2-40B4-BE49-F238E27FC236}">
                <a16:creationId xmlns:a16="http://schemas.microsoft.com/office/drawing/2014/main" id="{F7CC2559-D383-5774-71A1-4F6FE40E0B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6075" y="5153025"/>
          <a:ext cx="33528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0" imgH="0" progId="Equation.DSMT4">
                  <p:embed/>
                </p:oleObj>
              </mc:Choice>
              <mc:Fallback>
                <p:oleObj name="Equation" r:id="rId15" imgW="0" imgH="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6075" y="5153025"/>
                        <a:ext cx="3352800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>
            <a:extLst>
              <a:ext uri="{FF2B5EF4-FFF2-40B4-BE49-F238E27FC236}">
                <a16:creationId xmlns:a16="http://schemas.microsoft.com/office/drawing/2014/main" id="{9582589F-7574-BF8F-9EF6-9BCA66BAD475}"/>
              </a:ext>
            </a:extLst>
          </p:cNvPr>
          <p:cNvSpPr/>
          <p:nvPr/>
        </p:nvSpPr>
        <p:spPr>
          <a:xfrm>
            <a:off x="466725" y="4295775"/>
            <a:ext cx="7905750" cy="13208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31D89EE4-57BF-D414-C575-C2BC4985F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5822950"/>
            <a:ext cx="81407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Resultatet gjelder også når </a:t>
            </a:r>
            <a:r>
              <a:rPr lang="nb-NO" altLang="nb-NO" sz="2800" i="1" kern="0" dirty="0">
                <a:solidFill>
                  <a:schemeClr val="tx1"/>
                </a:solidFill>
              </a:rPr>
              <a:t>A </a:t>
            </a:r>
            <a:r>
              <a:rPr lang="nb-NO" altLang="nb-NO" sz="2800" kern="0" dirty="0">
                <a:solidFill>
                  <a:schemeClr val="tx1"/>
                </a:solidFill>
              </a:rPr>
              <a:t>og/eller </a:t>
            </a:r>
            <a:r>
              <a:rPr lang="nb-NO" altLang="nb-NO" sz="2800" i="1" kern="0" dirty="0">
                <a:solidFill>
                  <a:schemeClr val="tx1"/>
                </a:solidFill>
              </a:rPr>
              <a:t>B </a:t>
            </a:r>
            <a:r>
              <a:rPr lang="nb-NO" altLang="nb-NO" sz="2800" kern="0" dirty="0">
                <a:solidFill>
                  <a:schemeClr val="tx1"/>
                </a:solidFill>
              </a:rPr>
              <a:t> har sannsynlighet null</a:t>
            </a: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endParaRPr lang="nb-NO" altLang="nb-NO" sz="280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5" grpId="0"/>
      <p:bldP spid="19" grpId="0"/>
      <p:bldP spid="2" grpId="0" animBg="1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93" name="Picture 13" descr="femkrone-mynt">
            <a:extLst>
              <a:ext uri="{FF2B5EF4-FFF2-40B4-BE49-F238E27FC236}">
                <a16:creationId xmlns:a16="http://schemas.microsoft.com/office/drawing/2014/main" id="{A67F316A-8F2E-4DCB-EC9A-3B1A70E4751B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4188" y="1357313"/>
            <a:ext cx="1457325" cy="1457325"/>
          </a:xfrm>
          <a:noFill/>
        </p:spPr>
      </p:pic>
      <p:sp>
        <p:nvSpPr>
          <p:cNvPr id="97284" name="Text Box 4">
            <a:extLst>
              <a:ext uri="{FF2B5EF4-FFF2-40B4-BE49-F238E27FC236}">
                <a16:creationId xmlns:a16="http://schemas.microsoft.com/office/drawing/2014/main" id="{D04404C4-0D1A-2110-AC19-788C0F878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-34925"/>
            <a:ext cx="7331075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u="sng">
                <a:solidFill>
                  <a:srgbClr val="008000"/>
                </a:solidFill>
              </a:rPr>
              <a:t>Eksempel 11:</a:t>
            </a:r>
            <a:r>
              <a:rPr lang="nb-NO" altLang="nb-NO" sz="2800">
                <a:solidFill>
                  <a:srgbClr val="008000"/>
                </a:solidFill>
              </a:rPr>
              <a:t> </a:t>
            </a:r>
            <a:r>
              <a:rPr lang="nb-NO" altLang="nb-NO" sz="2800"/>
              <a:t>Kast kronestykke og femkrone</a:t>
            </a:r>
          </a:p>
          <a:p>
            <a:pPr eaLnBrk="1" hangingPunct="1">
              <a:buFontTx/>
              <a:buNone/>
            </a:pPr>
            <a:r>
              <a:rPr lang="nb-NO" altLang="nb-NO" sz="2800"/>
              <a:t>La for eksempel KM bety krone på kronstykket og mynt på femkronen</a:t>
            </a:r>
            <a:endParaRPr lang="nb-NO" altLang="nb-NO" sz="1800"/>
          </a:p>
          <a:p>
            <a:pPr eaLnBrk="1" hangingPunct="1">
              <a:spcBef>
                <a:spcPts val="1800"/>
              </a:spcBef>
              <a:buFontTx/>
              <a:buNone/>
            </a:pPr>
            <a:r>
              <a:rPr lang="nb-NO" altLang="nb-NO" sz="2800">
                <a:solidFill>
                  <a:srgbClr val="333333"/>
                </a:solidFill>
              </a:rPr>
              <a:t>Utfallsrom </a:t>
            </a:r>
            <a:r>
              <a:rPr lang="nb-NO" altLang="nb-NO" sz="2800" i="1">
                <a:solidFill>
                  <a:srgbClr val="333333"/>
                </a:solidFill>
              </a:rPr>
              <a:t>U</a:t>
            </a:r>
            <a:r>
              <a:rPr lang="nb-NO" altLang="nb-NO" sz="2800">
                <a:solidFill>
                  <a:srgbClr val="333333"/>
                </a:solidFill>
              </a:rPr>
              <a:t> = {MM, MK, KM, KK}</a:t>
            </a:r>
          </a:p>
          <a:p>
            <a:pPr eaLnBrk="1" hangingPunct="1">
              <a:spcBef>
                <a:spcPts val="1800"/>
              </a:spcBef>
              <a:buFontTx/>
              <a:buNone/>
            </a:pPr>
            <a:r>
              <a:rPr lang="nb-NO" altLang="nb-NO" sz="2800" i="1">
                <a:solidFill>
                  <a:srgbClr val="CC0000"/>
                </a:solidFill>
              </a:rPr>
              <a:t>A</a:t>
            </a:r>
            <a:r>
              <a:rPr lang="nb-NO" altLang="nb-NO" sz="2800">
                <a:solidFill>
                  <a:srgbClr val="CC0000"/>
                </a:solidFill>
              </a:rPr>
              <a:t> = {MM, MK}</a:t>
            </a:r>
          </a:p>
          <a:p>
            <a:pPr eaLnBrk="1" hangingPunct="1">
              <a:spcBef>
                <a:spcPct val="15000"/>
              </a:spcBef>
              <a:buFontTx/>
              <a:buNone/>
            </a:pPr>
            <a:r>
              <a:rPr lang="nb-NO" altLang="nb-NO" sz="2800" i="1">
                <a:solidFill>
                  <a:srgbClr val="000099"/>
                </a:solidFill>
              </a:rPr>
              <a:t>B</a:t>
            </a:r>
            <a:r>
              <a:rPr lang="nb-NO" altLang="nb-NO" sz="2800">
                <a:solidFill>
                  <a:srgbClr val="000099"/>
                </a:solidFill>
              </a:rPr>
              <a:t> = {MM, KM}</a:t>
            </a:r>
          </a:p>
          <a:p>
            <a:pPr eaLnBrk="1" hangingPunct="1">
              <a:spcBef>
                <a:spcPct val="15000"/>
              </a:spcBef>
              <a:buFontTx/>
              <a:buNone/>
            </a:pPr>
            <a:r>
              <a:rPr lang="nb-NO" altLang="nb-NO" sz="2800" i="1">
                <a:solidFill>
                  <a:srgbClr val="008000"/>
                </a:solidFill>
              </a:rPr>
              <a:t>C</a:t>
            </a:r>
            <a:r>
              <a:rPr lang="nb-NO" altLang="nb-NO" sz="2800">
                <a:solidFill>
                  <a:srgbClr val="008000"/>
                </a:solidFill>
              </a:rPr>
              <a:t> = {MK, KM}</a:t>
            </a:r>
            <a:endParaRPr lang="en-US" altLang="nb-NO" sz="2800">
              <a:solidFill>
                <a:srgbClr val="008000"/>
              </a:solidFill>
            </a:endParaRPr>
          </a:p>
        </p:txBody>
      </p:sp>
      <p:sp>
        <p:nvSpPr>
          <p:cNvPr id="70659" name="Slide Number Placeholder 7">
            <a:extLst>
              <a:ext uri="{FF2B5EF4-FFF2-40B4-BE49-F238E27FC236}">
                <a16:creationId xmlns:a16="http://schemas.microsoft.com/office/drawing/2014/main" id="{9826BC48-27E3-1878-6BC2-34F321E83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FA7D5B-72DD-46FE-84DF-65FD4DAEE72C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nb-NO" sz="1400"/>
          </a:p>
        </p:txBody>
      </p:sp>
      <p:pic>
        <p:nvPicPr>
          <p:cNvPr id="97290" name="Picture 10" descr="kronestykke-krone">
            <a:extLst>
              <a:ext uri="{FF2B5EF4-FFF2-40B4-BE49-F238E27FC236}">
                <a16:creationId xmlns:a16="http://schemas.microsoft.com/office/drawing/2014/main" id="{0D61BD6E-0890-CB34-10EB-C99839495FFB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4325" y="327025"/>
            <a:ext cx="1209675" cy="1209675"/>
          </a:xfrm>
          <a:noFill/>
        </p:spPr>
      </p:pic>
      <p:sp>
        <p:nvSpPr>
          <p:cNvPr id="97285" name="Rectangle 5">
            <a:extLst>
              <a:ext uri="{FF2B5EF4-FFF2-40B4-BE49-F238E27FC236}">
                <a16:creationId xmlns:a16="http://schemas.microsoft.com/office/drawing/2014/main" id="{303A3AA8-04E8-CCA3-EE07-F7D5AD171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" y="4108450"/>
            <a:ext cx="3235325" cy="235902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nb-NO" altLang="nb-NO" sz="1800">
              <a:solidFill>
                <a:srgbClr val="333333"/>
              </a:solidFill>
            </a:endParaRPr>
          </a:p>
        </p:txBody>
      </p:sp>
      <p:sp>
        <p:nvSpPr>
          <p:cNvPr id="70662" name="Text Box 6">
            <a:extLst>
              <a:ext uri="{FF2B5EF4-FFF2-40B4-BE49-F238E27FC236}">
                <a16:creationId xmlns:a16="http://schemas.microsoft.com/office/drawing/2014/main" id="{6FCD49DF-DC20-FF84-BAF8-C2510208E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25" y="5656263"/>
            <a:ext cx="4321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nb-NO" altLang="nb-NO" sz="1800"/>
          </a:p>
        </p:txBody>
      </p:sp>
      <p:sp>
        <p:nvSpPr>
          <p:cNvPr id="97287" name="Text Box 7">
            <a:extLst>
              <a:ext uri="{FF2B5EF4-FFF2-40B4-BE49-F238E27FC236}">
                <a16:creationId xmlns:a16="http://schemas.microsoft.com/office/drawing/2014/main" id="{7149522A-F649-212C-4FCA-29CA75F0B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25" y="4508500"/>
            <a:ext cx="26733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b="1"/>
              <a:t>MK           KK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b="1"/>
              <a:t>   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b="1"/>
              <a:t>MM          KM</a:t>
            </a:r>
            <a:endParaRPr lang="en-US" altLang="nb-NO" sz="2400" b="1"/>
          </a:p>
        </p:txBody>
      </p:sp>
      <p:sp>
        <p:nvSpPr>
          <p:cNvPr id="97288" name="Oval 8">
            <a:extLst>
              <a:ext uri="{FF2B5EF4-FFF2-40B4-BE49-F238E27FC236}">
                <a16:creationId xmlns:a16="http://schemas.microsoft.com/office/drawing/2014/main" id="{8A70DAA4-1D08-18C2-B1AA-E4D06A13807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77812" y="4743451"/>
            <a:ext cx="2011363" cy="995362"/>
          </a:xfrm>
          <a:prstGeom prst="ellips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i="1"/>
          </a:p>
        </p:txBody>
      </p:sp>
      <p:sp>
        <p:nvSpPr>
          <p:cNvPr id="97289" name="Oval 9">
            <a:extLst>
              <a:ext uri="{FF2B5EF4-FFF2-40B4-BE49-F238E27FC236}">
                <a16:creationId xmlns:a16="http://schemas.microsoft.com/office/drawing/2014/main" id="{B9B5BB19-AAE8-DD8A-9D52-7F19463E3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5" y="5454650"/>
            <a:ext cx="2686050" cy="887413"/>
          </a:xfrm>
          <a:prstGeom prst="ellips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i="1"/>
          </a:p>
        </p:txBody>
      </p:sp>
      <p:sp>
        <p:nvSpPr>
          <p:cNvPr id="12" name="Oval 9">
            <a:extLst>
              <a:ext uri="{FF2B5EF4-FFF2-40B4-BE49-F238E27FC236}">
                <a16:creationId xmlns:a16="http://schemas.microsoft.com/office/drawing/2014/main" id="{7902E3AA-27AE-FB60-C50E-A4FAC669BC3B}"/>
              </a:ext>
            </a:extLst>
          </p:cNvPr>
          <p:cNvSpPr>
            <a:spLocks noChangeArrowheads="1"/>
          </p:cNvSpPr>
          <p:nvPr/>
        </p:nvSpPr>
        <p:spPr bwMode="auto">
          <a:xfrm rot="2585447">
            <a:off x="576263" y="4783138"/>
            <a:ext cx="2754312" cy="984250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i="1"/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94DC05DD-47FB-6E79-F787-C83470B785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08450" y="2971800"/>
          <a:ext cx="2654300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0" imgH="0" progId="Equation.DSMT4">
                  <p:embed/>
                </p:oleObj>
              </mc:Choice>
              <mc:Fallback>
                <p:oleObj name="Equation" r:id="rId4" imgW="0" imgH="0" progId="Equation.DSMT4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8450" y="2971800"/>
                        <a:ext cx="2654300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8D1E51BE-BB92-EBA5-C0C1-5A3DE9E5B5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32600" y="2960688"/>
          <a:ext cx="2263775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0" imgH="0" progId="Equation.DSMT4">
                  <p:embed/>
                </p:oleObj>
              </mc:Choice>
              <mc:Fallback>
                <p:oleObj name="Equation" r:id="rId6" imgW="0" imgH="0" progId="Equation.DSMT4">
                  <p:embed/>
                  <p:pic>
                    <p:nvPicPr>
                      <p:cNvPr id="0" name="Objek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2600" y="2960688"/>
                        <a:ext cx="2263775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">
            <a:extLst>
              <a:ext uri="{FF2B5EF4-FFF2-40B4-BE49-F238E27FC236}">
                <a16:creationId xmlns:a16="http://schemas.microsoft.com/office/drawing/2014/main" id="{DF00F5ED-505A-34AE-7105-CE4402711D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49725" y="3819525"/>
            <a:ext cx="4151313" cy="609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algn="l" eaLnBrk="1" hangingPunct="1"/>
            <a:r>
              <a:rPr lang="nb-NO" altLang="nb-NO" sz="2800" i="1"/>
              <a:t>A</a:t>
            </a:r>
            <a:r>
              <a:rPr lang="nb-NO" altLang="nb-NO" sz="2800"/>
              <a:t> og </a:t>
            </a:r>
            <a:r>
              <a:rPr lang="nb-NO" altLang="nb-NO" sz="2800" i="1"/>
              <a:t>B</a:t>
            </a:r>
            <a:r>
              <a:rPr lang="nb-NO" altLang="nb-NO" sz="2800"/>
              <a:t>  er </a:t>
            </a:r>
            <a:r>
              <a:rPr lang="nb-NO" altLang="nb-NO" sz="2800">
                <a:solidFill>
                  <a:schemeClr val="tx1"/>
                </a:solidFill>
              </a:rPr>
              <a:t>uavhengige</a:t>
            </a:r>
            <a:br>
              <a:rPr lang="nb-NO" altLang="nb-NO" sz="2800"/>
            </a:br>
            <a:br>
              <a:rPr lang="nb-NO" altLang="nb-NO" sz="2800"/>
            </a:br>
            <a:br>
              <a:rPr lang="nb-NO" altLang="nb-NO" sz="2800"/>
            </a:br>
            <a:br>
              <a:rPr lang="nb-NO" altLang="nb-NO" sz="2800"/>
            </a:br>
            <a:br>
              <a:rPr lang="nb-NO" altLang="nb-NO" sz="2800"/>
            </a:br>
            <a:endParaRPr lang="nb-NO" altLang="nb-NO" sz="2800">
              <a:solidFill>
                <a:schemeClr val="tx1"/>
              </a:solidFill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E96619B2-80CD-F19B-10D2-B30BB4BA7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5438" y="4340225"/>
            <a:ext cx="4151312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i="1" kern="0" dirty="0"/>
              <a:t>A</a:t>
            </a:r>
            <a:r>
              <a:rPr lang="nb-NO" altLang="nb-NO" sz="2800" kern="0" dirty="0"/>
              <a:t> og </a:t>
            </a:r>
            <a:r>
              <a:rPr lang="nb-NO" altLang="nb-NO" sz="2800" i="1" kern="0" dirty="0"/>
              <a:t>C</a:t>
            </a:r>
            <a:r>
              <a:rPr lang="nb-NO" altLang="nb-NO" sz="2800" kern="0" dirty="0"/>
              <a:t>  er </a:t>
            </a:r>
            <a:r>
              <a:rPr lang="nb-NO" altLang="nb-NO" sz="2800" kern="0" dirty="0">
                <a:solidFill>
                  <a:schemeClr val="tx1"/>
                </a:solidFill>
              </a:rPr>
              <a:t>uavhengige</a:t>
            </a: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endParaRPr lang="nb-NO" altLang="nb-NO" sz="2800" kern="0" dirty="0">
              <a:solidFill>
                <a:schemeClr val="tx1"/>
              </a:solidFill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07A3D401-699C-7C45-7BA1-8D9054E04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1150" y="4919663"/>
            <a:ext cx="4151313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i="1" kern="0" dirty="0"/>
              <a:t>B</a:t>
            </a:r>
            <a:r>
              <a:rPr lang="nb-NO" altLang="nb-NO" sz="2800" kern="0" dirty="0"/>
              <a:t> og </a:t>
            </a:r>
            <a:r>
              <a:rPr lang="nb-NO" altLang="nb-NO" sz="2800" i="1" kern="0" dirty="0"/>
              <a:t>C</a:t>
            </a:r>
            <a:r>
              <a:rPr lang="nb-NO" altLang="nb-NO" sz="2800" kern="0" dirty="0"/>
              <a:t>  er </a:t>
            </a:r>
            <a:r>
              <a:rPr lang="nb-NO" altLang="nb-NO" sz="2800" kern="0" dirty="0">
                <a:solidFill>
                  <a:schemeClr val="tx1"/>
                </a:solidFill>
              </a:rPr>
              <a:t>uavhengige</a:t>
            </a: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br>
              <a:rPr lang="nb-NO" altLang="nb-NO" sz="2800" kern="0" dirty="0"/>
            </a:br>
            <a:endParaRPr lang="nb-NO" altLang="nb-NO" sz="2800" kern="0" dirty="0">
              <a:solidFill>
                <a:schemeClr val="tx1"/>
              </a:solidFill>
            </a:endParaRPr>
          </a:p>
        </p:txBody>
      </p:sp>
      <p:graphicFrame>
        <p:nvGraphicFramePr>
          <p:cNvPr id="18" name="Objekt 17">
            <a:extLst>
              <a:ext uri="{FF2B5EF4-FFF2-40B4-BE49-F238E27FC236}">
                <a16:creationId xmlns:a16="http://schemas.microsoft.com/office/drawing/2014/main" id="{8060FEA2-6ECD-3DA6-82D3-A1D650D3F3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19575" y="5818188"/>
          <a:ext cx="3379788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0" imgH="0" progId="Equation.DSMT4">
                  <p:embed/>
                </p:oleObj>
              </mc:Choice>
              <mc:Fallback>
                <p:oleObj name="Equation" r:id="rId8" imgW="0" imgH="0" progId="Equation.DSMT4">
                  <p:embed/>
                  <p:pic>
                    <p:nvPicPr>
                      <p:cNvPr id="0" name="Objek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9575" y="5818188"/>
                        <a:ext cx="3379788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7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7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7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4" grpId="0" build="allAtOnce"/>
      <p:bldP spid="97285" grpId="0" animBg="1"/>
      <p:bldP spid="97287" grpId="0"/>
      <p:bldP spid="97288" grpId="0" animBg="1"/>
      <p:bldP spid="97289" grpId="0" animBg="1"/>
      <p:bldP spid="12" grpId="0" animBg="1"/>
      <p:bldP spid="15" grpId="0"/>
      <p:bldP spid="16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Plassholder for lysbildenummer 1">
            <a:extLst>
              <a:ext uri="{FF2B5EF4-FFF2-40B4-BE49-F238E27FC236}">
                <a16:creationId xmlns:a16="http://schemas.microsoft.com/office/drawing/2014/main" id="{BC9D39AA-496C-67F3-B7DE-6180CB3B1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A94F8D-2EAE-4923-A0EE-DECED985C784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nb-NO" sz="1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BE076A-0DC2-F93E-40D1-E90DC796E90B}"/>
              </a:ext>
            </a:extLst>
          </p:cNvPr>
          <p:cNvSpPr txBox="1">
            <a:spLocks noChangeArrowheads="1"/>
          </p:cNvSpPr>
          <p:nvPr/>
        </p:nvSpPr>
        <p:spPr>
          <a:xfrm>
            <a:off x="800100" y="411163"/>
            <a:ext cx="8140700" cy="609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3200" b="1" kern="0" dirty="0">
                <a:solidFill>
                  <a:srgbClr val="000099"/>
                </a:solidFill>
              </a:rPr>
              <a:t>Uavhengighet for flere begivenheter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679017C-5254-9B0B-E842-0CEB7F146015}"/>
              </a:ext>
            </a:extLst>
          </p:cNvPr>
          <p:cNvSpPr txBox="1">
            <a:spLocks noChangeArrowheads="1"/>
          </p:cNvSpPr>
          <p:nvPr/>
        </p:nvSpPr>
        <p:spPr>
          <a:xfrm>
            <a:off x="822325" y="1327150"/>
            <a:ext cx="8145463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Begivenhetene                          er uavhengige hvis vi for enhver </a:t>
            </a:r>
            <a:r>
              <a:rPr lang="nb-NO" altLang="nb-NO" sz="2800" i="1" kern="0" dirty="0">
                <a:solidFill>
                  <a:schemeClr val="tx1"/>
                </a:solidFill>
              </a:rPr>
              <a:t>k </a:t>
            </a:r>
            <a:r>
              <a:rPr lang="nb-NO" altLang="nb-NO" sz="2800" kern="0" dirty="0">
                <a:solidFill>
                  <a:schemeClr val="tx1"/>
                </a:solidFill>
              </a:rPr>
              <a:t>og enhver delmengde av indekser</a:t>
            </a: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                    har at     </a:t>
            </a:r>
          </a:p>
        </p:txBody>
      </p:sp>
      <p:graphicFrame>
        <p:nvGraphicFramePr>
          <p:cNvPr id="71684" name="Objekt 4">
            <a:extLst>
              <a:ext uri="{FF2B5EF4-FFF2-40B4-BE49-F238E27FC236}">
                <a16:creationId xmlns:a16="http://schemas.microsoft.com/office/drawing/2014/main" id="{03B832E2-A3AA-B2EE-5092-0856E1884B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14713" y="1362075"/>
          <a:ext cx="223520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0" imgH="0" progId="Equation.DSMT4">
                  <p:embed/>
                </p:oleObj>
              </mc:Choice>
              <mc:Fallback>
                <p:oleObj name="Equation" r:id="rId2" imgW="0" imgH="0" progId="Equation.DSMT4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4713" y="1362075"/>
                        <a:ext cx="223520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5" name="Objekt 5">
            <a:extLst>
              <a:ext uri="{FF2B5EF4-FFF2-40B4-BE49-F238E27FC236}">
                <a16:creationId xmlns:a16="http://schemas.microsoft.com/office/drawing/2014/main" id="{EA9F56C9-5F50-2CF1-1159-FCD726E27C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2338" y="2987675"/>
          <a:ext cx="72072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0" imgH="0" progId="Equation.DSMT4">
                  <p:embed/>
                </p:oleObj>
              </mc:Choice>
              <mc:Fallback>
                <p:oleObj name="Equation" r:id="rId4" imgW="0" imgH="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338" y="2987675"/>
                        <a:ext cx="720725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6" name="Objekt 6">
            <a:extLst>
              <a:ext uri="{FF2B5EF4-FFF2-40B4-BE49-F238E27FC236}">
                <a16:creationId xmlns:a16="http://schemas.microsoft.com/office/drawing/2014/main" id="{AEB65CA0-08EC-5928-4F05-E827A79D9A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6788" y="2281238"/>
          <a:ext cx="1731962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0" imgH="0" progId="Equation.DSMT4">
                  <p:embed/>
                </p:oleObj>
              </mc:Choice>
              <mc:Fallback>
                <p:oleObj name="Equation" r:id="rId6" imgW="0" imgH="0" progId="Equation.DSMT4">
                  <p:embed/>
                  <p:pic>
                    <p:nvPicPr>
                      <p:cNvPr id="0" name="Objek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6788" y="2281238"/>
                        <a:ext cx="1731962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B8CA7951-D9BA-F845-2E4B-171539B08D15}"/>
              </a:ext>
            </a:extLst>
          </p:cNvPr>
          <p:cNvSpPr txBox="1">
            <a:spLocks noChangeArrowheads="1"/>
          </p:cNvSpPr>
          <p:nvPr/>
        </p:nvSpPr>
        <p:spPr>
          <a:xfrm>
            <a:off x="800100" y="3787775"/>
            <a:ext cx="7589838" cy="9271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Ovenfor har vi sett på situasjoner der vi kan vise at begivenheter er uavhengige</a:t>
            </a:r>
          </a:p>
          <a:p>
            <a:pPr algn="l" eaLnBrk="1" hangingPunct="1">
              <a:defRPr/>
            </a:pPr>
            <a:endParaRPr lang="nb-NO" altLang="nb-NO" sz="2000" kern="0" dirty="0">
              <a:solidFill>
                <a:schemeClr val="tx1"/>
              </a:solidFill>
            </a:endParaRPr>
          </a:p>
          <a:p>
            <a:pPr algn="l" eaLnBrk="1" hangingPunct="1">
              <a:defRPr/>
            </a:pPr>
            <a:r>
              <a:rPr lang="nb-NO" altLang="nb-NO" sz="2800" kern="0" dirty="0">
                <a:solidFill>
                  <a:schemeClr val="tx1"/>
                </a:solidFill>
              </a:rPr>
              <a:t>Men vanligvis er uavhengighet en forutsetning for sannsynlighetsmodellen vår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lide Number Placeholder 4">
            <a:extLst>
              <a:ext uri="{FF2B5EF4-FFF2-40B4-BE49-F238E27FC236}">
                <a16:creationId xmlns:a16="http://schemas.microsoft.com/office/drawing/2014/main" id="{BD058450-2B4B-9C5C-D69C-EFEF0BEAB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94B99D-B1CE-457C-A394-76DCD3E6422A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nb-NO" sz="1400"/>
          </a:p>
        </p:txBody>
      </p:sp>
      <p:sp>
        <p:nvSpPr>
          <p:cNvPr id="72706" name="Text Box 3">
            <a:extLst>
              <a:ext uri="{FF2B5EF4-FFF2-40B4-BE49-F238E27FC236}">
                <a16:creationId xmlns:a16="http://schemas.microsoft.com/office/drawing/2014/main" id="{4FBF74B5-D7A1-96FE-1D19-06C94BF16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9138" y="6143625"/>
            <a:ext cx="4321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nb-NO" altLang="nb-NO" sz="1800"/>
          </a:p>
        </p:txBody>
      </p:sp>
      <p:sp>
        <p:nvSpPr>
          <p:cNvPr id="72707" name="Rectangle 4">
            <a:extLst>
              <a:ext uri="{FF2B5EF4-FFF2-40B4-BE49-F238E27FC236}">
                <a16:creationId xmlns:a16="http://schemas.microsoft.com/office/drawing/2014/main" id="{86F0E6C4-6646-B69C-F2B6-1C802A4F8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23838"/>
            <a:ext cx="7705725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u="sng">
                <a:solidFill>
                  <a:srgbClr val="008000"/>
                </a:solidFill>
              </a:rPr>
              <a:t>Eksempel 12</a:t>
            </a:r>
            <a:r>
              <a:rPr lang="nb-NO" altLang="nb-NO" sz="2800" u="sng"/>
              <a:t> 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nb-NO" altLang="nb-NO" sz="2800"/>
              <a:t>Kast fem terninger. Hva er sannsynligheten for at vi får minst én sekser?</a:t>
            </a:r>
            <a:endParaRPr lang="en-US" altLang="nb-NO" sz="2800"/>
          </a:p>
        </p:txBody>
      </p:sp>
      <p:sp>
        <p:nvSpPr>
          <p:cNvPr id="225285" name="Rectangle 5">
            <a:extLst>
              <a:ext uri="{FF2B5EF4-FFF2-40B4-BE49-F238E27FC236}">
                <a16:creationId xmlns:a16="http://schemas.microsoft.com/office/drawing/2014/main" id="{201B1232-2BF9-4D8E-3690-86D6BB9DA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063750"/>
            <a:ext cx="82089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Vi finner først  </a:t>
            </a:r>
          </a:p>
        </p:txBody>
      </p:sp>
      <p:graphicFrame>
        <p:nvGraphicFramePr>
          <p:cNvPr id="11" name="Objekt 5">
            <a:extLst>
              <a:ext uri="{FF2B5EF4-FFF2-40B4-BE49-F238E27FC236}">
                <a16:creationId xmlns:a16="http://schemas.microsoft.com/office/drawing/2014/main" id="{BF1D5F7A-C25E-23B3-CA74-C6E806DE31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2813" y="3001963"/>
          <a:ext cx="265271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0" imgH="0" progId="Equation.DSMT4">
                  <p:embed/>
                </p:oleObj>
              </mc:Choice>
              <mc:Fallback>
                <p:oleObj name="Equation" r:id="rId2" imgW="0" imgH="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2813" y="3001963"/>
                        <a:ext cx="265271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5">
            <a:extLst>
              <a:ext uri="{FF2B5EF4-FFF2-40B4-BE49-F238E27FC236}">
                <a16:creationId xmlns:a16="http://schemas.microsoft.com/office/drawing/2014/main" id="{B7A3FB30-CE00-71A0-2455-0BFD1B6612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08700" y="2709863"/>
          <a:ext cx="2290763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0" imgH="0" progId="Equation.DSMT4">
                  <p:embed/>
                </p:oleObj>
              </mc:Choice>
              <mc:Fallback>
                <p:oleObj name="Equation" r:id="rId4" imgW="0" imgH="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8700" y="2709863"/>
                        <a:ext cx="2290763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5">
            <a:extLst>
              <a:ext uri="{FF2B5EF4-FFF2-40B4-BE49-F238E27FC236}">
                <a16:creationId xmlns:a16="http://schemas.microsoft.com/office/drawing/2014/main" id="{DDF554A0-F750-6B3B-7D2C-9DDFB5C84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017963"/>
            <a:ext cx="8208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Dermed er</a:t>
            </a:r>
          </a:p>
        </p:txBody>
      </p:sp>
      <p:graphicFrame>
        <p:nvGraphicFramePr>
          <p:cNvPr id="14" name="Objekt 5">
            <a:extLst>
              <a:ext uri="{FF2B5EF4-FFF2-40B4-BE49-F238E27FC236}">
                <a16:creationId xmlns:a16="http://schemas.microsoft.com/office/drawing/2014/main" id="{7DD5194A-6F36-DC40-3AFA-9BE1FC09D0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7275" y="4770438"/>
          <a:ext cx="636746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0" imgH="0" progId="Equation.DSMT4">
                  <p:embed/>
                </p:oleObj>
              </mc:Choice>
              <mc:Fallback>
                <p:oleObj name="Equation" r:id="rId6" imgW="0" imgH="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4770438"/>
                        <a:ext cx="6367463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 5">
            <a:extLst>
              <a:ext uri="{FF2B5EF4-FFF2-40B4-BE49-F238E27FC236}">
                <a16:creationId xmlns:a16="http://schemas.microsoft.com/office/drawing/2014/main" id="{C7629807-3962-418A-6D22-65BB858E91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59238" y="5380038"/>
          <a:ext cx="2820987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0" imgH="0" progId="Equation.DSMT4">
                  <p:embed/>
                </p:oleObj>
              </mc:Choice>
              <mc:Fallback>
                <p:oleObj name="Equation" r:id="rId8" imgW="0" imgH="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9238" y="5380038"/>
                        <a:ext cx="2820987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kt 5">
            <a:extLst>
              <a:ext uri="{FF2B5EF4-FFF2-40B4-BE49-F238E27FC236}">
                <a16:creationId xmlns:a16="http://schemas.microsoft.com/office/drawing/2014/main" id="{815BA567-3314-4E6B-B41D-24D720E7EB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6813" y="2794000"/>
          <a:ext cx="2319337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0" imgH="0" progId="Equation.DSMT4">
                  <p:embed/>
                </p:oleObj>
              </mc:Choice>
              <mc:Fallback>
                <p:oleObj name="Equation" r:id="rId10" imgW="0" imgH="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6813" y="2794000"/>
                        <a:ext cx="2319337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5" grpId="0" build="p"/>
      <p:bldP spid="1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Number Placeholder 4">
            <a:extLst>
              <a:ext uri="{FF2B5EF4-FFF2-40B4-BE49-F238E27FC236}">
                <a16:creationId xmlns:a16="http://schemas.microsoft.com/office/drawing/2014/main" id="{4F9D1D5C-F685-A427-3B9A-AD854E843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1577BE-E479-4027-BAD4-EE698F1A81AB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nb-NO" sz="1400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F60F4F2F-ABEA-9C22-05AE-A33FBF66C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302125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u="sng"/>
          </a:p>
        </p:txBody>
      </p:sp>
      <p:sp>
        <p:nvSpPr>
          <p:cNvPr id="73731" name="Rectangle 4">
            <a:extLst>
              <a:ext uri="{FF2B5EF4-FFF2-40B4-BE49-F238E27FC236}">
                <a16:creationId xmlns:a16="http://schemas.microsoft.com/office/drawing/2014/main" id="{357DB53C-B644-15D4-D50A-B73F88C01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63538"/>
            <a:ext cx="8075612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u="sng">
                <a:solidFill>
                  <a:srgbClr val="008000"/>
                </a:solidFill>
              </a:rPr>
              <a:t>Eksempel 13</a:t>
            </a:r>
            <a:r>
              <a:rPr lang="nb-NO" altLang="nb-NO" sz="2800" u="sng"/>
              <a:t> 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nb-NO" altLang="nb-NO" sz="2800"/>
              <a:t>Kast fem terninger. Hva er sannsynligheten for at alle terningene viser samme antall øyne (yatzy).</a:t>
            </a:r>
            <a:endParaRPr lang="en-US" altLang="nb-NO" sz="2800"/>
          </a:p>
        </p:txBody>
      </p:sp>
      <p:sp>
        <p:nvSpPr>
          <p:cNvPr id="225285" name="Rectangle 5">
            <a:extLst>
              <a:ext uri="{FF2B5EF4-FFF2-40B4-BE49-F238E27FC236}">
                <a16:creationId xmlns:a16="http://schemas.microsoft.com/office/drawing/2014/main" id="{25BB6CD1-6D9E-6A76-B7BC-8FE19101E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043113"/>
            <a:ext cx="8208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Vi har at</a:t>
            </a:r>
          </a:p>
        </p:txBody>
      </p:sp>
      <p:graphicFrame>
        <p:nvGraphicFramePr>
          <p:cNvPr id="11" name="Objekt 5">
            <a:extLst>
              <a:ext uri="{FF2B5EF4-FFF2-40B4-BE49-F238E27FC236}">
                <a16:creationId xmlns:a16="http://schemas.microsoft.com/office/drawing/2014/main" id="{E6CFF729-2051-95FF-DBB2-D0E420EAF1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2816225"/>
          <a:ext cx="8001000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0" imgH="0" progId="Equation.DSMT4">
                  <p:embed/>
                </p:oleObj>
              </mc:Choice>
              <mc:Fallback>
                <p:oleObj name="Equation" r:id="rId2" imgW="0" imgH="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16225"/>
                        <a:ext cx="8001000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5">
            <a:extLst>
              <a:ext uri="{FF2B5EF4-FFF2-40B4-BE49-F238E27FC236}">
                <a16:creationId xmlns:a16="http://schemas.microsoft.com/office/drawing/2014/main" id="{AD58C37D-1034-2F6B-A23F-E5306C3B7A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66913" y="3810000"/>
          <a:ext cx="6229350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0" imgH="0" progId="Equation.DSMT4">
                  <p:embed/>
                </p:oleObj>
              </mc:Choice>
              <mc:Fallback>
                <p:oleObj name="Equation" r:id="rId4" imgW="0" imgH="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6913" y="3810000"/>
                        <a:ext cx="6229350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5">
            <a:extLst>
              <a:ext uri="{FF2B5EF4-FFF2-40B4-BE49-F238E27FC236}">
                <a16:creationId xmlns:a16="http://schemas.microsoft.com/office/drawing/2014/main" id="{CF297565-1FF9-2077-DFB5-A28F255E06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6763" y="5067300"/>
          <a:ext cx="3044825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0" imgH="0" progId="Equation.DSMT4">
                  <p:embed/>
                </p:oleObj>
              </mc:Choice>
              <mc:Fallback>
                <p:oleObj name="Equation" r:id="rId6" imgW="0" imgH="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6763" y="5067300"/>
                        <a:ext cx="3044825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>
            <a:extLst>
              <a:ext uri="{FF2B5EF4-FFF2-40B4-BE49-F238E27FC236}">
                <a16:creationId xmlns:a16="http://schemas.microsoft.com/office/drawing/2014/main" id="{3FBE80CE-B3AA-B022-F4E5-E586DB8B4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302125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u="sng"/>
          </a:p>
        </p:txBody>
      </p:sp>
      <p:sp>
        <p:nvSpPr>
          <p:cNvPr id="74754" name="Rectangle 4">
            <a:extLst>
              <a:ext uri="{FF2B5EF4-FFF2-40B4-BE49-F238E27FC236}">
                <a16:creationId xmlns:a16="http://schemas.microsoft.com/office/drawing/2014/main" id="{FD86AA8E-2405-CBB1-C7F8-FDF387D07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11138"/>
            <a:ext cx="807561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u="sng">
                <a:solidFill>
                  <a:srgbClr val="008000"/>
                </a:solidFill>
              </a:rPr>
              <a:t>Eksempel 14</a:t>
            </a:r>
            <a:r>
              <a:rPr lang="nb-NO" altLang="nb-NO" sz="2800">
                <a:solidFill>
                  <a:srgbClr val="008000"/>
                </a:solidFill>
              </a:rPr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nb-NO" sz="2800">
                <a:solidFill>
                  <a:srgbClr val="008000"/>
                </a:solidFill>
              </a:rPr>
              <a:t>Chevalier de Mérés problem</a:t>
            </a:r>
          </a:p>
        </p:txBody>
      </p:sp>
      <p:pic>
        <p:nvPicPr>
          <p:cNvPr id="15364" name="Picture 1">
            <a:extLst>
              <a:ext uri="{FF2B5EF4-FFF2-40B4-BE49-F238E27FC236}">
                <a16:creationId xmlns:a16="http://schemas.microsoft.com/office/drawing/2014/main" id="{DAB211BE-F947-B878-80C4-A92642530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31775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EF29D44C-B640-2054-B3AF-5175C174F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246313"/>
            <a:ext cx="25669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nb-NO" sz="1600">
                <a:solidFill>
                  <a:srgbClr val="0070C0"/>
                </a:solidFill>
              </a:rPr>
              <a:t>Antoine Gombaud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nb-NO" sz="1600">
                <a:solidFill>
                  <a:srgbClr val="0070C0"/>
                </a:solidFill>
              </a:rPr>
              <a:t>«Chevalier de Méré»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nb-NO" sz="1600">
                <a:solidFill>
                  <a:srgbClr val="0070C0"/>
                </a:solidFill>
              </a:rPr>
              <a:t>(1607-84) </a:t>
            </a:r>
            <a:endParaRPr lang="nb-NO" altLang="nb-NO" sz="1600">
              <a:solidFill>
                <a:srgbClr val="0070C0"/>
              </a:solidFill>
            </a:endParaRP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D857C66D-F06C-0C3A-BCC2-90BA71DD7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438275"/>
            <a:ext cx="5199062" cy="20002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nb-NO" altLang="nb-NO" sz="2800" dirty="0"/>
              <a:t>Hva er mest sannsynlig:</a:t>
            </a:r>
          </a:p>
          <a:p>
            <a:pPr marL="457200" indent="-457200" eaLnBrk="1" hangingPunct="1">
              <a:spcBef>
                <a:spcPct val="0"/>
              </a:spcBef>
              <a:defRPr/>
            </a:pPr>
            <a:r>
              <a:rPr lang="nb-NO" altLang="nb-NO" sz="2400" dirty="0">
                <a:solidFill>
                  <a:srgbClr val="FF0000"/>
                </a:solidFill>
              </a:rPr>
              <a:t>å få minst én sekser i fire kast med én terning</a:t>
            </a:r>
          </a:p>
          <a:p>
            <a:pPr marL="457200" indent="-457200" eaLnBrk="1" hangingPunct="1">
              <a:spcBef>
                <a:spcPct val="0"/>
              </a:spcBef>
              <a:defRPr/>
            </a:pPr>
            <a:r>
              <a:rPr lang="nb-NO" altLang="nb-NO" sz="2400" dirty="0">
                <a:solidFill>
                  <a:srgbClr val="0070C0"/>
                </a:solidFill>
              </a:rPr>
              <a:t>å få minst en «dobbelsekser» i 24 kast med to terninger</a:t>
            </a:r>
          </a:p>
        </p:txBody>
      </p:sp>
      <p:graphicFrame>
        <p:nvGraphicFramePr>
          <p:cNvPr id="16" name="Objekt 5">
            <a:extLst>
              <a:ext uri="{FF2B5EF4-FFF2-40B4-BE49-F238E27FC236}">
                <a16:creationId xmlns:a16="http://schemas.microsoft.com/office/drawing/2014/main" id="{1893EEC8-5880-7DF6-EFE0-88EF032874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3730625"/>
          <a:ext cx="44132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0" imgH="0" progId="Equation.DSMT4">
                  <p:embed/>
                </p:oleObj>
              </mc:Choice>
              <mc:Fallback>
                <p:oleObj name="Equation" r:id="rId3" imgW="0" imgH="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730625"/>
                        <a:ext cx="441325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 5">
            <a:extLst>
              <a:ext uri="{FF2B5EF4-FFF2-40B4-BE49-F238E27FC236}">
                <a16:creationId xmlns:a16="http://schemas.microsoft.com/office/drawing/2014/main" id="{F425B15E-FDDC-08B4-3A12-927DCDBF42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1188" y="5067300"/>
          <a:ext cx="53340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0" imgH="0" progId="Equation.DSMT4">
                  <p:embed/>
                </p:oleObj>
              </mc:Choice>
              <mc:Fallback>
                <p:oleObj name="Equation" r:id="rId5" imgW="0" imgH="0" progId="Equation.DSMT4">
                  <p:embed/>
                  <p:pic>
                    <p:nvPicPr>
                      <p:cNvPr id="0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5067300"/>
                        <a:ext cx="533400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Number Placeholder 4">
            <a:extLst>
              <a:ext uri="{FF2B5EF4-FFF2-40B4-BE49-F238E27FC236}">
                <a16:creationId xmlns:a16="http://schemas.microsoft.com/office/drawing/2014/main" id="{E29A1954-9963-81B6-654F-AC0FBD18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252611-DEBB-43BB-AC6D-39D3D75F8EA7}" type="slidenum">
              <a:rPr lang="en-US" altLang="nb-NO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nb-NO" sz="1400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4D90B5DB-5819-F007-906B-8DCA87574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302125"/>
            <a:ext cx="3529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2800" u="sng"/>
          </a:p>
        </p:txBody>
      </p:sp>
      <p:sp>
        <p:nvSpPr>
          <p:cNvPr id="75779" name="Text Box 3">
            <a:extLst>
              <a:ext uri="{FF2B5EF4-FFF2-40B4-BE49-F238E27FC236}">
                <a16:creationId xmlns:a16="http://schemas.microsoft.com/office/drawing/2014/main" id="{BA36D54D-6CE2-A0B8-D5D9-2A6492ACD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9138" y="6143625"/>
            <a:ext cx="4321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nb-NO" altLang="nb-NO" sz="1800"/>
          </a:p>
        </p:txBody>
      </p:sp>
      <p:sp>
        <p:nvSpPr>
          <p:cNvPr id="225284" name="Rectangle 4">
            <a:extLst>
              <a:ext uri="{FF2B5EF4-FFF2-40B4-BE49-F238E27FC236}">
                <a16:creationId xmlns:a16="http://schemas.microsoft.com/office/drawing/2014/main" id="{C9C911D0-80DE-C25F-EDBF-EC5882BD0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95313"/>
            <a:ext cx="7705725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u="sng">
                <a:solidFill>
                  <a:srgbClr val="008000"/>
                </a:solidFill>
              </a:rPr>
              <a:t>Eksempel 15</a:t>
            </a:r>
            <a:r>
              <a:rPr lang="nb-NO" altLang="nb-NO" sz="2800" u="sng"/>
              <a:t> 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nb-NO" altLang="nb-NO" sz="2800"/>
              <a:t>Kast en terning til vi får sekser og registrer hvor mange kast vi må gjøre</a:t>
            </a:r>
            <a:endParaRPr lang="en-US" altLang="nb-NO" sz="2800"/>
          </a:p>
        </p:txBody>
      </p:sp>
      <p:sp>
        <p:nvSpPr>
          <p:cNvPr id="225285" name="Rectangle 5">
            <a:extLst>
              <a:ext uri="{FF2B5EF4-FFF2-40B4-BE49-F238E27FC236}">
                <a16:creationId xmlns:a16="http://schemas.microsoft.com/office/drawing/2014/main" id="{A0E05BD3-F2F5-0E42-029C-1A083DBA6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287588"/>
            <a:ext cx="8208962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Sett  </a:t>
            </a:r>
            <a:r>
              <a:rPr lang="nb-NO" altLang="nb-NO" sz="2800" i="1">
                <a:solidFill>
                  <a:srgbClr val="000099"/>
                </a:solidFill>
              </a:rPr>
              <a:t>P</a:t>
            </a:r>
            <a:r>
              <a:rPr lang="nb-NO" altLang="nb-NO" sz="2800">
                <a:solidFill>
                  <a:srgbClr val="000099"/>
                </a:solidFill>
              </a:rPr>
              <a:t>(</a:t>
            </a:r>
            <a:r>
              <a:rPr lang="nb-NO" altLang="nb-NO" sz="2800" i="1">
                <a:solidFill>
                  <a:srgbClr val="000099"/>
                </a:solidFill>
              </a:rPr>
              <a:t>k</a:t>
            </a:r>
            <a:r>
              <a:rPr lang="nb-NO" altLang="nb-NO" sz="2800">
                <a:solidFill>
                  <a:srgbClr val="000099"/>
                </a:solidFill>
              </a:rPr>
              <a:t>) = </a:t>
            </a:r>
            <a:r>
              <a:rPr lang="nb-NO" altLang="nb-NO" sz="2800" i="1">
                <a:solidFill>
                  <a:srgbClr val="000099"/>
                </a:solidFill>
              </a:rPr>
              <a:t>P</a:t>
            </a:r>
            <a:r>
              <a:rPr lang="nb-NO" altLang="nb-NO" sz="2800">
                <a:solidFill>
                  <a:srgbClr val="000099"/>
                </a:solidFill>
              </a:rPr>
              <a:t>(første sekser i </a:t>
            </a:r>
            <a:r>
              <a:rPr lang="nb-NO" altLang="nb-NO" sz="2800" i="1">
                <a:solidFill>
                  <a:srgbClr val="000099"/>
                </a:solidFill>
              </a:rPr>
              <a:t>k</a:t>
            </a:r>
            <a:r>
              <a:rPr lang="nb-NO" altLang="nb-NO" sz="2800">
                <a:solidFill>
                  <a:srgbClr val="000099"/>
                </a:solidFill>
              </a:rPr>
              <a:t>-te kast)  </a:t>
            </a:r>
            <a:endParaRPr lang="nb-NO" altLang="nb-NO" sz="2800"/>
          </a:p>
          <a:p>
            <a:pPr eaLnBrk="1" hangingPunct="1">
              <a:spcBef>
                <a:spcPct val="90000"/>
              </a:spcBef>
              <a:buFontTx/>
              <a:buNone/>
            </a:pPr>
            <a:r>
              <a:rPr lang="nb-NO" altLang="nb-NO" sz="2800"/>
              <a:t>For å få første sekser i </a:t>
            </a:r>
            <a:r>
              <a:rPr lang="nb-NO" altLang="nb-NO" sz="2800" i="1"/>
              <a:t>k</a:t>
            </a:r>
            <a:r>
              <a:rPr lang="nb-NO" altLang="nb-NO" sz="2800"/>
              <a:t>-te kast må vi ikke få sekser i de </a:t>
            </a:r>
            <a:r>
              <a:rPr lang="nb-NO" altLang="nb-NO" sz="2800" i="1"/>
              <a:t>k </a:t>
            </a:r>
            <a:r>
              <a:rPr lang="nb-NO" altLang="nb-NO" sz="2800"/>
              <a:t>– 1 første kastene og så få sekser</a:t>
            </a:r>
          </a:p>
          <a:p>
            <a:pPr eaLnBrk="1" hangingPunct="1">
              <a:spcBef>
                <a:spcPct val="90000"/>
              </a:spcBef>
              <a:buFontTx/>
              <a:buNone/>
            </a:pPr>
            <a:r>
              <a:rPr lang="nb-NO" altLang="nb-NO" sz="2800"/>
              <a:t>Siden resultatene av kastene er uavhengige får vi</a:t>
            </a:r>
            <a:endParaRPr lang="en-US" altLang="nb-NO" sz="2800"/>
          </a:p>
        </p:txBody>
      </p:sp>
      <p:graphicFrame>
        <p:nvGraphicFramePr>
          <p:cNvPr id="225289" name="Object 9">
            <a:extLst>
              <a:ext uri="{FF2B5EF4-FFF2-40B4-BE49-F238E27FC236}">
                <a16:creationId xmlns:a16="http://schemas.microsoft.com/office/drawing/2014/main" id="{D707EA71-1442-9A2E-DC15-136655536D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3550" y="5105400"/>
          <a:ext cx="2790825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0" imgH="0" progId="Equation.DSMT4">
                  <p:embed/>
                </p:oleObj>
              </mc:Choice>
              <mc:Fallback>
                <p:oleObj name="Equation" r:id="rId2" imgW="0" imgH="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550" y="5105400"/>
                        <a:ext cx="2790825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91" name="Object 11">
            <a:extLst>
              <a:ext uri="{FF2B5EF4-FFF2-40B4-BE49-F238E27FC236}">
                <a16:creationId xmlns:a16="http://schemas.microsoft.com/office/drawing/2014/main" id="{1E5C0F5E-2015-5F31-2FD8-A865D6C4F4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5021263"/>
          <a:ext cx="1658938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0" imgH="0" progId="Equation.DSMT4">
                  <p:embed/>
                </p:oleObj>
              </mc:Choice>
              <mc:Fallback>
                <p:oleObj name="Equation" r:id="rId4" imgW="0" imgH="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021263"/>
                        <a:ext cx="1658938" cy="1017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92" name="AutoShape 12">
            <a:extLst>
              <a:ext uri="{FF2B5EF4-FFF2-40B4-BE49-F238E27FC236}">
                <a16:creationId xmlns:a16="http://schemas.microsoft.com/office/drawing/2014/main" id="{D2DAFC0F-E7FA-57C5-C240-74B60A4B4AFB}"/>
              </a:ext>
            </a:extLst>
          </p:cNvPr>
          <p:cNvSpPr>
            <a:spLocks/>
          </p:cNvSpPr>
          <p:nvPr/>
        </p:nvSpPr>
        <p:spPr bwMode="auto">
          <a:xfrm rot="-5400000">
            <a:off x="3536950" y="5345113"/>
            <a:ext cx="71437" cy="1296988"/>
          </a:xfrm>
          <a:prstGeom prst="leftBrace">
            <a:avLst>
              <a:gd name="adj1" fmla="val 163906"/>
              <a:gd name="adj2" fmla="val 50000"/>
            </a:avLst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i="1"/>
          </a:p>
        </p:txBody>
      </p:sp>
      <p:sp>
        <p:nvSpPr>
          <p:cNvPr id="225293" name="Text Box 13">
            <a:extLst>
              <a:ext uri="{FF2B5EF4-FFF2-40B4-BE49-F238E27FC236}">
                <a16:creationId xmlns:a16="http://schemas.microsoft.com/office/drawing/2014/main" id="{5FD62971-FBB9-8BC5-C917-6C65B1B8D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8638" y="6100763"/>
            <a:ext cx="15843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1600" i="1"/>
              <a:t>k</a:t>
            </a:r>
            <a:r>
              <a:rPr lang="nb-NO" altLang="nb-NO" sz="1600"/>
              <a:t> – 1 ganger</a:t>
            </a:r>
            <a:endParaRPr lang="en-US" altLang="nb-NO" sz="16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4" grpId="0"/>
      <p:bldP spid="225285" grpId="0" build="p"/>
      <p:bldP spid="225292" grpId="0" animBg="1"/>
      <p:bldP spid="22529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D84959B9-1086-EEB5-8558-DEA11F7C8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5" y="144463"/>
            <a:ext cx="7705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u="sng">
                <a:solidFill>
                  <a:srgbClr val="008000"/>
                </a:solidFill>
              </a:rPr>
              <a:t>Eksempel 16:</a:t>
            </a:r>
            <a:r>
              <a:rPr lang="nb-NO" altLang="nb-NO" sz="2800">
                <a:solidFill>
                  <a:srgbClr val="008000"/>
                </a:solidFill>
              </a:rPr>
              <a:t>  </a:t>
            </a:r>
            <a:r>
              <a:rPr lang="nb-NO" altLang="nb-NO" sz="2800"/>
              <a:t>Serie- og parallellsystemer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EEB832-66E8-0192-E6D6-F2696468C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5" y="930275"/>
            <a:ext cx="40417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Et </a:t>
            </a:r>
            <a:r>
              <a:rPr lang="nb-NO" altLang="nb-NO" sz="2800">
                <a:solidFill>
                  <a:srgbClr val="FF0000"/>
                </a:solidFill>
              </a:rPr>
              <a:t>seriesystem</a:t>
            </a:r>
            <a:r>
              <a:rPr lang="nb-NO" altLang="nb-NO" sz="2800"/>
              <a:t> fungerer hvis alle komponentene fungerer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DE35760C-E16A-AF92-6F72-ADD229A804FE}"/>
              </a:ext>
            </a:extLst>
          </p:cNvPr>
          <p:cNvSpPr/>
          <p:nvPr/>
        </p:nvSpPr>
        <p:spPr>
          <a:xfrm>
            <a:off x="5292725" y="1203325"/>
            <a:ext cx="641350" cy="5000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F2531D5-B846-2CDD-5D46-63B10D3B95EA}"/>
              </a:ext>
            </a:extLst>
          </p:cNvPr>
          <p:cNvSpPr/>
          <p:nvPr/>
        </p:nvSpPr>
        <p:spPr>
          <a:xfrm>
            <a:off x="6454775" y="1203325"/>
            <a:ext cx="641350" cy="5000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595807-69EE-C8C9-0B90-2539F86389F0}"/>
              </a:ext>
            </a:extLst>
          </p:cNvPr>
          <p:cNvSpPr/>
          <p:nvPr/>
        </p:nvSpPr>
        <p:spPr>
          <a:xfrm>
            <a:off x="7616825" y="1203325"/>
            <a:ext cx="641350" cy="5000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0EC91281-D5DF-3AE9-5753-159057E6313A}"/>
              </a:ext>
            </a:extLst>
          </p:cNvPr>
          <p:cNvCxnSpPr>
            <a:endCxn id="2" idx="1"/>
          </p:cNvCxnSpPr>
          <p:nvPr/>
        </p:nvCxnSpPr>
        <p:spPr>
          <a:xfrm>
            <a:off x="4722813" y="1454150"/>
            <a:ext cx="5699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67C3941D-5B03-5DB3-0D9D-911AB3CC4638}"/>
              </a:ext>
            </a:extLst>
          </p:cNvPr>
          <p:cNvCxnSpPr>
            <a:stCxn id="2" idx="3"/>
          </p:cNvCxnSpPr>
          <p:nvPr/>
        </p:nvCxnSpPr>
        <p:spPr>
          <a:xfrm flipV="1">
            <a:off x="5934075" y="1450975"/>
            <a:ext cx="484188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A7E085EA-B143-4823-E953-E806A35C16B6}"/>
              </a:ext>
            </a:extLst>
          </p:cNvPr>
          <p:cNvCxnSpPr>
            <a:stCxn id="7" idx="3"/>
          </p:cNvCxnSpPr>
          <p:nvPr/>
        </p:nvCxnSpPr>
        <p:spPr>
          <a:xfrm flipV="1">
            <a:off x="7096125" y="1449388"/>
            <a:ext cx="533400" cy="47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E2C8BD05-433E-C8DC-F5A2-471CF7622E1A}"/>
              </a:ext>
            </a:extLst>
          </p:cNvPr>
          <p:cNvCxnSpPr/>
          <p:nvPr/>
        </p:nvCxnSpPr>
        <p:spPr>
          <a:xfrm flipV="1">
            <a:off x="8308975" y="1447800"/>
            <a:ext cx="485775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4">
            <a:extLst>
              <a:ext uri="{FF2B5EF4-FFF2-40B4-BE49-F238E27FC236}">
                <a16:creationId xmlns:a16="http://schemas.microsoft.com/office/drawing/2014/main" id="{AE8C794A-EEF7-31E6-C079-9F291CCD3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5" y="3509963"/>
            <a:ext cx="47513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Et </a:t>
            </a:r>
            <a:r>
              <a:rPr lang="nb-NO" altLang="nb-NO" sz="2800">
                <a:solidFill>
                  <a:srgbClr val="FF0000"/>
                </a:solidFill>
              </a:rPr>
              <a:t>paralellsystem</a:t>
            </a:r>
            <a:r>
              <a:rPr lang="nb-NO" altLang="nb-NO" sz="2800"/>
              <a:t> fungerer hvis minst én av komponentene fungerer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6EE10FF-8409-3B6A-725D-B2C34B61DFA9}"/>
              </a:ext>
            </a:extLst>
          </p:cNvPr>
          <p:cNvSpPr/>
          <p:nvPr/>
        </p:nvSpPr>
        <p:spPr>
          <a:xfrm>
            <a:off x="6607175" y="3954463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5F564826-22EE-B5F5-EEA6-807EDB4AA810}"/>
              </a:ext>
            </a:extLst>
          </p:cNvPr>
          <p:cNvSpPr/>
          <p:nvPr/>
        </p:nvSpPr>
        <p:spPr>
          <a:xfrm>
            <a:off x="6594475" y="3194050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6D75C64-D136-FDDA-10FD-8BDA1375794D}"/>
              </a:ext>
            </a:extLst>
          </p:cNvPr>
          <p:cNvSpPr/>
          <p:nvPr/>
        </p:nvSpPr>
        <p:spPr>
          <a:xfrm>
            <a:off x="6607175" y="4684713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78BF5AB7-9A6F-CF8B-87FD-E3D297F8F4B7}"/>
              </a:ext>
            </a:extLst>
          </p:cNvPr>
          <p:cNvCxnSpPr>
            <a:endCxn id="17" idx="1"/>
          </p:cNvCxnSpPr>
          <p:nvPr/>
        </p:nvCxnSpPr>
        <p:spPr>
          <a:xfrm>
            <a:off x="5611813" y="4202113"/>
            <a:ext cx="995362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22BBD644-B5D8-6522-7E52-183E2AD9CF0C}"/>
              </a:ext>
            </a:extLst>
          </p:cNvPr>
          <p:cNvCxnSpPr>
            <a:stCxn id="17" idx="3"/>
          </p:cNvCxnSpPr>
          <p:nvPr/>
        </p:nvCxnSpPr>
        <p:spPr>
          <a:xfrm>
            <a:off x="7248525" y="4203700"/>
            <a:ext cx="10239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FAE176F8-5CF2-C1B9-FFC8-5E05AA1BF48A}"/>
              </a:ext>
            </a:extLst>
          </p:cNvPr>
          <p:cNvCxnSpPr>
            <a:stCxn id="18" idx="3"/>
          </p:cNvCxnSpPr>
          <p:nvPr/>
        </p:nvCxnSpPr>
        <p:spPr>
          <a:xfrm>
            <a:off x="7235825" y="3443288"/>
            <a:ext cx="522288" cy="7588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A9ED0BEA-2904-63A8-8306-01DB63DC16F7}"/>
              </a:ext>
            </a:extLst>
          </p:cNvPr>
          <p:cNvCxnSpPr/>
          <p:nvPr/>
        </p:nvCxnSpPr>
        <p:spPr>
          <a:xfrm flipV="1">
            <a:off x="7285038" y="4203700"/>
            <a:ext cx="473075" cy="7318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>
            <a:extLst>
              <a:ext uri="{FF2B5EF4-FFF2-40B4-BE49-F238E27FC236}">
                <a16:creationId xmlns:a16="http://schemas.microsoft.com/office/drawing/2014/main" id="{42C0B421-7B91-7132-AB5A-0E14E3352843}"/>
              </a:ext>
            </a:extLst>
          </p:cNvPr>
          <p:cNvCxnSpPr/>
          <p:nvPr/>
        </p:nvCxnSpPr>
        <p:spPr>
          <a:xfrm flipV="1">
            <a:off x="5989638" y="3443288"/>
            <a:ext cx="604837" cy="7604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680EC0D2-9718-66DD-4804-C469E36929AC}"/>
              </a:ext>
            </a:extLst>
          </p:cNvPr>
          <p:cNvCxnSpPr/>
          <p:nvPr/>
        </p:nvCxnSpPr>
        <p:spPr>
          <a:xfrm>
            <a:off x="5989638" y="4203700"/>
            <a:ext cx="569912" cy="7318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  <p:bldP spid="7" grpId="0" animBg="1"/>
      <p:bldP spid="8" grpId="0" animBg="1"/>
      <p:bldP spid="16" grpId="0"/>
      <p:bldP spid="17" grpId="0" animBg="1"/>
      <p:bldP spid="18" grpId="0" animBg="1"/>
      <p:bldP spid="1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6AA29069-D588-2B46-EC82-58DF7BBB5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312738"/>
            <a:ext cx="8877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u="sng">
                <a:solidFill>
                  <a:srgbClr val="00B050"/>
                </a:solidFill>
              </a:rPr>
              <a:t>Eksempel 2.37 i boken  - sammensatte systemer</a:t>
            </a:r>
          </a:p>
        </p:txBody>
      </p:sp>
      <p:sp>
        <p:nvSpPr>
          <p:cNvPr id="77826" name="Rectangle 4">
            <a:extLst>
              <a:ext uri="{FF2B5EF4-FFF2-40B4-BE49-F238E27FC236}">
                <a16:creationId xmlns:a16="http://schemas.microsoft.com/office/drawing/2014/main" id="{2F728C9B-FA47-DC9A-D7AA-57077F043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" y="1697038"/>
            <a:ext cx="34448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>
                <a:solidFill>
                  <a:srgbClr val="FF0000"/>
                </a:solidFill>
              </a:rPr>
              <a:t>Serie-parallell system</a:t>
            </a:r>
            <a:endParaRPr lang="nb-NO" altLang="nb-NO" sz="280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DFBAA40-BF1F-BAC3-5DC9-2052FCAD2302}"/>
              </a:ext>
            </a:extLst>
          </p:cNvPr>
          <p:cNvSpPr/>
          <p:nvPr/>
        </p:nvSpPr>
        <p:spPr>
          <a:xfrm>
            <a:off x="4595813" y="1638300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E1D2E9D-2D4E-56F4-8EED-B01B031CB86F}"/>
              </a:ext>
            </a:extLst>
          </p:cNvPr>
          <p:cNvSpPr/>
          <p:nvPr/>
        </p:nvSpPr>
        <p:spPr>
          <a:xfrm>
            <a:off x="5757863" y="1638300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113D2558-59A1-2C4E-22F5-97F7113CE24B}"/>
              </a:ext>
            </a:extLst>
          </p:cNvPr>
          <p:cNvSpPr/>
          <p:nvPr/>
        </p:nvSpPr>
        <p:spPr>
          <a:xfrm>
            <a:off x="6919913" y="1638300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B871FBA5-A787-7CDC-BE7F-D35E5D1E32CB}"/>
              </a:ext>
            </a:extLst>
          </p:cNvPr>
          <p:cNvCxnSpPr>
            <a:endCxn id="2" idx="1"/>
          </p:cNvCxnSpPr>
          <p:nvPr/>
        </p:nvCxnSpPr>
        <p:spPr>
          <a:xfrm flipV="1">
            <a:off x="4025900" y="1887538"/>
            <a:ext cx="569913" cy="3683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80CE37C2-9090-2F64-951F-20FA183CDB20}"/>
              </a:ext>
            </a:extLst>
          </p:cNvPr>
          <p:cNvCxnSpPr>
            <a:stCxn id="2" idx="3"/>
          </p:cNvCxnSpPr>
          <p:nvPr/>
        </p:nvCxnSpPr>
        <p:spPr>
          <a:xfrm flipV="1">
            <a:off x="5237163" y="1885950"/>
            <a:ext cx="48418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C9A26A17-6D33-AB23-21D3-7F3748FDFD8E}"/>
              </a:ext>
            </a:extLst>
          </p:cNvPr>
          <p:cNvCxnSpPr>
            <a:stCxn id="7" idx="3"/>
          </p:cNvCxnSpPr>
          <p:nvPr/>
        </p:nvCxnSpPr>
        <p:spPr>
          <a:xfrm flipV="1">
            <a:off x="6399213" y="1884363"/>
            <a:ext cx="53340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CBF12BCD-58A7-3EE1-2F80-925845A791F0}"/>
              </a:ext>
            </a:extLst>
          </p:cNvPr>
          <p:cNvCxnSpPr/>
          <p:nvPr/>
        </p:nvCxnSpPr>
        <p:spPr>
          <a:xfrm>
            <a:off x="7612063" y="1884363"/>
            <a:ext cx="484187" cy="3714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4">
            <a:extLst>
              <a:ext uri="{FF2B5EF4-FFF2-40B4-BE49-F238E27FC236}">
                <a16:creationId xmlns:a16="http://schemas.microsoft.com/office/drawing/2014/main" id="{DC57F86C-0923-DD7C-9076-1AD7D6093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00" y="3963988"/>
            <a:ext cx="35845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>
                <a:solidFill>
                  <a:srgbClr val="FF0000"/>
                </a:solidFill>
              </a:rPr>
              <a:t>Krysskoblet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>
                <a:solidFill>
                  <a:srgbClr val="FF0000"/>
                </a:solidFill>
              </a:rPr>
              <a:t>system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4AF1E033-DE66-5CCB-BF08-4090025B019A}"/>
              </a:ext>
            </a:extLst>
          </p:cNvPr>
          <p:cNvSpPr/>
          <p:nvPr/>
        </p:nvSpPr>
        <p:spPr>
          <a:xfrm>
            <a:off x="4570413" y="2455863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60CC1B0A-2F15-19CB-B95F-40CEF33CCE5C}"/>
              </a:ext>
            </a:extLst>
          </p:cNvPr>
          <p:cNvSpPr/>
          <p:nvPr/>
        </p:nvSpPr>
        <p:spPr>
          <a:xfrm>
            <a:off x="5732463" y="2455863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D7734FA7-DA07-5C09-9B08-C9ADC7A9D1D2}"/>
              </a:ext>
            </a:extLst>
          </p:cNvPr>
          <p:cNvSpPr/>
          <p:nvPr/>
        </p:nvSpPr>
        <p:spPr>
          <a:xfrm>
            <a:off x="6892925" y="2455863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8A4074A2-1C91-CBB1-9626-BA2FF20A8B02}"/>
              </a:ext>
            </a:extLst>
          </p:cNvPr>
          <p:cNvCxnSpPr>
            <a:endCxn id="26" idx="1"/>
          </p:cNvCxnSpPr>
          <p:nvPr/>
        </p:nvCxnSpPr>
        <p:spPr>
          <a:xfrm>
            <a:off x="4025900" y="2255838"/>
            <a:ext cx="544513" cy="4492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linje 29">
            <a:extLst>
              <a:ext uri="{FF2B5EF4-FFF2-40B4-BE49-F238E27FC236}">
                <a16:creationId xmlns:a16="http://schemas.microsoft.com/office/drawing/2014/main" id="{B9A40C63-8815-9B65-C603-5550C6D58830}"/>
              </a:ext>
            </a:extLst>
          </p:cNvPr>
          <p:cNvCxnSpPr>
            <a:stCxn id="26" idx="3"/>
          </p:cNvCxnSpPr>
          <p:nvPr/>
        </p:nvCxnSpPr>
        <p:spPr>
          <a:xfrm flipV="1">
            <a:off x="5211763" y="2703513"/>
            <a:ext cx="48418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>
            <a:extLst>
              <a:ext uri="{FF2B5EF4-FFF2-40B4-BE49-F238E27FC236}">
                <a16:creationId xmlns:a16="http://schemas.microsoft.com/office/drawing/2014/main" id="{ACAD8548-1EB8-702D-18AA-1FCD804E194E}"/>
              </a:ext>
            </a:extLst>
          </p:cNvPr>
          <p:cNvCxnSpPr>
            <a:stCxn id="27" idx="3"/>
          </p:cNvCxnSpPr>
          <p:nvPr/>
        </p:nvCxnSpPr>
        <p:spPr>
          <a:xfrm flipV="1">
            <a:off x="6373813" y="2701925"/>
            <a:ext cx="53340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linje 31">
            <a:extLst>
              <a:ext uri="{FF2B5EF4-FFF2-40B4-BE49-F238E27FC236}">
                <a16:creationId xmlns:a16="http://schemas.microsoft.com/office/drawing/2014/main" id="{29A057E4-C38F-CA7A-C62A-2994E06F54D4}"/>
              </a:ext>
            </a:extLst>
          </p:cNvPr>
          <p:cNvCxnSpPr/>
          <p:nvPr/>
        </p:nvCxnSpPr>
        <p:spPr>
          <a:xfrm flipV="1">
            <a:off x="7586663" y="2255838"/>
            <a:ext cx="484187" cy="4460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tt linje 32">
            <a:extLst>
              <a:ext uri="{FF2B5EF4-FFF2-40B4-BE49-F238E27FC236}">
                <a16:creationId xmlns:a16="http://schemas.microsoft.com/office/drawing/2014/main" id="{8F616123-06C5-D647-DA94-BAE425872AC3}"/>
              </a:ext>
            </a:extLst>
          </p:cNvPr>
          <p:cNvCxnSpPr/>
          <p:nvPr/>
        </p:nvCxnSpPr>
        <p:spPr>
          <a:xfrm flipV="1">
            <a:off x="8070850" y="2252663"/>
            <a:ext cx="534988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linje 33">
            <a:extLst>
              <a:ext uri="{FF2B5EF4-FFF2-40B4-BE49-F238E27FC236}">
                <a16:creationId xmlns:a16="http://schemas.microsoft.com/office/drawing/2014/main" id="{03266B2C-4F52-9DF4-098D-CC5CB11FFB7F}"/>
              </a:ext>
            </a:extLst>
          </p:cNvPr>
          <p:cNvCxnSpPr/>
          <p:nvPr/>
        </p:nvCxnSpPr>
        <p:spPr>
          <a:xfrm flipV="1">
            <a:off x="3540125" y="2257425"/>
            <a:ext cx="485775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ktangel 34">
            <a:extLst>
              <a:ext uri="{FF2B5EF4-FFF2-40B4-BE49-F238E27FC236}">
                <a16:creationId xmlns:a16="http://schemas.microsoft.com/office/drawing/2014/main" id="{663FE213-1446-2FEC-22A3-4483DACA6C2F}"/>
              </a:ext>
            </a:extLst>
          </p:cNvPr>
          <p:cNvSpPr/>
          <p:nvPr/>
        </p:nvSpPr>
        <p:spPr>
          <a:xfrm>
            <a:off x="4594225" y="3940175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6C359FAD-D30C-FBE3-C23C-7D097C0C6B75}"/>
              </a:ext>
            </a:extLst>
          </p:cNvPr>
          <p:cNvSpPr/>
          <p:nvPr/>
        </p:nvSpPr>
        <p:spPr>
          <a:xfrm>
            <a:off x="5756275" y="3940175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6FF13ABD-15B2-DFF5-CFA5-56EB6DBE6585}"/>
              </a:ext>
            </a:extLst>
          </p:cNvPr>
          <p:cNvSpPr/>
          <p:nvPr/>
        </p:nvSpPr>
        <p:spPr>
          <a:xfrm>
            <a:off x="6916738" y="3940175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cxnSp>
        <p:nvCxnSpPr>
          <p:cNvPr id="38" name="Rett linje 37">
            <a:extLst>
              <a:ext uri="{FF2B5EF4-FFF2-40B4-BE49-F238E27FC236}">
                <a16:creationId xmlns:a16="http://schemas.microsoft.com/office/drawing/2014/main" id="{D6FF8CFE-4479-2299-CD8A-BE2DE3B21A55}"/>
              </a:ext>
            </a:extLst>
          </p:cNvPr>
          <p:cNvCxnSpPr>
            <a:endCxn id="35" idx="1"/>
          </p:cNvCxnSpPr>
          <p:nvPr/>
        </p:nvCxnSpPr>
        <p:spPr>
          <a:xfrm flipV="1">
            <a:off x="4024313" y="4189413"/>
            <a:ext cx="569912" cy="3683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linje 38">
            <a:extLst>
              <a:ext uri="{FF2B5EF4-FFF2-40B4-BE49-F238E27FC236}">
                <a16:creationId xmlns:a16="http://schemas.microsoft.com/office/drawing/2014/main" id="{F98CEC71-18D6-F282-2AB5-094812E12B15}"/>
              </a:ext>
            </a:extLst>
          </p:cNvPr>
          <p:cNvCxnSpPr>
            <a:stCxn id="35" idx="3"/>
          </p:cNvCxnSpPr>
          <p:nvPr/>
        </p:nvCxnSpPr>
        <p:spPr>
          <a:xfrm flipV="1">
            <a:off x="5235575" y="4187825"/>
            <a:ext cx="48418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linje 39">
            <a:extLst>
              <a:ext uri="{FF2B5EF4-FFF2-40B4-BE49-F238E27FC236}">
                <a16:creationId xmlns:a16="http://schemas.microsoft.com/office/drawing/2014/main" id="{F460686F-4562-A49D-4C78-CF73E5E5AE84}"/>
              </a:ext>
            </a:extLst>
          </p:cNvPr>
          <p:cNvCxnSpPr>
            <a:stCxn id="36" idx="3"/>
          </p:cNvCxnSpPr>
          <p:nvPr/>
        </p:nvCxnSpPr>
        <p:spPr>
          <a:xfrm flipV="1">
            <a:off x="6397625" y="4186238"/>
            <a:ext cx="53340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linje 40">
            <a:extLst>
              <a:ext uri="{FF2B5EF4-FFF2-40B4-BE49-F238E27FC236}">
                <a16:creationId xmlns:a16="http://schemas.microsoft.com/office/drawing/2014/main" id="{4FA4635A-7FE9-3BAB-0935-F7295D6EA075}"/>
              </a:ext>
            </a:extLst>
          </p:cNvPr>
          <p:cNvCxnSpPr/>
          <p:nvPr/>
        </p:nvCxnSpPr>
        <p:spPr>
          <a:xfrm>
            <a:off x="7610475" y="4186238"/>
            <a:ext cx="484188" cy="3714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ktangel 41">
            <a:extLst>
              <a:ext uri="{FF2B5EF4-FFF2-40B4-BE49-F238E27FC236}">
                <a16:creationId xmlns:a16="http://schemas.microsoft.com/office/drawing/2014/main" id="{947585C9-0909-0D16-5D1F-AE8432060997}"/>
              </a:ext>
            </a:extLst>
          </p:cNvPr>
          <p:cNvSpPr/>
          <p:nvPr/>
        </p:nvSpPr>
        <p:spPr>
          <a:xfrm>
            <a:off x="4568825" y="4757738"/>
            <a:ext cx="639763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0EADF44B-6E51-F6F8-A690-FE7AC7379B20}"/>
              </a:ext>
            </a:extLst>
          </p:cNvPr>
          <p:cNvSpPr/>
          <p:nvPr/>
        </p:nvSpPr>
        <p:spPr>
          <a:xfrm>
            <a:off x="5729288" y="4757738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B1B554EC-B244-D657-78FE-215D0E9F8F5D}"/>
              </a:ext>
            </a:extLst>
          </p:cNvPr>
          <p:cNvSpPr/>
          <p:nvPr/>
        </p:nvSpPr>
        <p:spPr>
          <a:xfrm>
            <a:off x="6891338" y="4757738"/>
            <a:ext cx="641350" cy="4984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b-NO"/>
          </a:p>
        </p:txBody>
      </p:sp>
      <p:cxnSp>
        <p:nvCxnSpPr>
          <p:cNvPr id="45" name="Rett linje 44">
            <a:extLst>
              <a:ext uri="{FF2B5EF4-FFF2-40B4-BE49-F238E27FC236}">
                <a16:creationId xmlns:a16="http://schemas.microsoft.com/office/drawing/2014/main" id="{FE42338F-90F3-EC27-33D9-22BC4D858F2F}"/>
              </a:ext>
            </a:extLst>
          </p:cNvPr>
          <p:cNvCxnSpPr>
            <a:endCxn id="42" idx="1"/>
          </p:cNvCxnSpPr>
          <p:nvPr/>
        </p:nvCxnSpPr>
        <p:spPr>
          <a:xfrm>
            <a:off x="4024313" y="4557713"/>
            <a:ext cx="544512" cy="4492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tt linje 45">
            <a:extLst>
              <a:ext uri="{FF2B5EF4-FFF2-40B4-BE49-F238E27FC236}">
                <a16:creationId xmlns:a16="http://schemas.microsoft.com/office/drawing/2014/main" id="{57B8B1C8-3C21-ADB2-714F-2A43424F828E}"/>
              </a:ext>
            </a:extLst>
          </p:cNvPr>
          <p:cNvCxnSpPr>
            <a:stCxn id="42" idx="3"/>
          </p:cNvCxnSpPr>
          <p:nvPr/>
        </p:nvCxnSpPr>
        <p:spPr>
          <a:xfrm flipV="1">
            <a:off x="5208588" y="5005388"/>
            <a:ext cx="485775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tt linje 46">
            <a:extLst>
              <a:ext uri="{FF2B5EF4-FFF2-40B4-BE49-F238E27FC236}">
                <a16:creationId xmlns:a16="http://schemas.microsoft.com/office/drawing/2014/main" id="{FC793484-3FC9-43A2-2E2B-9D8656FFE253}"/>
              </a:ext>
            </a:extLst>
          </p:cNvPr>
          <p:cNvCxnSpPr>
            <a:stCxn id="43" idx="3"/>
          </p:cNvCxnSpPr>
          <p:nvPr/>
        </p:nvCxnSpPr>
        <p:spPr>
          <a:xfrm flipV="1">
            <a:off x="6370638" y="5003800"/>
            <a:ext cx="534987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linje 47">
            <a:extLst>
              <a:ext uri="{FF2B5EF4-FFF2-40B4-BE49-F238E27FC236}">
                <a16:creationId xmlns:a16="http://schemas.microsoft.com/office/drawing/2014/main" id="{9DE638A5-9274-1CAF-7D6B-4837D65015CF}"/>
              </a:ext>
            </a:extLst>
          </p:cNvPr>
          <p:cNvCxnSpPr/>
          <p:nvPr/>
        </p:nvCxnSpPr>
        <p:spPr>
          <a:xfrm flipV="1">
            <a:off x="7585075" y="4557713"/>
            <a:ext cx="484188" cy="4460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linje 48">
            <a:extLst>
              <a:ext uri="{FF2B5EF4-FFF2-40B4-BE49-F238E27FC236}">
                <a16:creationId xmlns:a16="http://schemas.microsoft.com/office/drawing/2014/main" id="{808F6A5F-CCE3-8F34-E3CB-C5D1F9633760}"/>
              </a:ext>
            </a:extLst>
          </p:cNvPr>
          <p:cNvCxnSpPr/>
          <p:nvPr/>
        </p:nvCxnSpPr>
        <p:spPr>
          <a:xfrm flipV="1">
            <a:off x="8069263" y="4554538"/>
            <a:ext cx="534987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ett linje 49">
            <a:extLst>
              <a:ext uri="{FF2B5EF4-FFF2-40B4-BE49-F238E27FC236}">
                <a16:creationId xmlns:a16="http://schemas.microsoft.com/office/drawing/2014/main" id="{2D9E30F1-D015-BB30-6B33-48B71C164C80}"/>
              </a:ext>
            </a:extLst>
          </p:cNvPr>
          <p:cNvCxnSpPr/>
          <p:nvPr/>
        </p:nvCxnSpPr>
        <p:spPr>
          <a:xfrm flipV="1">
            <a:off x="3538538" y="4559300"/>
            <a:ext cx="485775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linje 50">
            <a:extLst>
              <a:ext uri="{FF2B5EF4-FFF2-40B4-BE49-F238E27FC236}">
                <a16:creationId xmlns:a16="http://schemas.microsoft.com/office/drawing/2014/main" id="{1CDCFFC1-9E51-CF75-8821-4F39A2BDFACE}"/>
              </a:ext>
            </a:extLst>
          </p:cNvPr>
          <p:cNvCxnSpPr/>
          <p:nvPr/>
        </p:nvCxnSpPr>
        <p:spPr>
          <a:xfrm flipH="1">
            <a:off x="5476875" y="4213225"/>
            <a:ext cx="3175" cy="7937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ett linje 53">
            <a:extLst>
              <a:ext uri="{FF2B5EF4-FFF2-40B4-BE49-F238E27FC236}">
                <a16:creationId xmlns:a16="http://schemas.microsoft.com/office/drawing/2014/main" id="{5054EFE0-B5BB-596A-29DC-E08CBAA10CC8}"/>
              </a:ext>
            </a:extLst>
          </p:cNvPr>
          <p:cNvCxnSpPr/>
          <p:nvPr/>
        </p:nvCxnSpPr>
        <p:spPr>
          <a:xfrm flipH="1">
            <a:off x="6635750" y="4178300"/>
            <a:ext cx="3175" cy="7937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  <p:bldP spid="35" grpId="0" animBg="1"/>
      <p:bldP spid="36" grpId="0" animBg="1"/>
      <p:bldP spid="37" grpId="0" animBg="1"/>
      <p:bldP spid="42" grpId="0" animBg="1"/>
      <p:bldP spid="43" grpId="0" animBg="1"/>
      <p:bldP spid="44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11632</TotalTime>
  <Words>1892</Words>
  <Application>Microsoft Macintosh PowerPoint</Application>
  <PresentationFormat>On-screen Show (4:3)</PresentationFormat>
  <Paragraphs>265</Paragraphs>
  <Slides>35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Default Design</vt:lpstr>
      <vt:lpstr>Document</vt:lpstr>
      <vt:lpstr>Equation</vt:lpstr>
      <vt:lpstr>PowerPoint Presentation</vt:lpstr>
      <vt:lpstr>Betinget sannsynlighet</vt:lpstr>
      <vt:lpstr>PowerPoint Presentation</vt:lpstr>
      <vt:lpstr>PowerPoint Presentation</vt:lpstr>
      <vt:lpstr>Norske barn delt inn etter kjønn og fargeblindhet:</vt:lpstr>
      <vt:lpstr>Eksemplet motiverer definisjonen: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Produktsetningen</vt:lpstr>
      <vt:lpstr>PowerPoint Presentation</vt:lpstr>
      <vt:lpstr>PowerPoint Presentation</vt:lpstr>
      <vt:lpstr>PowerPoint Presentation</vt:lpstr>
      <vt:lpstr>PowerPoint Presentation</vt:lpstr>
      <vt:lpstr>Total sannsynlighet</vt:lpstr>
      <vt:lpstr>PowerPoint Presentation</vt:lpstr>
      <vt:lpstr>PowerPoint Presentation</vt:lpstr>
      <vt:lpstr>Bayes' setning</vt:lpstr>
      <vt:lpstr>PowerPoint Presentation</vt:lpstr>
      <vt:lpstr>PowerPoint Presentation</vt:lpstr>
      <vt:lpstr>PowerPoint Presentation</vt:lpstr>
      <vt:lpstr>Husk definisjonen av betinget sannsynlighet</vt:lpstr>
      <vt:lpstr>PowerPoint Presentation</vt:lpstr>
      <vt:lpstr>Hvis P(A | B) = P(A), dvs  A og B  er uavhengige begivenheter, så er (jf. forelesningen)     </vt:lpstr>
      <vt:lpstr>A og B  er uavhengige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 </dc:title>
  <dc:creator>borgan</dc:creator>
  <cp:lastModifiedBy>Ingrid Kristine Glad</cp:lastModifiedBy>
  <cp:revision>500</cp:revision>
  <cp:lastPrinted>2023-01-27T10:31:08Z</cp:lastPrinted>
  <dcterms:created xsi:type="dcterms:W3CDTF">2003-10-01T16:45:29Z</dcterms:created>
  <dcterms:modified xsi:type="dcterms:W3CDTF">2025-01-20T19:40:35Z</dcterms:modified>
</cp:coreProperties>
</file>