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57" r:id="rId2"/>
    <p:sldId id="360" r:id="rId3"/>
    <p:sldId id="375" r:id="rId4"/>
    <p:sldId id="361" r:id="rId5"/>
    <p:sldId id="376" r:id="rId6"/>
    <p:sldId id="378" r:id="rId7"/>
    <p:sldId id="379" r:id="rId8"/>
    <p:sldId id="380" r:id="rId9"/>
    <p:sldId id="366" r:id="rId10"/>
    <p:sldId id="377" r:id="rId11"/>
    <p:sldId id="394" r:id="rId12"/>
    <p:sldId id="381" r:id="rId13"/>
    <p:sldId id="382" r:id="rId14"/>
    <p:sldId id="383" r:id="rId15"/>
    <p:sldId id="374" r:id="rId16"/>
    <p:sldId id="384" r:id="rId17"/>
    <p:sldId id="393" r:id="rId18"/>
    <p:sldId id="388" r:id="rId19"/>
    <p:sldId id="389" r:id="rId20"/>
    <p:sldId id="390" r:id="rId21"/>
    <p:sldId id="391" r:id="rId22"/>
    <p:sldId id="392" r:id="rId23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8000"/>
    <a:srgbClr val="CC0000"/>
    <a:srgbClr val="333333"/>
    <a:srgbClr val="800000"/>
    <a:srgbClr val="99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95" autoAdjust="0"/>
  </p:normalViewPr>
  <p:slideViewPr>
    <p:cSldViewPr snapToGrid="0">
      <p:cViewPr varScale="1">
        <p:scale>
          <a:sx n="128" d="100"/>
          <a:sy n="128" d="100"/>
        </p:scale>
        <p:origin x="1392" y="176"/>
      </p:cViewPr>
      <p:guideLst>
        <p:guide orient="horz" pos="3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D4553488-7D40-4208-9E3D-F5B728F1C3E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C7E92385-C34A-4580-A2AE-14BF7A8FE5A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6" name="Rectangle 4">
            <a:extLst>
              <a:ext uri="{FF2B5EF4-FFF2-40B4-BE49-F238E27FC236}">
                <a16:creationId xmlns:a16="http://schemas.microsoft.com/office/drawing/2014/main" id="{BEFAA563-B67F-451F-AAFC-2D6C1BE56C8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43717" name="Rectangle 5">
            <a:extLst>
              <a:ext uri="{FF2B5EF4-FFF2-40B4-BE49-F238E27FC236}">
                <a16:creationId xmlns:a16="http://schemas.microsoft.com/office/drawing/2014/main" id="{5124724A-5B07-436C-9690-943E69CD4E4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EAA61262-F6BB-486F-876E-637CDF54276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A9143B4-D2D8-47CC-8D1D-B85812FB4A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F7B2F17-EBD0-4076-9E59-44096AD1E55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D918018-C5B4-4BA0-82C7-B7608F834BA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E0E4A500-2CD4-4D5A-ADB6-5155DAD8519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noProof="0"/>
              <a:t>Click to edit Master text styles</a:t>
            </a:r>
          </a:p>
          <a:p>
            <a:pPr lvl="1"/>
            <a:r>
              <a:rPr lang="en-US" altLang="nb-NO" noProof="0"/>
              <a:t>Second level</a:t>
            </a:r>
          </a:p>
          <a:p>
            <a:pPr lvl="2"/>
            <a:r>
              <a:rPr lang="en-US" altLang="nb-NO" noProof="0"/>
              <a:t>Third level</a:t>
            </a:r>
          </a:p>
          <a:p>
            <a:pPr lvl="3"/>
            <a:r>
              <a:rPr lang="en-US" altLang="nb-NO" noProof="0"/>
              <a:t>Fourth level</a:t>
            </a:r>
          </a:p>
          <a:p>
            <a:pPr lvl="4"/>
            <a:r>
              <a:rPr lang="en-US" altLang="nb-NO" noProof="0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1B3D35E7-164C-4A9F-A9C7-33B9085AD2B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4DCB9190-C7A0-41CC-8D33-1AA983257B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/>
            </a:lvl1pPr>
          </a:lstStyle>
          <a:p>
            <a:pPr>
              <a:defRPr/>
            </a:pPr>
            <a:fld id="{6E98884E-309C-445C-B270-F7B949ECFF7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C1E7B47E-BD44-41E8-BB11-9B89F8695C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F73D2E07-C039-40B9-BAD2-CEF495943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altLang="nb-NO">
              <a:latin typeface="Arial" panose="020B0604020202020204" pitchFamily="34" charset="0"/>
            </a:endParaRP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312FA097-2117-4335-81E4-33B50B61A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49DD8F-5BA2-4FAE-8301-8E03CA56063D}" type="slidenum">
              <a:rPr lang="en-US" altLang="nb-NO" sz="1300"/>
              <a:pPr/>
              <a:t>4</a:t>
            </a:fld>
            <a:endParaRPr lang="en-US" altLang="nb-NO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</p:spPr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</p:spPr>
        <p:txBody>
          <a:bodyPr lIns="96480" tIns="48240" rIns="96480" bIns="48240">
            <a:noAutofit/>
          </a:bodyPr>
          <a:lstStyle/>
          <a:p>
            <a:endParaRPr lang="nb-NO" sz="2000" b="0" strike="noStrike" spc="-1">
              <a:latin typeface="Arial"/>
            </a:endParaRPr>
          </a:p>
        </p:txBody>
      </p:sp>
      <p:sp>
        <p:nvSpPr>
          <p:cNvPr id="208" name="TextShape 3"/>
          <p:cNvSpPr txBox="1"/>
          <p:nvPr/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>
            <a:noFill/>
          </a:ln>
        </p:spPr>
        <p:txBody>
          <a:bodyPr lIns="96480" tIns="48240" rIns="96480" bIns="48240" anchor="b">
            <a:noAutofit/>
          </a:bodyPr>
          <a:lstStyle/>
          <a:p>
            <a:pPr algn="r">
              <a:lnSpc>
                <a:spcPct val="100000"/>
              </a:lnSpc>
            </a:pPr>
            <a:fld id="{8633FD1F-8694-4097-8039-EC61D9AC1633}" type="slidenum">
              <a:rPr lang="en-US" sz="1300" b="0" strike="noStrike" spc="-1">
                <a:solidFill>
                  <a:srgbClr val="000000"/>
                </a:solidFill>
                <a:latin typeface="Arial"/>
              </a:rPr>
              <a:t>11</a:t>
            </a:fld>
            <a:endParaRPr lang="nb-NO" sz="13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77460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E4A4D24D-13E9-45A8-A248-C4C8438C15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C0F0F1EA-AC3E-455A-ADDB-2E0B614ABB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altLang="nb-NO">
              <a:latin typeface="Arial" panose="020B0604020202020204" pitchFamily="34" charset="0"/>
            </a:endParaRP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DD0BDB6F-68AD-4A5A-B451-F8082107B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B09D17-24C9-43B4-8BE3-99A626DEEA9C}" type="slidenum">
              <a:rPr lang="en-US" altLang="nb-NO" sz="1300"/>
              <a:pPr/>
              <a:t>12</a:t>
            </a:fld>
            <a:endParaRPr lang="en-US" altLang="nb-NO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D2A31D23-E290-4134-AC5E-70511D74C0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F27F9A73-B1BE-4A77-BD54-58355612D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altLang="nb-NO">
              <a:latin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66C29DE4-8BCE-4B20-B46D-C39381DD2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7B9139-ECD6-4C80-8FB5-EA92D2AD49AC}" type="slidenum">
              <a:rPr lang="en-US" altLang="nb-NO" sz="1300"/>
              <a:pPr/>
              <a:t>14</a:t>
            </a:fld>
            <a:endParaRPr lang="en-US" altLang="nb-NO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BDB82AF9-43DF-4E54-B384-D2254B4E7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45E7D5C8-1FA8-4DED-AE66-C30E3652F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altLang="nb-NO">
              <a:latin typeface="Arial" panose="020B0604020202020204" pitchFamily="34" charset="0"/>
            </a:endParaRP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6D71786D-D663-444F-AA0D-EB1A1DF5B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08E2FA-A88C-484A-90C9-124694F29A29}" type="slidenum">
              <a:rPr lang="en-US" altLang="nb-NO" sz="1300"/>
              <a:pPr/>
              <a:t>16</a:t>
            </a:fld>
            <a:endParaRPr lang="en-US" altLang="nb-NO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A9BB0C-C330-41A9-9B00-0CB7F92EBE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30199A-0F1E-4134-8D8A-3404EC60CC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A8D811-FFD4-4248-899B-3B1DC7CD8E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488A5-A58D-4DF8-945A-AA2069BAA33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7609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C4082C-3063-44A3-9FED-5CEDAD10BB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EFB9BD-CDB1-4290-A7ED-0E392B4E4A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85512B-CA56-4633-8759-6A81BDE866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4C0F8-9995-4933-98DE-EAC041F6497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7257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A1D997-AA5F-4C5E-8C02-8C68A72229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43A6CD-B412-44E1-BE55-54FA134D80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F4FE91-5621-4C4C-9D47-FE4BCE6F0F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6EE56-D82D-41CE-9DC2-7EB7F735743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71356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478FAC-5C95-4D9F-B6F2-875A606053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21C6DD-7CFA-4864-9FAA-4D724F8224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6CC38F-DB45-45FB-8F35-C4BEBD002B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2946A-DCAC-49BB-A5F2-6A8B62E2AC0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81652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4352F50-8448-4AEE-ADAE-855F7BD0C0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C250FCB-6356-4980-AD3E-46F7C589F1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F0C56A1-F9DC-4A6C-82C0-6C4C982D5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DEAFE-D022-470A-9796-3E917CC7F6C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98202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04EAF5-DCBC-40DE-9C75-81E830C10C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3531279-B89F-4AE8-A6E4-C36DEBE900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94CFBD9-7260-4ED6-A61D-372182D5C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CF869-AD0A-4480-A1B3-AF0097CAFAE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2871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1044F71-E6B0-43DA-A718-AA46CFD5F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40E82DD-2554-40B7-9A6B-FCC3817B89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3C519B9-8D6F-4A14-A8CB-186B782E30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BC73F-B47E-4E68-B03B-F67EDD9AEA4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6526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0BE36B-9DD6-4B9A-81DA-CBCA6CD99D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1FB99F-383E-4CAE-AC8C-265C46E03D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BC1BA0-1606-4436-8F3D-C90FF115A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233BC-2B47-4469-AA4F-D37C59F792A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4923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39867A-D556-4048-B638-7D3E7E3EE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6EFD74-EF7C-44BB-B0E0-381547E172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F680B8-C933-44D2-905C-3BE2AB9698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751C6-1E34-46DD-BF88-0E5E67C77A5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0520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D5E881-407C-412B-9FEC-0F1497B89F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10187E-8DC1-4FD3-A661-0E63B921C0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6C8E8D-6780-4B50-B257-30C55F553F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534B3-A128-4761-81B1-A6C07AE4545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77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A0E599-1E08-41B5-A4D2-D9117DE3B5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153CED-7CD4-4020-BA66-D3CD1DA454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F9907F-522D-4482-8572-B5950376E7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C67F7-E05B-4F2D-9BC9-322989A827E8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99514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nb-NO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6D0B2C-7AC6-4E3A-8F68-6FB1AC0D5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9EA615-06B3-463B-A8C3-98E710CB99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FF77D0-D65A-4701-8283-BA17829D9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35633-B9DE-49DC-9D24-C865A1A798A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65589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A857133-47A1-4A11-B67E-821BA7852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596807D-B560-400D-A063-3435CEB193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BC49711-3DB3-4392-BB0D-399CD93A9B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9EC60-E2FD-4CE1-9FC3-3127712F21E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40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AD27667-5C80-43A7-9A95-98517830AD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08A6D55-E5B8-49F6-8993-40670B08A6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EF8C575-D129-464A-9589-027A0FED45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nb-NO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D15CE8-2EB1-4286-9517-F188E7B489C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altLang="nb-NO"/>
              <a:t>MA-EVU2 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558E04C-A05B-42DA-8E47-BA86E99886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20CC874-11FC-4B74-AD22-6CDBE11F39E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7.wmf"/><Relationship Id="rId12" Type="http://schemas.openxmlformats.org/officeDocument/2006/relationships/oleObject" Target="../embeddings/oleObject10.bin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9.wmf"/><Relationship Id="rId5" Type="http://schemas.openxmlformats.org/officeDocument/2006/relationships/image" Target="../media/image6.wmf"/><Relationship Id="rId15" Type="http://schemas.openxmlformats.org/officeDocument/2006/relationships/image" Target="../media/image11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19.w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21.wmf"/><Relationship Id="rId7" Type="http://schemas.openxmlformats.org/officeDocument/2006/relationships/image" Target="../media/image22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4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28.w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29.wmf"/><Relationship Id="rId7" Type="http://schemas.openxmlformats.org/officeDocument/2006/relationships/image" Target="../media/image30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3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36.wmf"/><Relationship Id="rId7" Type="http://schemas.openxmlformats.org/officeDocument/2006/relationships/image" Target="../media/image37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wmf"/><Relationship Id="rId11" Type="http://schemas.openxmlformats.org/officeDocument/2006/relationships/image" Target="../media/image46.png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3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59.png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5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oleObject" Target="../embeddings/oleObject43.bin"/><Relationship Id="rId5" Type="http://schemas.openxmlformats.org/officeDocument/2006/relationships/image" Target="../media/image50.wmf"/><Relationship Id="rId10" Type="http://schemas.openxmlformats.org/officeDocument/2006/relationships/image" Target="../media/image52.wmf"/><Relationship Id="rId4" Type="http://schemas.openxmlformats.org/officeDocument/2006/relationships/oleObject" Target="../embeddings/oleObject40.bin"/><Relationship Id="rId9" Type="http://schemas.openxmlformats.org/officeDocument/2006/relationships/oleObject" Target="../embeddings/oleObject4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7" Type="http://schemas.openxmlformats.org/officeDocument/2006/relationships/image" Target="../media/image56.png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wmf"/><Relationship Id="rId4" Type="http://schemas.openxmlformats.org/officeDocument/2006/relationships/oleObject" Target="../embeddings/oleObject4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4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61.wmf"/><Relationship Id="rId3" Type="http://schemas.openxmlformats.org/officeDocument/2006/relationships/image" Target="../media/image21.wmf"/><Relationship Id="rId7" Type="http://schemas.openxmlformats.org/officeDocument/2006/relationships/image" Target="../media/image58.wmf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63.wmf"/><Relationship Id="rId2" Type="http://schemas.openxmlformats.org/officeDocument/2006/relationships/oleObject" Target="../embeddings/oleObject48.bin"/><Relationship Id="rId16" Type="http://schemas.openxmlformats.org/officeDocument/2006/relationships/oleObject" Target="../embeddings/oleObject5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60.wmf"/><Relationship Id="rId5" Type="http://schemas.openxmlformats.org/officeDocument/2006/relationships/image" Target="../media/image6.wmf"/><Relationship Id="rId15" Type="http://schemas.openxmlformats.org/officeDocument/2006/relationships/image" Target="../media/image62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59.wmf"/><Relationship Id="rId14" Type="http://schemas.openxmlformats.org/officeDocument/2006/relationships/oleObject" Target="../embeddings/oleObject5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6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Plassholder for lysbildenummer 1">
            <a:extLst>
              <a:ext uri="{FF2B5EF4-FFF2-40B4-BE49-F238E27FC236}">
                <a16:creationId xmlns:a16="http://schemas.microsoft.com/office/drawing/2014/main" id="{314F1580-441E-4955-85FC-AFA9692A7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8090B4-6CF8-4D0B-8858-C2D1F540B8AB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nb-NO" sz="1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C9DC29-0C2F-4525-AC4B-124C22DA4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65163"/>
            <a:ext cx="7200900" cy="10795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nb-NO" altLang="nb-NO" sz="4000" b="1" kern="0" dirty="0">
                <a:solidFill>
                  <a:srgbClr val="000099"/>
                </a:solidFill>
              </a:rPr>
              <a:t>STK1100 våren 202´5</a:t>
            </a: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4000" b="1" kern="0" dirty="0">
                <a:solidFill>
                  <a:srgbClr val="000099"/>
                </a:solidFill>
              </a:rPr>
            </a:br>
            <a:br>
              <a:rPr lang="nb-NO" altLang="nb-NO" sz="1400" b="1" kern="0" dirty="0">
                <a:solidFill>
                  <a:srgbClr val="000099"/>
                </a:solidFill>
              </a:rPr>
            </a:br>
            <a:endParaRPr lang="en-GB" altLang="nb-NO" sz="2400" b="1" kern="0" dirty="0">
              <a:solidFill>
                <a:schemeClr val="tx1"/>
              </a:solidFill>
            </a:endParaRPr>
          </a:p>
        </p:txBody>
      </p:sp>
      <p:sp>
        <p:nvSpPr>
          <p:cNvPr id="4100" name="Rectangle 7">
            <a:extLst>
              <a:ext uri="{FF2B5EF4-FFF2-40B4-BE49-F238E27FC236}">
                <a16:creationId xmlns:a16="http://schemas.microsoft.com/office/drawing/2014/main" id="{473A45CE-F6FD-4E99-B7B7-3D76C5011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3230563"/>
            <a:ext cx="7038975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>
                <a:solidFill>
                  <a:srgbClr val="CC0000"/>
                </a:solidFill>
              </a:rPr>
              <a:t>Dekker det meste av avsnitt 5.4 og 5.5</a:t>
            </a:r>
          </a:p>
        </p:txBody>
      </p:sp>
      <p:sp>
        <p:nvSpPr>
          <p:cNvPr id="4101" name="Rectangle 10">
            <a:extLst>
              <a:ext uri="{FF2B5EF4-FFF2-40B4-BE49-F238E27FC236}">
                <a16:creationId xmlns:a16="http://schemas.microsoft.com/office/drawing/2014/main" id="{B6508055-51CB-4A46-B730-5766511AA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216400"/>
            <a:ext cx="6400800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nb-NO" altLang="nb-NO" sz="2000"/>
              <a:t>Matematisk institutt</a:t>
            </a:r>
          </a:p>
          <a:p>
            <a:pPr algn="ctr" eaLnBrk="1" hangingPunct="1">
              <a:buFontTx/>
              <a:buNone/>
            </a:pPr>
            <a:r>
              <a:rPr lang="nb-NO" altLang="nb-NO" sz="2000"/>
              <a:t>Universitetet i Oslo</a:t>
            </a:r>
            <a:endParaRPr lang="nb-NO" altLang="nb-NO"/>
          </a:p>
          <a:p>
            <a:pPr algn="ctr" eaLnBrk="1" hangingPunct="1">
              <a:buFontTx/>
              <a:buNone/>
            </a:pPr>
            <a:endParaRPr lang="en-GB" altLang="nb-NO"/>
          </a:p>
        </p:txBody>
      </p:sp>
      <p:sp>
        <p:nvSpPr>
          <p:cNvPr id="4102" name="Rektangel 5">
            <a:extLst>
              <a:ext uri="{FF2B5EF4-FFF2-40B4-BE49-F238E27FC236}">
                <a16:creationId xmlns:a16="http://schemas.microsoft.com/office/drawing/2014/main" id="{12CAD131-0D54-4219-9BB3-F9DDE4C18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1701800"/>
            <a:ext cx="8305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0099"/>
                </a:solidFill>
              </a:rPr>
              <a:t>Simultane, marginale og                                    betingede fordelinger</a:t>
            </a:r>
            <a:endParaRPr lang="nb-NO" altLang="nb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1">
            <a:extLst>
              <a:ext uri="{FF2B5EF4-FFF2-40B4-BE49-F238E27FC236}">
                <a16:creationId xmlns:a16="http://schemas.microsoft.com/office/drawing/2014/main" id="{5FC90D21-6648-40B4-900B-2E7CA9FA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0188F3-7038-4F9E-B60B-C4C8446088C7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nb-NO" sz="14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925E0DC-BDA9-4C3D-864E-EF8FEFC2B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25" y="131763"/>
            <a:ext cx="83073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0066FF"/>
                </a:solidFill>
              </a:rPr>
              <a:t>Simultane og marginale punktsannsynligheter for diskrete stokastiske variabler</a:t>
            </a:r>
            <a:endParaRPr lang="en-US" altLang="nb-NO" sz="2800" b="1">
              <a:solidFill>
                <a:srgbClr val="0066FF"/>
              </a:solidFill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AB570F04-36ED-434B-899F-4ED1533A7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" y="1254125"/>
            <a:ext cx="85264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For to diskrete stokastiske variabler </a:t>
            </a:r>
            <a:r>
              <a:rPr lang="nb-NO" altLang="nb-NO" sz="2800" i="1"/>
              <a:t>X </a:t>
            </a:r>
            <a:r>
              <a:rPr lang="nb-NO" altLang="nb-NO" sz="2800"/>
              <a:t>og</a:t>
            </a:r>
            <a:r>
              <a:rPr lang="nb-NO" altLang="nb-NO" sz="2800" i="1"/>
              <a:t> Y</a:t>
            </a:r>
            <a:r>
              <a:rPr lang="nb-NO" altLang="nb-NO" sz="2800"/>
              <a:t> er den </a:t>
            </a:r>
            <a:r>
              <a:rPr lang="nb-NO" altLang="nb-NO" sz="2800">
                <a:solidFill>
                  <a:srgbClr val="FF0000"/>
                </a:solidFill>
              </a:rPr>
              <a:t>simultane punktsannsynligheten </a:t>
            </a:r>
            <a:r>
              <a:rPr lang="nb-NO" altLang="nb-NO" sz="2800"/>
              <a:t>gitt ved 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5" name="Objekt 3">
            <a:extLst>
              <a:ext uri="{FF2B5EF4-FFF2-40B4-BE49-F238E27FC236}">
                <a16:creationId xmlns:a16="http://schemas.microsoft.com/office/drawing/2014/main" id="{1CBD0A07-67BA-4C2F-ADBA-6DAF0AE52A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2344738"/>
          <a:ext cx="41084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66090" imgH="203112" progId="Equation.DSMT4">
                  <p:embed/>
                </p:oleObj>
              </mc:Choice>
              <mc:Fallback>
                <p:oleObj name="Equation" r:id="rId2" imgW="1866090" imgH="203112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344738"/>
                        <a:ext cx="41084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5">
            <a:extLst>
              <a:ext uri="{FF2B5EF4-FFF2-40B4-BE49-F238E27FC236}">
                <a16:creationId xmlns:a16="http://schemas.microsoft.com/office/drawing/2014/main" id="{E17EAFD0-8161-402E-90AA-40BE70876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978150"/>
            <a:ext cx="8504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marginale punktsannsynligheten </a:t>
            </a:r>
            <a:r>
              <a:rPr lang="nb-NO" altLang="nb-NO" sz="2800"/>
              <a:t>for </a:t>
            </a:r>
            <a:r>
              <a:rPr lang="nb-NO" altLang="nb-NO" sz="2800" i="1"/>
              <a:t>X </a:t>
            </a:r>
            <a:r>
              <a:rPr lang="nb-NO" altLang="nb-NO" sz="2800"/>
              <a:t>er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12" name="Objekt 3">
            <a:extLst>
              <a:ext uri="{FF2B5EF4-FFF2-40B4-BE49-F238E27FC236}">
                <a16:creationId xmlns:a16="http://schemas.microsoft.com/office/drawing/2014/main" id="{9FB452A9-385A-4C6B-860C-7C122A1A81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7300" y="3630613"/>
          <a:ext cx="2598738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81100" imgH="228600" progId="Equation.DSMT4">
                  <p:embed/>
                </p:oleObj>
              </mc:Choice>
              <mc:Fallback>
                <p:oleObj name="Equation" r:id="rId4" imgW="1181100" imgH="2286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3630613"/>
                        <a:ext cx="2598738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3">
            <a:extLst>
              <a:ext uri="{FF2B5EF4-FFF2-40B4-BE49-F238E27FC236}">
                <a16:creationId xmlns:a16="http://schemas.microsoft.com/office/drawing/2014/main" id="{7A11B973-0527-49BF-8533-E99118322D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54138" y="5299075"/>
          <a:ext cx="4221162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16868" imgH="342751" progId="Equation.DSMT4">
                  <p:embed/>
                </p:oleObj>
              </mc:Choice>
              <mc:Fallback>
                <p:oleObj name="Equation" r:id="rId6" imgW="1916868" imgH="342751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138" y="5299075"/>
                        <a:ext cx="4221162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3">
            <a:extLst>
              <a:ext uri="{FF2B5EF4-FFF2-40B4-BE49-F238E27FC236}">
                <a16:creationId xmlns:a16="http://schemas.microsoft.com/office/drawing/2014/main" id="{0398C2DC-9EC8-4B20-B6A8-4F261DBC38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2088" y="3559175"/>
          <a:ext cx="1706562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74364" imgH="355446" progId="Equation.DSMT4">
                  <p:embed/>
                </p:oleObj>
              </mc:Choice>
              <mc:Fallback>
                <p:oleObj name="Equation" r:id="rId8" imgW="774364" imgH="355446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2088" y="3559175"/>
                        <a:ext cx="1706562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5">
            <a:extLst>
              <a:ext uri="{FF2B5EF4-FFF2-40B4-BE49-F238E27FC236}">
                <a16:creationId xmlns:a16="http://schemas.microsoft.com/office/drawing/2014/main" id="{4AC3BACB-5A4F-4534-8676-BA342206D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88" y="4552950"/>
            <a:ext cx="8504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marginale punktsannsynligheten </a:t>
            </a:r>
            <a:r>
              <a:rPr lang="nb-NO" altLang="nb-NO" sz="2800"/>
              <a:t>for </a:t>
            </a:r>
            <a:r>
              <a:rPr lang="nb-NO" altLang="nb-NO" sz="2800" i="1"/>
              <a:t>Y </a:t>
            </a:r>
            <a:r>
              <a:rPr lang="nb-NO" altLang="nb-NO" sz="2800"/>
              <a:t>er</a:t>
            </a:r>
            <a:endParaRPr lang="nb-NO" altLang="nb-NO" sz="280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3ABFFA2-E99A-4A84-AC4F-917B5BBDF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9225"/>
            <a:ext cx="78644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0066FF"/>
                </a:solidFill>
              </a:rPr>
              <a:t>Betinget punktsannsynlighet for diskrete                                   stokastiske variabler</a:t>
            </a:r>
            <a:endParaRPr lang="en-US" altLang="nb-NO" sz="2800" b="1">
              <a:solidFill>
                <a:srgbClr val="0066FF"/>
              </a:solidFill>
            </a:endParaRPr>
          </a:p>
        </p:txBody>
      </p:sp>
      <p:sp>
        <p:nvSpPr>
          <p:cNvPr id="6147" name="Text Box 5">
            <a:extLst>
              <a:ext uri="{FF2B5EF4-FFF2-40B4-BE49-F238E27FC236}">
                <a16:creationId xmlns:a16="http://schemas.microsoft.com/office/drawing/2014/main" id="{E09C0625-4009-4730-A694-6BD4CDB09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1279525"/>
            <a:ext cx="85042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betingete punktsannsynligheten                         </a:t>
            </a:r>
            <a:r>
              <a:rPr lang="nb-NO" altLang="nb-NO" sz="2800"/>
              <a:t>for </a:t>
            </a:r>
            <a:r>
              <a:rPr lang="nb-NO" altLang="nb-NO" sz="2800" i="1"/>
              <a:t>Y  </a:t>
            </a:r>
            <a:r>
              <a:rPr lang="nb-NO" altLang="nb-NO" sz="2800"/>
              <a:t>gitt at            er gitt ved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5" name="Objekt 3">
            <a:extLst>
              <a:ext uri="{FF2B5EF4-FFF2-40B4-BE49-F238E27FC236}">
                <a16:creationId xmlns:a16="http://schemas.microsoft.com/office/drawing/2014/main" id="{B059FDE5-D4A1-452E-817B-277EB8F899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19188" y="2670175"/>
          <a:ext cx="421957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17700" imgH="241300" progId="Equation.DSMT4">
                  <p:embed/>
                </p:oleObj>
              </mc:Choice>
              <mc:Fallback>
                <p:oleObj name="Equation" r:id="rId2" imgW="1917700" imgH="2413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188" y="2670175"/>
                        <a:ext cx="4219575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5">
            <a:extLst>
              <a:ext uri="{FF2B5EF4-FFF2-40B4-BE49-F238E27FC236}">
                <a16:creationId xmlns:a16="http://schemas.microsoft.com/office/drawing/2014/main" id="{113343C5-D1C2-4771-B96F-B3021E782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4365625"/>
            <a:ext cx="85042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betingete punktsannsynligheten </a:t>
            </a:r>
            <a:r>
              <a:rPr lang="nb-NO" altLang="nb-NO" sz="2800"/>
              <a:t>for </a:t>
            </a:r>
            <a:r>
              <a:rPr lang="nb-NO" altLang="nb-NO" sz="2800" i="1"/>
              <a:t>X </a:t>
            </a:r>
            <a:r>
              <a:rPr lang="nb-NO" altLang="nb-NO" sz="2800"/>
              <a:t>gitt 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er             er gitt ved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6150" name="Objekt 3">
            <a:extLst>
              <a:ext uri="{FF2B5EF4-FFF2-40B4-BE49-F238E27FC236}">
                <a16:creationId xmlns:a16="http://schemas.microsoft.com/office/drawing/2014/main" id="{7A3FB08A-6B18-443A-8EA2-F1522011C5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55888" y="1784350"/>
          <a:ext cx="952500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13" imgH="165028" progId="Equation.DSMT4">
                  <p:embed/>
                </p:oleObj>
              </mc:Choice>
              <mc:Fallback>
                <p:oleObj name="Equation" r:id="rId4" imgW="431613" imgH="165028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888" y="1784350"/>
                        <a:ext cx="952500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3">
            <a:extLst>
              <a:ext uri="{FF2B5EF4-FFF2-40B4-BE49-F238E27FC236}">
                <a16:creationId xmlns:a16="http://schemas.microsoft.com/office/drawing/2014/main" id="{A2EEE604-AA00-448B-B659-90D215163E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4288" y="4843463"/>
          <a:ext cx="8953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06048" imgH="203024" progId="Equation.DSMT4">
                  <p:embed/>
                </p:oleObj>
              </mc:Choice>
              <mc:Fallback>
                <p:oleObj name="Equation" r:id="rId6" imgW="406048" imgH="203024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4288" y="4843463"/>
                        <a:ext cx="8953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3">
            <a:extLst>
              <a:ext uri="{FF2B5EF4-FFF2-40B4-BE49-F238E27FC236}">
                <a16:creationId xmlns:a16="http://schemas.microsoft.com/office/drawing/2014/main" id="{91F4BD14-DECF-47F0-BF81-21C282808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63638" y="5688013"/>
          <a:ext cx="4219575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17700" imgH="241300" progId="Equation.DSMT4">
                  <p:embed/>
                </p:oleObj>
              </mc:Choice>
              <mc:Fallback>
                <p:oleObj name="Equation" r:id="rId8" imgW="1917700" imgH="2413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3638" y="5688013"/>
                        <a:ext cx="4219575" cy="53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3">
            <a:extLst>
              <a:ext uri="{FF2B5EF4-FFF2-40B4-BE49-F238E27FC236}">
                <a16:creationId xmlns:a16="http://schemas.microsoft.com/office/drawing/2014/main" id="{070BCFAC-0918-4584-AC13-E12A04C320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1363" y="3276600"/>
          <a:ext cx="3157537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35100" imgH="419100" progId="Equation.DSMT4">
                  <p:embed/>
                </p:oleObj>
              </mc:Choice>
              <mc:Fallback>
                <p:oleObj name="Equation" r:id="rId10" imgW="1435100" imgH="4191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363" y="3276600"/>
                        <a:ext cx="3157537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3">
            <a:extLst>
              <a:ext uri="{FF2B5EF4-FFF2-40B4-BE49-F238E27FC236}">
                <a16:creationId xmlns:a16="http://schemas.microsoft.com/office/drawing/2014/main" id="{43ECCFA3-6EF9-4DDA-BB57-14E40A9225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51463" y="3276600"/>
          <a:ext cx="1370012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22030" imgH="431613" progId="Equation.DSMT4">
                  <p:embed/>
                </p:oleObj>
              </mc:Choice>
              <mc:Fallback>
                <p:oleObj name="Equation" r:id="rId12" imgW="622030" imgH="431613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463" y="3276600"/>
                        <a:ext cx="1370012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3">
            <a:extLst>
              <a:ext uri="{FF2B5EF4-FFF2-40B4-BE49-F238E27FC236}">
                <a16:creationId xmlns:a16="http://schemas.microsoft.com/office/drawing/2014/main" id="{DA94BC76-F4CA-477D-811E-EE813B9E7E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1788" y="5478463"/>
          <a:ext cx="1368425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22030" imgH="431613" progId="Equation.DSMT4">
                  <p:embed/>
                </p:oleObj>
              </mc:Choice>
              <mc:Fallback>
                <p:oleObj name="Equation" r:id="rId14" imgW="622030" imgH="431613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788" y="5478463"/>
                        <a:ext cx="1368425" cy="95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Plassholder for lysbildenummer 1">
            <a:extLst>
              <a:ext uri="{FF2B5EF4-FFF2-40B4-BE49-F238E27FC236}">
                <a16:creationId xmlns:a16="http://schemas.microsoft.com/office/drawing/2014/main" id="{0A9904D2-F71B-4315-811C-58FCDF29F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49C188-7D5C-400A-8A83-B5EB86F7E2DD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466A1D-A50E-43E5-95C8-4BE166C12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596900"/>
            <a:ext cx="86026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La </a:t>
            </a:r>
            <a:r>
              <a:rPr lang="nb-NO" altLang="nb-NO" sz="2800" i="1"/>
              <a:t>X </a:t>
            </a:r>
            <a:r>
              <a:rPr lang="nb-NO" altLang="nb-NO" sz="2800"/>
              <a:t>være karakteren i norsk og </a:t>
            </a:r>
            <a:r>
              <a:rPr lang="nb-NO" altLang="nb-NO" sz="2800" i="1"/>
              <a:t>Y </a:t>
            </a:r>
            <a:r>
              <a:rPr lang="nb-NO" altLang="nb-NO" sz="2800"/>
              <a:t> karakteren i matematikk for en tilfeldig valgt elev</a:t>
            </a:r>
            <a:endParaRPr lang="en-US" altLang="nb-NO" sz="2800"/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6D0E6CB5-9FDA-49F7-AF10-9AD1A8FD6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-25400"/>
            <a:ext cx="8610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0066FF"/>
                </a:solidFill>
              </a:rPr>
              <a:t>Eksempel – Fordeling av karakterer</a:t>
            </a:r>
            <a:endParaRPr lang="en-US" altLang="nb-NO" sz="2800" b="1">
              <a:solidFill>
                <a:srgbClr val="0066FF"/>
              </a:solidFill>
            </a:endParaRPr>
          </a:p>
        </p:txBody>
      </p:sp>
      <p:sp>
        <p:nvSpPr>
          <p:cNvPr id="7172" name="Rectangle 11">
            <a:extLst>
              <a:ext uri="{FF2B5EF4-FFF2-40B4-BE49-F238E27FC236}">
                <a16:creationId xmlns:a16="http://schemas.microsoft.com/office/drawing/2014/main" id="{32AEC47F-37FF-46C5-8197-FF98944C1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1800225"/>
            <a:ext cx="78724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Simultan og marginal punktsannsynlighet  for            </a:t>
            </a:r>
            <a:r>
              <a:rPr lang="nb-NO" altLang="nb-NO" sz="2800" i="1"/>
              <a:t>X </a:t>
            </a:r>
            <a:r>
              <a:rPr lang="nb-NO" altLang="nb-NO" sz="2800"/>
              <a:t>og </a:t>
            </a:r>
            <a:r>
              <a:rPr lang="nb-NO" altLang="nb-NO" sz="2800" i="1"/>
              <a:t>Y </a:t>
            </a:r>
            <a:r>
              <a:rPr lang="nb-NO" altLang="nb-NO" sz="2800"/>
              <a:t>er gitt i tabellen (i prosent)</a:t>
            </a:r>
            <a:endParaRPr lang="en-US" altLang="nb-NO" sz="280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AB66D2B-306B-4964-A324-553CE10B7173}"/>
              </a:ext>
            </a:extLst>
          </p:cNvPr>
          <p:cNvGraphicFramePr>
            <a:graphicFrameLocks noGrp="1"/>
          </p:cNvGraphicFramePr>
          <p:nvPr/>
        </p:nvGraphicFramePr>
        <p:xfrm>
          <a:off x="801688" y="3106738"/>
          <a:ext cx="6869113" cy="341315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145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4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3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23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94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294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6641">
                <a:tc>
                  <a:txBody>
                    <a:bodyPr/>
                    <a:lstStyle/>
                    <a:p>
                      <a:pPr algn="ctr"/>
                      <a:endParaRPr lang="nb-NO" sz="2200" b="1" dirty="0"/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dirty="0"/>
                        <a:t>1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dirty="0"/>
                        <a:t>2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dirty="0"/>
                        <a:t>3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dirty="0"/>
                        <a:t>4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dirty="0"/>
                        <a:t>5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dirty="0"/>
                        <a:t>6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i="1" dirty="0"/>
                        <a:t>P</a:t>
                      </a:r>
                      <a:r>
                        <a:rPr lang="nb-NO" sz="2200" b="1" dirty="0"/>
                        <a:t>(</a:t>
                      </a:r>
                      <a:r>
                        <a:rPr lang="nb-NO" sz="2200" b="1" i="1" dirty="0"/>
                        <a:t>Y</a:t>
                      </a:r>
                      <a:r>
                        <a:rPr lang="nb-NO" sz="2200" b="1" dirty="0"/>
                        <a:t>=</a:t>
                      </a:r>
                      <a:r>
                        <a:rPr lang="nb-NO" sz="2200" b="1" i="1" dirty="0"/>
                        <a:t>y</a:t>
                      </a:r>
                      <a:r>
                        <a:rPr lang="nb-NO" sz="2200" b="1" dirty="0"/>
                        <a:t>)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641"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1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13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641"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2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22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41"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3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23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41"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4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20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641"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5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16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641"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6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nb-NO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1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6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641">
                <a:tc>
                  <a:txBody>
                    <a:bodyPr/>
                    <a:lstStyle/>
                    <a:p>
                      <a:pPr algn="ctr"/>
                      <a:r>
                        <a:rPr lang="nb-NO" sz="2200" b="1" i="1" dirty="0"/>
                        <a:t>P</a:t>
                      </a:r>
                      <a:r>
                        <a:rPr lang="nb-NO" sz="2200" b="1" dirty="0"/>
                        <a:t>(</a:t>
                      </a:r>
                      <a:r>
                        <a:rPr lang="nb-NO" sz="2200" b="1" i="1" dirty="0" err="1"/>
                        <a:t>X</a:t>
                      </a:r>
                      <a:r>
                        <a:rPr lang="nb-NO" sz="2200" b="1" dirty="0"/>
                        <a:t>=</a:t>
                      </a:r>
                      <a:r>
                        <a:rPr lang="nb-NO" sz="2200" b="1" i="1" dirty="0"/>
                        <a:t>x</a:t>
                      </a:r>
                      <a:r>
                        <a:rPr lang="nb-NO" sz="2200" b="1" dirty="0"/>
                        <a:t>)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3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16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35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31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/>
                        <a:t>13</a:t>
                      </a:r>
                      <a:endParaRPr lang="nb-NO" sz="2200" b="1" dirty="0"/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2</a:t>
                      </a:r>
                    </a:p>
                  </a:txBody>
                  <a:tcPr marL="91436" marR="91436" marT="45682" marB="4568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2200" b="1" dirty="0"/>
                        <a:t>100</a:t>
                      </a:r>
                    </a:p>
                  </a:txBody>
                  <a:tcPr marL="91436" marR="91436" marT="45682" marB="4568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4" name="Objekt 3">
            <a:extLst>
              <a:ext uri="{FF2B5EF4-FFF2-40B4-BE49-F238E27FC236}">
                <a16:creationId xmlns:a16="http://schemas.microsoft.com/office/drawing/2014/main" id="{9E2A33A0-76B3-4AB6-A2D3-C04679E4D4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31938" y="3106738"/>
          <a:ext cx="307975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139700" progId="Equation.DSMT4">
                  <p:embed/>
                </p:oleObj>
              </mc:Choice>
              <mc:Fallback>
                <p:oleObj name="Equation" r:id="rId3" imgW="139700" imgH="1397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938" y="3106738"/>
                        <a:ext cx="307975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3">
            <a:extLst>
              <a:ext uri="{FF2B5EF4-FFF2-40B4-BE49-F238E27FC236}">
                <a16:creationId xmlns:a16="http://schemas.microsoft.com/office/drawing/2014/main" id="{4B425C49-F98E-441A-95BC-08E4D27196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9325" y="3233738"/>
          <a:ext cx="307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579" imgH="177646" progId="Equation.DSMT4">
                  <p:embed/>
                </p:oleObj>
              </mc:Choice>
              <mc:Fallback>
                <p:oleObj name="Equation" r:id="rId5" imgW="139579" imgH="177646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325" y="3233738"/>
                        <a:ext cx="307975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49" name="Plassholder for lysbildenummer 1">
            <a:extLst>
              <a:ext uri="{FF2B5EF4-FFF2-40B4-BE49-F238E27FC236}">
                <a16:creationId xmlns:a16="http://schemas.microsoft.com/office/drawing/2014/main" id="{F4107792-839B-4F5E-906B-A741D975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192E6C-6497-4CA5-8B46-00D8214F79B0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>
            <a:extLst>
              <a:ext uri="{FF2B5EF4-FFF2-40B4-BE49-F238E27FC236}">
                <a16:creationId xmlns:a16="http://schemas.microsoft.com/office/drawing/2014/main" id="{6A95543F-58B4-43E4-911A-22EE6BDF1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336550"/>
            <a:ext cx="5659437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51AF96-0D97-4D41-9EC1-CFBBD2A0D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3559175"/>
            <a:ext cx="8324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Gitt at </a:t>
            </a:r>
            <a:r>
              <a:rPr lang="nb-NO" altLang="nb-NO" sz="2800" i="1"/>
              <a:t> X = </a:t>
            </a:r>
            <a:r>
              <a:rPr lang="nb-NO" altLang="nb-NO" sz="2800"/>
              <a:t>5, har vi (f. eks.) at</a:t>
            </a:r>
            <a:endParaRPr lang="en-US" altLang="nb-NO" sz="2800"/>
          </a:p>
        </p:txBody>
      </p:sp>
      <p:graphicFrame>
        <p:nvGraphicFramePr>
          <p:cNvPr id="13" name="Objekt 3">
            <a:extLst>
              <a:ext uri="{FF2B5EF4-FFF2-40B4-BE49-F238E27FC236}">
                <a16:creationId xmlns:a16="http://schemas.microsoft.com/office/drawing/2014/main" id="{1893F05E-E692-46D5-B2CF-39DA59B48B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9663" y="4217988"/>
          <a:ext cx="2795587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69449" imgH="431613" progId="Equation.DSMT4">
                  <p:embed/>
                </p:oleObj>
              </mc:Choice>
              <mc:Fallback>
                <p:oleObj name="Equation" r:id="rId3" imgW="1269449" imgH="431613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9663" y="4217988"/>
                        <a:ext cx="2795587" cy="95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3">
            <a:extLst>
              <a:ext uri="{FF2B5EF4-FFF2-40B4-BE49-F238E27FC236}">
                <a16:creationId xmlns:a16="http://schemas.microsoft.com/office/drawing/2014/main" id="{503F6620-C483-431C-B84B-443F1C5766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7975" y="4217988"/>
          <a:ext cx="156527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10891" imgH="393529" progId="Equation.DSMT4">
                  <p:embed/>
                </p:oleObj>
              </mc:Choice>
              <mc:Fallback>
                <p:oleObj name="Equation" r:id="rId5" imgW="710891" imgH="393529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7975" y="4217988"/>
                        <a:ext cx="1565275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3">
            <a:extLst>
              <a:ext uri="{FF2B5EF4-FFF2-40B4-BE49-F238E27FC236}">
                <a16:creationId xmlns:a16="http://schemas.microsoft.com/office/drawing/2014/main" id="{FC152CFE-2F8B-460E-BCD8-0532059FC0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43588" y="4468813"/>
          <a:ext cx="22082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02865" imgH="203112" progId="Equation.DSMT4">
                  <p:embed/>
                </p:oleObj>
              </mc:Choice>
              <mc:Fallback>
                <p:oleObj name="Equation" r:id="rId7" imgW="1002865" imgH="203112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588" y="4468813"/>
                        <a:ext cx="220821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3">
            <a:extLst>
              <a:ext uri="{FF2B5EF4-FFF2-40B4-BE49-F238E27FC236}">
                <a16:creationId xmlns:a16="http://schemas.microsoft.com/office/drawing/2014/main" id="{814EB6F2-5089-4F06-A9D0-EC0455484D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7288" y="5410200"/>
          <a:ext cx="2795587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9449" imgH="431613" progId="Equation.DSMT4">
                  <p:embed/>
                </p:oleObj>
              </mc:Choice>
              <mc:Fallback>
                <p:oleObj name="Equation" r:id="rId9" imgW="1269449" imgH="431613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7288" y="5410200"/>
                        <a:ext cx="2795587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3">
            <a:extLst>
              <a:ext uri="{FF2B5EF4-FFF2-40B4-BE49-F238E27FC236}">
                <a16:creationId xmlns:a16="http://schemas.microsoft.com/office/drawing/2014/main" id="{1F7730BC-35A6-4CE1-95EA-B31E84C6D6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65600" y="5410200"/>
          <a:ext cx="1565275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10891" imgH="393529" progId="Equation.DSMT4">
                  <p:embed/>
                </p:oleObj>
              </mc:Choice>
              <mc:Fallback>
                <p:oleObj name="Equation" r:id="rId11" imgW="710891" imgH="393529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5600" y="5410200"/>
                        <a:ext cx="1565275" cy="86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3">
            <a:extLst>
              <a:ext uri="{FF2B5EF4-FFF2-40B4-BE49-F238E27FC236}">
                <a16:creationId xmlns:a16="http://schemas.microsoft.com/office/drawing/2014/main" id="{2AE83328-0FC4-4AAB-A8E7-9E500AAC60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64225" y="5661025"/>
          <a:ext cx="22637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28254" imgH="203112" progId="Equation.DSMT4">
                  <p:embed/>
                </p:oleObj>
              </mc:Choice>
              <mc:Fallback>
                <p:oleObj name="Equation" r:id="rId13" imgW="1028254" imgH="203112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4225" y="5661025"/>
                        <a:ext cx="226377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Plassholder for lysbildenummer 1">
            <a:extLst>
              <a:ext uri="{FF2B5EF4-FFF2-40B4-BE49-F238E27FC236}">
                <a16:creationId xmlns:a16="http://schemas.microsoft.com/office/drawing/2014/main" id="{EB325892-E080-4662-BE73-53E082DF0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91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38D177-88DB-4C07-9474-421B659056C4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A867ED9-88FD-486A-AE46-DCA45BA222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23825"/>
            <a:ext cx="78644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66FF"/>
                </a:solidFill>
              </a:rPr>
              <a:t>Betinget forventning og varians for diskrete stokastiske variabler</a:t>
            </a:r>
            <a:endParaRPr lang="en-US" altLang="nb-NO" b="1">
              <a:solidFill>
                <a:srgbClr val="0066FF"/>
              </a:solidFill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75689A8-DFE7-44A9-AA71-AB66916F8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1317625"/>
            <a:ext cx="85042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betingete forventningen </a:t>
            </a:r>
            <a:r>
              <a:rPr lang="nb-NO" altLang="nb-NO" sz="2800"/>
              <a:t>for </a:t>
            </a:r>
            <a:r>
              <a:rPr lang="nb-NO" altLang="nb-NO" sz="2800" i="1"/>
              <a:t>Y </a:t>
            </a:r>
            <a:r>
              <a:rPr lang="nb-NO" altLang="nb-NO" sz="2800"/>
              <a:t>gitt at                            er gitt ved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5" name="Objekt 3">
            <a:extLst>
              <a:ext uri="{FF2B5EF4-FFF2-40B4-BE49-F238E27FC236}">
                <a16:creationId xmlns:a16="http://schemas.microsoft.com/office/drawing/2014/main" id="{E99406AB-5539-4AE8-9ED9-8C638C1BB7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8575" y="2306638"/>
          <a:ext cx="564356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65400" imgH="355600" progId="Equation.DSMT4">
                  <p:embed/>
                </p:oleObj>
              </mc:Choice>
              <mc:Fallback>
                <p:oleObj name="Equation" r:id="rId2" imgW="2565400" imgH="3556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8575" y="2306638"/>
                        <a:ext cx="564356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3">
            <a:extLst>
              <a:ext uri="{FF2B5EF4-FFF2-40B4-BE49-F238E27FC236}">
                <a16:creationId xmlns:a16="http://schemas.microsoft.com/office/drawing/2014/main" id="{932C1B9C-750D-4DBE-B7F2-C74E986A23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62800" y="1403350"/>
          <a:ext cx="9509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13" imgH="165028" progId="Equation.DSMT4">
                  <p:embed/>
                </p:oleObj>
              </mc:Choice>
              <mc:Fallback>
                <p:oleObj name="Equation" r:id="rId4" imgW="431613" imgH="165028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1403350"/>
                        <a:ext cx="950913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5">
            <a:extLst>
              <a:ext uri="{FF2B5EF4-FFF2-40B4-BE49-F238E27FC236}">
                <a16:creationId xmlns:a16="http://schemas.microsoft.com/office/drawing/2014/main" id="{14B379C7-9B2C-42DD-8C01-65F59425E9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3192463"/>
            <a:ext cx="85042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betingete variansen </a:t>
            </a:r>
            <a:r>
              <a:rPr lang="nb-NO" altLang="nb-NO" sz="2800"/>
              <a:t>for </a:t>
            </a:r>
            <a:r>
              <a:rPr lang="nb-NO" altLang="nb-NO" sz="2800" i="1"/>
              <a:t>Y </a:t>
            </a:r>
            <a:r>
              <a:rPr lang="nb-NO" altLang="nb-NO" sz="2800"/>
              <a:t>gitt at                                     er gitt ved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12" name="Objekt 3">
            <a:extLst>
              <a:ext uri="{FF2B5EF4-FFF2-40B4-BE49-F238E27FC236}">
                <a16:creationId xmlns:a16="http://schemas.microsoft.com/office/drawing/2014/main" id="{DB665475-99C0-4B9A-9AB7-0E2838695C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51625" y="3260725"/>
          <a:ext cx="9509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13" imgH="165028" progId="Equation.DSMT4">
                  <p:embed/>
                </p:oleObj>
              </mc:Choice>
              <mc:Fallback>
                <p:oleObj name="Equation" r:id="rId4" imgW="431613" imgH="165028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25" y="3260725"/>
                        <a:ext cx="950913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3">
            <a:extLst>
              <a:ext uri="{FF2B5EF4-FFF2-40B4-BE49-F238E27FC236}">
                <a16:creationId xmlns:a16="http://schemas.microsoft.com/office/drawing/2014/main" id="{9A0A00B2-AD85-470F-BE24-CB5E601DC1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3450" y="4284663"/>
          <a:ext cx="718026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63900" imgH="355600" progId="Equation.DSMT4">
                  <p:embed/>
                </p:oleObj>
              </mc:Choice>
              <mc:Fallback>
                <p:oleObj name="Equation" r:id="rId6" imgW="3263900" imgH="3556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3450" y="4284663"/>
                        <a:ext cx="718026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5">
            <a:extLst>
              <a:ext uri="{FF2B5EF4-FFF2-40B4-BE49-F238E27FC236}">
                <a16:creationId xmlns:a16="http://schemas.microsoft.com/office/drawing/2014/main" id="{7043BFF2-909D-4EBA-BD0C-DA990DABC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5205413"/>
            <a:ext cx="85042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Tilsvarende gjelder for betinget forventning og varians for </a:t>
            </a:r>
            <a:r>
              <a:rPr lang="nb-NO" altLang="nb-NO" sz="2800" i="1"/>
              <a:t>X </a:t>
            </a:r>
            <a:r>
              <a:rPr lang="nb-NO" altLang="nb-NO" sz="2800"/>
              <a:t> gitt at 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15" name="Objekt 3">
            <a:extLst>
              <a:ext uri="{FF2B5EF4-FFF2-40B4-BE49-F238E27FC236}">
                <a16:creationId xmlns:a16="http://schemas.microsoft.com/office/drawing/2014/main" id="{3410BC8B-76C8-48AB-8223-263C2F6527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5738" y="5711825"/>
          <a:ext cx="8953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48" imgH="203024" progId="Equation.DSMT4">
                  <p:embed/>
                </p:oleObj>
              </mc:Choice>
              <mc:Fallback>
                <p:oleObj name="Equation" r:id="rId8" imgW="406048" imgH="203024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5711825"/>
                        <a:ext cx="8953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1" name="Plassholder for lysbildenummer 1">
            <a:extLst>
              <a:ext uri="{FF2B5EF4-FFF2-40B4-BE49-F238E27FC236}">
                <a16:creationId xmlns:a16="http://schemas.microsoft.com/office/drawing/2014/main" id="{25116ADB-6000-4C2F-8B8E-8EDDA834C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51625" y="6297613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3C2CD2-902C-4055-825B-57EFC393C901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>
            <a:extLst>
              <a:ext uri="{FF2B5EF4-FFF2-40B4-BE49-F238E27FC236}">
                <a16:creationId xmlns:a16="http://schemas.microsoft.com/office/drawing/2014/main" id="{899E4561-94A7-4E01-A928-D33A36544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07950"/>
            <a:ext cx="8610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0066FF"/>
                </a:solidFill>
              </a:rPr>
              <a:t>Eksempel (forts)</a:t>
            </a:r>
            <a:endParaRPr lang="en-US" altLang="nb-NO" sz="2800" b="1">
              <a:solidFill>
                <a:srgbClr val="0066FF"/>
              </a:solidFill>
            </a:endParaRPr>
          </a:p>
        </p:txBody>
      </p:sp>
      <p:pic>
        <p:nvPicPr>
          <p:cNvPr id="11267" name="Picture 1">
            <a:extLst>
              <a:ext uri="{FF2B5EF4-FFF2-40B4-BE49-F238E27FC236}">
                <a16:creationId xmlns:a16="http://schemas.microsoft.com/office/drawing/2014/main" id="{BF6DC84E-7F95-41F3-A2E1-DAC8AA4F3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784225"/>
            <a:ext cx="5661025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46E50A2-A801-4D6F-A9ED-373C7B0F5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81438"/>
            <a:ext cx="8324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/>
              <a:t>Gitt at </a:t>
            </a:r>
            <a:r>
              <a:rPr lang="nb-NO" altLang="nb-NO" sz="2400" i="1"/>
              <a:t> X = </a:t>
            </a:r>
            <a:r>
              <a:rPr lang="nb-NO" altLang="nb-NO" sz="2400"/>
              <a:t>5, er forventet verdi av </a:t>
            </a:r>
            <a:r>
              <a:rPr lang="nb-NO" altLang="nb-NO" sz="2400" i="1"/>
              <a:t>Y</a:t>
            </a:r>
            <a:endParaRPr lang="en-US" altLang="nb-NO" sz="2400"/>
          </a:p>
        </p:txBody>
      </p:sp>
      <p:graphicFrame>
        <p:nvGraphicFramePr>
          <p:cNvPr id="13" name="Objekt 3">
            <a:extLst>
              <a:ext uri="{FF2B5EF4-FFF2-40B4-BE49-F238E27FC236}">
                <a16:creationId xmlns:a16="http://schemas.microsoft.com/office/drawing/2014/main" id="{C69F108B-DBBC-4168-97B0-6D1972407D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6063" y="4265613"/>
          <a:ext cx="4500562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44700" imgH="444500" progId="Equation.DSMT4">
                  <p:embed/>
                </p:oleObj>
              </mc:Choice>
              <mc:Fallback>
                <p:oleObj name="Equation" r:id="rId3" imgW="2044700" imgH="4445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6063" y="4265613"/>
                        <a:ext cx="4500562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401F2718-2BEB-4CD2-8B12-37E1AE0DE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321300"/>
            <a:ext cx="83248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/>
              <a:t>Gitt at </a:t>
            </a:r>
            <a:r>
              <a:rPr lang="nb-NO" altLang="nb-NO" sz="2400" i="1"/>
              <a:t> X = </a:t>
            </a:r>
            <a:r>
              <a:rPr lang="nb-NO" altLang="nb-NO" sz="2400"/>
              <a:t>3, er forventet verdi av </a:t>
            </a:r>
            <a:r>
              <a:rPr lang="nb-NO" altLang="nb-NO" sz="2400" i="1"/>
              <a:t>Y</a:t>
            </a:r>
            <a:endParaRPr lang="en-US" altLang="nb-NO" sz="2400"/>
          </a:p>
        </p:txBody>
      </p:sp>
      <p:graphicFrame>
        <p:nvGraphicFramePr>
          <p:cNvPr id="8" name="Objekt 3">
            <a:extLst>
              <a:ext uri="{FF2B5EF4-FFF2-40B4-BE49-F238E27FC236}">
                <a16:creationId xmlns:a16="http://schemas.microsoft.com/office/drawing/2014/main" id="{03534FA8-036D-45B6-B7A3-1757902110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85888" y="5781675"/>
          <a:ext cx="4500562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44700" imgH="444500" progId="Equation.DSMT4">
                  <p:embed/>
                </p:oleObj>
              </mc:Choice>
              <mc:Fallback>
                <p:oleObj name="Equation" r:id="rId5" imgW="2044700" imgH="4445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5781675"/>
                        <a:ext cx="4500562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43503107-7485-46F3-B12E-D6B7C5CFF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50" y="4492625"/>
            <a:ext cx="23352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B0F0"/>
                </a:solidFill>
              </a:rPr>
              <a:t>(Python-kommandoer på neste slide)</a:t>
            </a:r>
            <a:endParaRPr lang="en-US" altLang="nb-NO" sz="2400" dirty="0">
              <a:solidFill>
                <a:srgbClr val="00B0F0"/>
              </a:solidFill>
            </a:endParaRPr>
          </a:p>
        </p:txBody>
      </p:sp>
      <p:sp>
        <p:nvSpPr>
          <p:cNvPr id="11273" name="Plassholder for lysbildenummer 1">
            <a:extLst>
              <a:ext uri="{FF2B5EF4-FFF2-40B4-BE49-F238E27FC236}">
                <a16:creationId xmlns:a16="http://schemas.microsoft.com/office/drawing/2014/main" id="{2A1DE3A9-7609-4264-9497-FB48DF9F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91313" y="627380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356E70-2B99-4DE9-86BD-386315FDA91A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>
            <a:extLst>
              <a:ext uri="{FF2B5EF4-FFF2-40B4-BE49-F238E27FC236}">
                <a16:creationId xmlns:a16="http://schemas.microsoft.com/office/drawing/2014/main" id="{4AC6ADE4-20B7-44B5-995E-987A2587F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B2FB66-6B70-49BE-8138-CCA7F699B5C2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nb-NO" sz="14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1806C0DC-6F88-47D6-9C3A-C70EF92C0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438" y="369888"/>
            <a:ext cx="858361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>
                <a:solidFill>
                  <a:srgbClr val="0000FF"/>
                </a:solidFill>
              </a:rPr>
              <a:t>Python-kommandoer for å beregne de                   betingete  forventningene på forrige slide                   </a:t>
            </a:r>
            <a:endParaRPr lang="en-US" altLang="nb-NO" sz="2800" dirty="0">
              <a:solidFill>
                <a:srgbClr val="0000FF"/>
              </a:solidFill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C5F911CA-01CE-4C41-A038-A3BB479E4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1706563"/>
            <a:ext cx="704373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 err="1">
                <a:solidFill>
                  <a:srgbClr val="0000FF"/>
                </a:solidFill>
              </a:rPr>
              <a:t>tmp</a:t>
            </a:r>
            <a:r>
              <a:rPr lang="nb-NO" altLang="nb-NO" sz="2400" dirty="0">
                <a:solidFill>
                  <a:srgbClr val="0000FF"/>
                </a:solidFill>
              </a:rPr>
              <a:t> = </a:t>
            </a:r>
            <a:r>
              <a:rPr lang="nb-NO" altLang="nb-NO" sz="2400" dirty="0" err="1">
                <a:solidFill>
                  <a:srgbClr val="0000FF"/>
                </a:solidFill>
              </a:rPr>
              <a:t>np.arange</a:t>
            </a:r>
            <a:r>
              <a:rPr lang="nb-NO" altLang="nb-NO" sz="2400" dirty="0">
                <a:solidFill>
                  <a:srgbClr val="0000FF"/>
                </a:solidFill>
              </a:rPr>
              <a:t>(1,7)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x = </a:t>
            </a:r>
            <a:r>
              <a:rPr lang="nb-NO" altLang="nb-NO" sz="2400" dirty="0" err="1">
                <a:solidFill>
                  <a:srgbClr val="0000FF"/>
                </a:solidFill>
              </a:rPr>
              <a:t>np.tile</a:t>
            </a:r>
            <a:r>
              <a:rPr lang="nb-NO" altLang="nb-NO" sz="2400" dirty="0">
                <a:solidFill>
                  <a:srgbClr val="0000FF"/>
                </a:solidFill>
              </a:rPr>
              <a:t>(</a:t>
            </a:r>
            <a:r>
              <a:rPr lang="nb-NO" altLang="nb-NO" sz="2400" dirty="0" err="1">
                <a:solidFill>
                  <a:srgbClr val="0000FF"/>
                </a:solidFill>
              </a:rPr>
              <a:t>tmp</a:t>
            </a:r>
            <a:r>
              <a:rPr lang="nb-NO" altLang="nb-NO" sz="2400" dirty="0">
                <a:solidFill>
                  <a:srgbClr val="0000FF"/>
                </a:solidFill>
              </a:rPr>
              <a:t>,(6,1))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y = </a:t>
            </a:r>
            <a:r>
              <a:rPr lang="nb-NO" altLang="nb-NO" sz="2400" dirty="0" err="1">
                <a:solidFill>
                  <a:srgbClr val="0000FF"/>
                </a:solidFill>
              </a:rPr>
              <a:t>x.transpose</a:t>
            </a:r>
            <a:r>
              <a:rPr lang="nb-NO" altLang="nb-NO" sz="2400" dirty="0">
                <a:solidFill>
                  <a:srgbClr val="0000FF"/>
                </a:solidFill>
              </a:rPr>
              <a:t>()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 err="1">
                <a:solidFill>
                  <a:srgbClr val="0000FF"/>
                </a:solidFill>
              </a:rPr>
              <a:t>pxy</a:t>
            </a:r>
            <a:r>
              <a:rPr lang="nb-NO" altLang="nb-NO" sz="2400" dirty="0">
                <a:solidFill>
                  <a:srgbClr val="0000FF"/>
                </a:solidFill>
              </a:rPr>
              <a:t> = </a:t>
            </a:r>
            <a:r>
              <a:rPr lang="nb-NO" altLang="nb-NO" sz="2400" dirty="0" err="1">
                <a:solidFill>
                  <a:srgbClr val="0000FF"/>
                </a:solidFill>
              </a:rPr>
              <a:t>np.array</a:t>
            </a:r>
            <a:r>
              <a:rPr lang="nb-NO" altLang="nb-NO" sz="2400" dirty="0">
                <a:solidFill>
                  <a:srgbClr val="0000FF"/>
                </a:solidFill>
              </a:rPr>
              <a:t>([[0.01,0.04,0.05,0.03,0.0,0.0],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         [0.01,0.04,0.11,0.06,0.0,0.0],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         [0.01,0.04,0.08,0.08,0.02,0.0],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         [0.0,0.03,0.07,0.06,0.04,0.0],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         [0.0,0.01,0.03,0.06,0.05,0.01],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         [0.0,0.0,0.01,0.02,0.02,0.01]])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 err="1">
                <a:solidFill>
                  <a:srgbClr val="0000FF"/>
                </a:solidFill>
              </a:rPr>
              <a:t>px</a:t>
            </a:r>
            <a:r>
              <a:rPr lang="nb-NO" altLang="nb-NO" sz="2400" dirty="0">
                <a:solidFill>
                  <a:srgbClr val="0000FF"/>
                </a:solidFill>
              </a:rPr>
              <a:t> = sum(</a:t>
            </a:r>
            <a:r>
              <a:rPr lang="nb-NO" altLang="nb-NO" sz="2400" dirty="0" err="1">
                <a:solidFill>
                  <a:srgbClr val="0000FF"/>
                </a:solidFill>
              </a:rPr>
              <a:t>pxy</a:t>
            </a:r>
            <a:r>
              <a:rPr lang="nb-NO" altLang="nb-NO" sz="2400" dirty="0">
                <a:solidFill>
                  <a:srgbClr val="0000FF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sum(</a:t>
            </a:r>
            <a:r>
              <a:rPr lang="nb-NO" altLang="nb-NO" sz="2400" dirty="0" err="1">
                <a:solidFill>
                  <a:srgbClr val="0000FF"/>
                </a:solidFill>
              </a:rPr>
              <a:t>tmp</a:t>
            </a:r>
            <a:r>
              <a:rPr lang="nb-NO" altLang="nb-NO" sz="2400" dirty="0">
                <a:solidFill>
                  <a:srgbClr val="0000FF"/>
                </a:solidFill>
              </a:rPr>
              <a:t>*</a:t>
            </a:r>
            <a:r>
              <a:rPr lang="nb-NO" altLang="nb-NO" sz="2400" dirty="0" err="1">
                <a:solidFill>
                  <a:srgbClr val="0000FF"/>
                </a:solidFill>
              </a:rPr>
              <a:t>pxy.transpose</a:t>
            </a:r>
            <a:r>
              <a:rPr lang="nb-NO" altLang="nb-NO" sz="2400" dirty="0">
                <a:solidFill>
                  <a:srgbClr val="0000FF"/>
                </a:solidFill>
              </a:rPr>
              <a:t>()[4]/[</a:t>
            </a:r>
            <a:r>
              <a:rPr lang="nb-NO" altLang="nb-NO" sz="2400" dirty="0" err="1">
                <a:solidFill>
                  <a:srgbClr val="0000FF"/>
                </a:solidFill>
              </a:rPr>
              <a:t>px</a:t>
            </a:r>
            <a:r>
              <a:rPr lang="nb-NO" altLang="nb-NO" sz="2400" dirty="0">
                <a:solidFill>
                  <a:srgbClr val="0000FF"/>
                </a:solidFill>
              </a:rPr>
              <a:t>[4]])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 dirty="0">
                <a:solidFill>
                  <a:srgbClr val="0000FF"/>
                </a:solidFill>
              </a:rPr>
              <a:t>sum(</a:t>
            </a:r>
            <a:r>
              <a:rPr lang="nb-NO" altLang="nb-NO" sz="2400" dirty="0" err="1">
                <a:solidFill>
                  <a:srgbClr val="0000FF"/>
                </a:solidFill>
              </a:rPr>
              <a:t>tmp</a:t>
            </a:r>
            <a:r>
              <a:rPr lang="nb-NO" altLang="nb-NO" sz="2400" dirty="0">
                <a:solidFill>
                  <a:srgbClr val="0000FF"/>
                </a:solidFill>
              </a:rPr>
              <a:t>*</a:t>
            </a:r>
            <a:r>
              <a:rPr lang="nb-NO" altLang="nb-NO" sz="2400" dirty="0" err="1">
                <a:solidFill>
                  <a:srgbClr val="0000FF"/>
                </a:solidFill>
              </a:rPr>
              <a:t>pxy.transpose</a:t>
            </a:r>
            <a:r>
              <a:rPr lang="nb-NO" altLang="nb-NO" sz="2400" dirty="0">
                <a:solidFill>
                  <a:srgbClr val="0000FF"/>
                </a:solidFill>
              </a:rPr>
              <a:t>()[2]/[</a:t>
            </a:r>
            <a:r>
              <a:rPr lang="nb-NO" altLang="nb-NO" sz="2400" dirty="0" err="1">
                <a:solidFill>
                  <a:srgbClr val="0000FF"/>
                </a:solidFill>
              </a:rPr>
              <a:t>px</a:t>
            </a:r>
            <a:r>
              <a:rPr lang="nb-NO" altLang="nb-NO" sz="2400" dirty="0">
                <a:solidFill>
                  <a:srgbClr val="0000FF"/>
                </a:solidFill>
              </a:rPr>
              <a:t>[2]])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92CC7CD-9ED9-4CFF-A48F-AC0A1EB2D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725" y="347663"/>
            <a:ext cx="83185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0066FF"/>
                </a:solidFill>
              </a:rPr>
              <a:t>Simultane og marginale sannsynlighetstettheter for kontinuerlige stokastiske variabler</a:t>
            </a:r>
            <a:endParaRPr lang="en-US" altLang="nb-NO" sz="2800" b="1">
              <a:solidFill>
                <a:srgbClr val="0066FF"/>
              </a:solidFill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304E46D9-68E3-4340-BEB4-E2D1C4E07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25" y="1566863"/>
            <a:ext cx="85264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For to kontinuerlige stokastiske variabler </a:t>
            </a:r>
            <a:r>
              <a:rPr lang="nb-NO" altLang="nb-NO" sz="2800" i="1"/>
              <a:t>X </a:t>
            </a:r>
            <a:r>
              <a:rPr lang="nb-NO" altLang="nb-NO" sz="2800"/>
              <a:t>og</a:t>
            </a:r>
            <a:r>
              <a:rPr lang="nb-NO" altLang="nb-NO" sz="2800" i="1"/>
              <a:t> Y</a:t>
            </a:r>
            <a:r>
              <a:rPr lang="nb-NO" altLang="nb-NO" sz="2800"/>
              <a:t>             har vi en </a:t>
            </a:r>
            <a:r>
              <a:rPr lang="nb-NO" altLang="nb-NO" sz="2800">
                <a:solidFill>
                  <a:srgbClr val="FF0000"/>
                </a:solidFill>
              </a:rPr>
              <a:t>simultan synlighetstetthet </a:t>
            </a:r>
            <a:r>
              <a:rPr lang="nb-NO" altLang="nb-NO" sz="2800"/>
              <a:t> 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11" name="Objekt 3">
            <a:extLst>
              <a:ext uri="{FF2B5EF4-FFF2-40B4-BE49-F238E27FC236}">
                <a16:creationId xmlns:a16="http://schemas.microsoft.com/office/drawing/2014/main" id="{1548433D-8EC4-4F0E-A10F-D966832370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69063" y="2060575"/>
          <a:ext cx="979487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4307" imgH="203112" progId="Equation.DSMT4">
                  <p:embed/>
                </p:oleObj>
              </mc:Choice>
              <mc:Fallback>
                <p:oleObj name="Equation" r:id="rId2" imgW="444307" imgH="203112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9063" y="2060575"/>
                        <a:ext cx="979487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5">
            <a:extLst>
              <a:ext uri="{FF2B5EF4-FFF2-40B4-BE49-F238E27FC236}">
                <a16:creationId xmlns:a16="http://schemas.microsoft.com/office/drawing/2014/main" id="{42F48C7F-6177-4CCA-A722-D2AF2F822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2911475"/>
            <a:ext cx="85042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 </a:t>
            </a:r>
            <a:r>
              <a:rPr lang="nb-NO" altLang="nb-NO" sz="2800">
                <a:solidFill>
                  <a:srgbClr val="FF0000"/>
                </a:solidFill>
              </a:rPr>
              <a:t>marginale sannsynlighetstetthetene                            </a:t>
            </a:r>
            <a:r>
              <a:rPr lang="nb-NO" altLang="nb-NO" sz="2800"/>
              <a:t>for </a:t>
            </a:r>
            <a:r>
              <a:rPr lang="nb-NO" altLang="nb-NO" sz="2800" i="1"/>
              <a:t>X </a:t>
            </a:r>
            <a:r>
              <a:rPr lang="nb-NO" altLang="nb-NO" sz="2800"/>
              <a:t>og </a:t>
            </a:r>
            <a:r>
              <a:rPr lang="nb-NO" altLang="nb-NO" sz="2800" i="1"/>
              <a:t>Y </a:t>
            </a:r>
            <a:r>
              <a:rPr lang="nb-NO" altLang="nb-NO" sz="2800"/>
              <a:t>er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13318" name="Object 9">
            <a:extLst>
              <a:ext uri="{FF2B5EF4-FFF2-40B4-BE49-F238E27FC236}">
                <a16:creationId xmlns:a16="http://schemas.microsoft.com/office/drawing/2014/main" id="{E07B15D2-87ED-408C-9258-00B8317BD2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606805"/>
              </p:ext>
            </p:extLst>
          </p:nvPr>
        </p:nvGraphicFramePr>
        <p:xfrm>
          <a:off x="1946275" y="3895725"/>
          <a:ext cx="3017838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120" imgH="469800" progId="Equation.DSMT4">
                  <p:embed/>
                </p:oleObj>
              </mc:Choice>
              <mc:Fallback>
                <p:oleObj name="Equation" r:id="rId4" imgW="1257120" imgH="469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3895725"/>
                        <a:ext cx="3017838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9">
            <a:extLst>
              <a:ext uri="{FF2B5EF4-FFF2-40B4-BE49-F238E27FC236}">
                <a16:creationId xmlns:a16="http://schemas.microsoft.com/office/drawing/2014/main" id="{476F4478-F042-40D3-B7A0-F451E425AE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188558"/>
              </p:ext>
            </p:extLst>
          </p:nvPr>
        </p:nvGraphicFramePr>
        <p:xfrm>
          <a:off x="1978025" y="5227638"/>
          <a:ext cx="2986088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520" imgH="469800" progId="Equation.DSMT4">
                  <p:embed/>
                </p:oleObj>
              </mc:Choice>
              <mc:Fallback>
                <p:oleObj name="Equation" r:id="rId6" imgW="1244520" imgH="469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025" y="5227638"/>
                        <a:ext cx="2986088" cy="112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Plassholder for lysbildenummer 1">
            <a:extLst>
              <a:ext uri="{FF2B5EF4-FFF2-40B4-BE49-F238E27FC236}">
                <a16:creationId xmlns:a16="http://schemas.microsoft.com/office/drawing/2014/main" id="{4279489C-A7CC-4B1A-939B-C3F362C7D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218A66-2D04-4977-A65B-B561A10824D2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3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AE8E422-30A5-41E3-8DBC-5968EBF88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3" y="211138"/>
            <a:ext cx="78644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66FF"/>
                </a:solidFill>
              </a:rPr>
              <a:t>Betingete sannsynlighetstettheter for kontinuerlige stokastiske variabler</a:t>
            </a:r>
            <a:endParaRPr lang="en-US" altLang="nb-NO" b="1">
              <a:solidFill>
                <a:srgbClr val="0066FF"/>
              </a:solidFill>
            </a:endParaRPr>
          </a:p>
        </p:txBody>
      </p:sp>
      <p:sp>
        <p:nvSpPr>
          <p:cNvPr id="22531" name="Text Box 5">
            <a:extLst>
              <a:ext uri="{FF2B5EF4-FFF2-40B4-BE49-F238E27FC236}">
                <a16:creationId xmlns:a16="http://schemas.microsoft.com/office/drawing/2014/main" id="{E91ADCD0-ECFF-4A6A-9E43-EC849121E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1646238"/>
            <a:ext cx="85042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 betingede sannsynlighetstettheten </a:t>
            </a:r>
            <a:r>
              <a:rPr lang="nb-NO" altLang="nb-NO" sz="2800"/>
              <a:t>for </a:t>
            </a:r>
            <a:r>
              <a:rPr lang="nb-NO" altLang="nb-NO" sz="2800" i="1"/>
              <a:t>Y </a:t>
            </a:r>
            <a:r>
              <a:rPr lang="nb-NO" altLang="nb-NO" sz="2800"/>
              <a:t>gitt               at            er gitt ved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22532" name="Object 9">
            <a:extLst>
              <a:ext uri="{FF2B5EF4-FFF2-40B4-BE49-F238E27FC236}">
                <a16:creationId xmlns:a16="http://schemas.microsoft.com/office/drawing/2014/main" id="{CC7F8C21-85CD-4D0D-9143-F7D45A2482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019522"/>
              </p:ext>
            </p:extLst>
          </p:nvPr>
        </p:nvGraphicFramePr>
        <p:xfrm>
          <a:off x="1924050" y="2743200"/>
          <a:ext cx="295592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31560" imgH="431640" progId="Equation.DSMT4">
                  <p:embed/>
                </p:oleObj>
              </mc:Choice>
              <mc:Fallback>
                <p:oleObj name="Equation" r:id="rId2" imgW="1231560" imgH="431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4050" y="2743200"/>
                        <a:ext cx="2955925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3">
            <a:extLst>
              <a:ext uri="{FF2B5EF4-FFF2-40B4-BE49-F238E27FC236}">
                <a16:creationId xmlns:a16="http://schemas.microsoft.com/office/drawing/2014/main" id="{3F3C1FA5-69F6-4049-98AF-2670D43261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2143125"/>
          <a:ext cx="9509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13" imgH="165028" progId="Equation.DSMT4">
                  <p:embed/>
                </p:oleObj>
              </mc:Choice>
              <mc:Fallback>
                <p:oleObj name="Equation" r:id="rId4" imgW="431613" imgH="165028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143125"/>
                        <a:ext cx="950913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Text Box 5">
            <a:extLst>
              <a:ext uri="{FF2B5EF4-FFF2-40B4-BE49-F238E27FC236}">
                <a16:creationId xmlns:a16="http://schemas.microsoft.com/office/drawing/2014/main" id="{0FC6E922-76D9-4390-B815-C0C69CAF4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3" y="3911600"/>
            <a:ext cx="85042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 betingede sannsynlighetstettheten </a:t>
            </a:r>
            <a:r>
              <a:rPr lang="nb-NO" altLang="nb-NO" sz="2800"/>
              <a:t>for </a:t>
            </a:r>
            <a:r>
              <a:rPr lang="nb-NO" altLang="nb-NO" sz="2800" i="1"/>
              <a:t>X </a:t>
            </a:r>
            <a:r>
              <a:rPr lang="nb-NO" altLang="nb-NO" sz="2800"/>
              <a:t>gitt               at            er gitt ved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22535" name="Object 9">
            <a:extLst>
              <a:ext uri="{FF2B5EF4-FFF2-40B4-BE49-F238E27FC236}">
                <a16:creationId xmlns:a16="http://schemas.microsoft.com/office/drawing/2014/main" id="{F844B4B2-6E94-4C4B-A12C-3BAA613228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168311"/>
              </p:ext>
            </p:extLst>
          </p:nvPr>
        </p:nvGraphicFramePr>
        <p:xfrm>
          <a:off x="2032000" y="5141913"/>
          <a:ext cx="29543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31560" imgH="431640" progId="Equation.DSMT4">
                  <p:embed/>
                </p:oleObj>
              </mc:Choice>
              <mc:Fallback>
                <p:oleObj name="Equation" r:id="rId6" imgW="1231560" imgH="431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5141913"/>
                        <a:ext cx="29543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3">
            <a:extLst>
              <a:ext uri="{FF2B5EF4-FFF2-40B4-BE49-F238E27FC236}">
                <a16:creationId xmlns:a16="http://schemas.microsoft.com/office/drawing/2014/main" id="{B1B28A1F-5EC5-4885-A536-E7F458EF57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22388" y="4418013"/>
          <a:ext cx="8953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48" imgH="203024" progId="Equation.DSMT4">
                  <p:embed/>
                </p:oleObj>
              </mc:Choice>
              <mc:Fallback>
                <p:oleObj name="Equation" r:id="rId8" imgW="406048" imgH="203024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4418013"/>
                        <a:ext cx="8953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5" name="Plassholder for lysbildenummer 1">
            <a:extLst>
              <a:ext uri="{FF2B5EF4-FFF2-40B4-BE49-F238E27FC236}">
                <a16:creationId xmlns:a16="http://schemas.microsoft.com/office/drawing/2014/main" id="{5DBE3281-20F6-4281-8871-04FD79BBB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BC0D5E-BC12-43C3-A032-6EA41244F319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299880" y="865080"/>
            <a:ext cx="860400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0" i="1" strike="noStrike" spc="-1" dirty="0">
                <a:solidFill>
                  <a:srgbClr val="000000"/>
                </a:solidFill>
                <a:latin typeface="Arial"/>
              </a:rPr>
              <a:t>X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</a:rPr>
              <a:t>og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b="0" i="1" strike="noStrike" spc="-1" dirty="0">
                <a:solidFill>
                  <a:srgbClr val="000000"/>
                </a:solidFill>
                <a:latin typeface="Arial"/>
              </a:rPr>
              <a:t>Y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</a:rPr>
              <a:t>har</a:t>
            </a:r>
            <a:r>
              <a:rPr lang="en-US" sz="2800" b="0" strike="noStrike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2800" b="0" strike="noStrike" spc="-1" dirty="0" err="1">
                <a:solidFill>
                  <a:srgbClr val="000000"/>
                </a:solidFill>
                <a:latin typeface="Arial"/>
              </a:rPr>
              <a:t>simultantetthet</a:t>
            </a:r>
            <a:endParaRPr lang="nb-NO" sz="2800" b="0" strike="noStrike" spc="-1" dirty="0">
              <a:latin typeface="Arial"/>
            </a:endParaRPr>
          </a:p>
        </p:txBody>
      </p:sp>
      <p:sp>
        <p:nvSpPr>
          <p:cNvPr id="134" name="CustomShape 2"/>
          <p:cNvSpPr/>
          <p:nvPr/>
        </p:nvSpPr>
        <p:spPr>
          <a:xfrm>
            <a:off x="220680" y="152280"/>
            <a:ext cx="8608680" cy="516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nb-NO" sz="2800" b="1" strike="noStrike" spc="-1" dirty="0">
                <a:solidFill>
                  <a:srgbClr val="0066FF"/>
                </a:solidFill>
                <a:latin typeface="Arial"/>
              </a:rPr>
              <a:t>Eksempel (fra læreboka)</a:t>
            </a:r>
            <a:endParaRPr lang="nb-NO" sz="2800" b="0" strike="noStrike" spc="-1" dirty="0">
              <a:latin typeface="Arial"/>
            </a:endParaRPr>
          </a:p>
        </p:txBody>
      </p:sp>
      <p:pic>
        <p:nvPicPr>
          <p:cNvPr id="136" name="Picture 135"/>
          <p:cNvPicPr/>
          <p:nvPr/>
        </p:nvPicPr>
        <p:blipFill>
          <a:blip r:embed="rId3"/>
          <a:stretch/>
        </p:blipFill>
        <p:spPr>
          <a:xfrm>
            <a:off x="825480" y="1574640"/>
            <a:ext cx="7010280" cy="1460520"/>
          </a:xfrm>
          <a:prstGeom prst="rect">
            <a:avLst/>
          </a:prstGeom>
          <a:ln>
            <a:noFill/>
          </a:ln>
        </p:spPr>
      </p:pic>
      <p:pic>
        <p:nvPicPr>
          <p:cNvPr id="137" name="Picture 136"/>
          <p:cNvPicPr/>
          <p:nvPr/>
        </p:nvPicPr>
        <p:blipFill>
          <a:blip r:embed="rId4"/>
          <a:stretch/>
        </p:blipFill>
        <p:spPr>
          <a:xfrm>
            <a:off x="952560" y="4140360"/>
            <a:ext cx="6972480" cy="1155600"/>
          </a:xfrm>
          <a:prstGeom prst="rect">
            <a:avLst/>
          </a:prstGeom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299880" y="3313080"/>
            <a:ext cx="8843760" cy="560520"/>
            <a:chOff x="299880" y="3313080"/>
            <a:chExt cx="8843760" cy="560520"/>
          </a:xfrm>
        </p:grpSpPr>
        <p:sp>
          <p:nvSpPr>
            <p:cNvPr id="135" name="CustomShape 3"/>
            <p:cNvSpPr/>
            <p:nvPr/>
          </p:nvSpPr>
          <p:spPr>
            <a:xfrm>
              <a:off x="299880" y="3313080"/>
              <a:ext cx="8843760" cy="516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2800" b="0" strike="noStrike" spc="-1" dirty="0">
                  <a:solidFill>
                    <a:srgbClr val="000000"/>
                  </a:solidFill>
                  <a:latin typeface="Arial"/>
                </a:rPr>
                <a:t>De </a:t>
              </a:r>
              <a:r>
                <a:rPr lang="en-US" sz="2800" b="0" strike="noStrike" spc="-1" dirty="0" err="1">
                  <a:solidFill>
                    <a:srgbClr val="000000"/>
                  </a:solidFill>
                  <a:latin typeface="Arial"/>
                </a:rPr>
                <a:t>marginale</a:t>
              </a:r>
              <a:r>
                <a:rPr lang="en-US" sz="2800" b="0" strike="noStrike" spc="-1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en-US" sz="2800" b="0" strike="noStrike" spc="-1" dirty="0" err="1">
                  <a:solidFill>
                    <a:srgbClr val="000000"/>
                  </a:solidFill>
                  <a:latin typeface="Arial"/>
                </a:rPr>
                <a:t>tetthetene</a:t>
              </a:r>
              <a:r>
                <a:rPr lang="en-US" sz="2800" b="0" strike="noStrike" spc="-1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en-US" sz="2800" b="0" strike="noStrike" spc="-1" dirty="0" err="1">
                  <a:solidFill>
                    <a:srgbClr val="000000"/>
                  </a:solidFill>
                  <a:latin typeface="Arial"/>
                </a:rPr>
                <a:t>er</a:t>
              </a:r>
              <a:r>
                <a:rPr lang="en-US" sz="2800" b="0" strike="noStrike" spc="-1" dirty="0">
                  <a:solidFill>
                    <a:srgbClr val="000000"/>
                  </a:solidFill>
                  <a:latin typeface="Arial"/>
                </a:rPr>
                <a:t> (for                                    )</a:t>
              </a:r>
              <a:endParaRPr lang="nb-NO" sz="2800" b="0" strike="noStrike" spc="-1" dirty="0">
                <a:latin typeface="Arial"/>
              </a:endParaRPr>
            </a:p>
          </p:txBody>
        </p:sp>
        <p:pic>
          <p:nvPicPr>
            <p:cNvPr id="138" name="Picture 137"/>
            <p:cNvPicPr/>
            <p:nvPr/>
          </p:nvPicPr>
          <p:blipFill>
            <a:blip r:embed="rId5"/>
            <a:stretch/>
          </p:blipFill>
          <p:spPr>
            <a:xfrm>
              <a:off x="5435640" y="3390840"/>
              <a:ext cx="3200400" cy="48276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39" name="Picture 138"/>
          <p:cNvPicPr/>
          <p:nvPr/>
        </p:nvPicPr>
        <p:blipFill>
          <a:blip r:embed="rId6"/>
          <a:stretch/>
        </p:blipFill>
        <p:spPr>
          <a:xfrm>
            <a:off x="939960" y="5346720"/>
            <a:ext cx="7099200" cy="11556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31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410" name="Rectangle 5">
                <a:extLst>
                  <a:ext uri="{FF2B5EF4-FFF2-40B4-BE49-F238E27FC236}">
                    <a16:creationId xmlns:a16="http://schemas.microsoft.com/office/drawing/2014/main" id="{2251414E-0197-4A82-963C-2290241BF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625" y="315913"/>
                <a:ext cx="8843963" cy="9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nb-NO" sz="2800" dirty="0"/>
                  <a:t>Den </a:t>
                </a:r>
                <a:r>
                  <a:rPr lang="en-US" altLang="nb-NO" sz="2800" dirty="0" err="1"/>
                  <a:t>betingete</a:t>
                </a:r>
                <a:r>
                  <a:rPr lang="en-US" altLang="nb-NO" sz="2800" dirty="0"/>
                  <a:t> </a:t>
                </a:r>
                <a:r>
                  <a:rPr lang="en-US" altLang="nb-NO" sz="2800" dirty="0" err="1"/>
                  <a:t>tettheten</a:t>
                </a:r>
                <a:r>
                  <a:rPr lang="en-US" altLang="nb-NO" sz="2800" dirty="0"/>
                  <a:t> for </a:t>
                </a:r>
                <a:r>
                  <a:rPr lang="en-US" altLang="nb-NO" sz="2800" i="1" dirty="0"/>
                  <a:t>Y </a:t>
                </a:r>
                <a:r>
                  <a:rPr lang="en-US" altLang="nb-NO" sz="2800" dirty="0"/>
                  <a:t> </a:t>
                </a:r>
                <a:r>
                  <a:rPr lang="en-US" altLang="nb-NO" sz="2800" dirty="0" err="1"/>
                  <a:t>gitt</a:t>
                </a:r>
                <a:r>
                  <a:rPr lang="en-US" altLang="nb-NO" sz="2800" dirty="0"/>
                  <a:t> </a:t>
                </a:r>
                <a:r>
                  <a:rPr lang="en-US" altLang="nb-NO" sz="2800" i="1" dirty="0"/>
                  <a:t>X </a:t>
                </a:r>
                <a:r>
                  <a:rPr lang="en-US" altLang="nb-NO" sz="2800" dirty="0"/>
                  <a:t>= </a:t>
                </a:r>
                <a:r>
                  <a:rPr lang="en-US" altLang="nb-NO" sz="2800" i="1" dirty="0"/>
                  <a:t>x  </a:t>
                </a:r>
                <a:r>
                  <a:rPr lang="en-US" altLang="nb-NO" sz="2800" dirty="0" err="1"/>
                  <a:t>er</a:t>
                </a:r>
                <a:r>
                  <a:rPr lang="en-US" altLang="nb-NO" sz="2800" dirty="0"/>
                  <a:t>                    (for </a:t>
                </a:r>
                <a14:m>
                  <m:oMath xmlns:m="http://schemas.openxmlformats.org/officeDocument/2006/math">
                    <m:r>
                      <a:rPr lang="en-US" altLang="nb-NO" sz="28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altLang="nb-NO" sz="2800" dirty="0"/>
                  <a:t>)</a:t>
                </a:r>
              </a:p>
            </p:txBody>
          </p:sp>
        </mc:Choice>
        <mc:Fallback xmlns="">
          <p:sp>
            <p:nvSpPr>
              <p:cNvPr id="17410" name="Rectangle 5">
                <a:extLst>
                  <a:ext uri="{FF2B5EF4-FFF2-40B4-BE49-F238E27FC236}">
                    <a16:creationId xmlns:a16="http://schemas.microsoft.com/office/drawing/2014/main" id="{2251414E-0197-4A82-963C-2290241BF9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5625" y="315913"/>
                <a:ext cx="8843963" cy="954087"/>
              </a:xfrm>
              <a:prstGeom prst="rect">
                <a:avLst/>
              </a:prstGeom>
              <a:blipFill>
                <a:blip r:embed="rId3"/>
                <a:stretch>
                  <a:fillRect l="-1378" t="-7051" b="-173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5">
            <a:extLst>
              <a:ext uri="{FF2B5EF4-FFF2-40B4-BE49-F238E27FC236}">
                <a16:creationId xmlns:a16="http://schemas.microsoft.com/office/drawing/2014/main" id="{DC0C45CD-27F8-4DFF-8F9C-60CB0D078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5" y="5205413"/>
            <a:ext cx="88439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800"/>
              <a:t>Et tilsvarende uttrykk gjelder for den betingete tettheten for </a:t>
            </a:r>
            <a:r>
              <a:rPr lang="en-US" altLang="nb-NO" sz="2800" i="1"/>
              <a:t>X </a:t>
            </a:r>
            <a:r>
              <a:rPr lang="en-US" altLang="nb-NO" sz="2800"/>
              <a:t> gitt </a:t>
            </a:r>
            <a:r>
              <a:rPr lang="en-US" altLang="nb-NO" sz="2800" i="1"/>
              <a:t>Y </a:t>
            </a:r>
            <a:r>
              <a:rPr lang="en-US" altLang="nb-NO" sz="2800"/>
              <a:t>= </a:t>
            </a:r>
            <a:r>
              <a:rPr lang="en-US" altLang="nb-NO" sz="2800" i="1"/>
              <a:t>y</a:t>
            </a:r>
            <a:endParaRPr lang="en-US" altLang="nb-NO" sz="2800"/>
          </a:p>
        </p:txBody>
      </p:sp>
      <p:sp>
        <p:nvSpPr>
          <p:cNvPr id="17416" name="Plassholder for lysbildenummer 1">
            <a:extLst>
              <a:ext uri="{FF2B5EF4-FFF2-40B4-BE49-F238E27FC236}">
                <a16:creationId xmlns:a16="http://schemas.microsoft.com/office/drawing/2014/main" id="{CD44F08C-B555-4AE4-8370-AB7C5795B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5B42797-AD58-4EEF-9FA4-F7383A40B5F6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nb-NO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73206" y="1283076"/>
                <a:ext cx="3711388" cy="983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206" y="1283076"/>
                <a:ext cx="3711388" cy="9834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34108" y="2463325"/>
                <a:ext cx="2868706" cy="1536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108" y="2463325"/>
                <a:ext cx="2868706" cy="15367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34108" y="4120665"/>
                <a:ext cx="2868706" cy="964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 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108" y="4120665"/>
                <a:ext cx="2868706" cy="964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" grpId="0"/>
      <p:bldP spid="3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6F08D15-271B-4BC5-9616-D07D3B474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23825"/>
            <a:ext cx="78644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66FF"/>
                </a:solidFill>
              </a:rPr>
              <a:t>Betinget forventning og varians for kontinuerlige stokastiske variabler</a:t>
            </a:r>
            <a:endParaRPr lang="en-US" altLang="nb-NO" b="1">
              <a:solidFill>
                <a:srgbClr val="0066FF"/>
              </a:solidFill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D91FB300-D0C8-4578-A355-68B8E5337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1317625"/>
            <a:ext cx="85042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betingete forventningen </a:t>
            </a:r>
            <a:r>
              <a:rPr lang="nb-NO" altLang="nb-NO" sz="2800"/>
              <a:t>for </a:t>
            </a:r>
            <a:r>
              <a:rPr lang="nb-NO" altLang="nb-NO" sz="2800" i="1"/>
              <a:t>Y </a:t>
            </a:r>
            <a:r>
              <a:rPr lang="nb-NO" altLang="nb-NO" sz="2800"/>
              <a:t>gitt at                            er gitt ved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5" name="Objekt 3">
            <a:extLst>
              <a:ext uri="{FF2B5EF4-FFF2-40B4-BE49-F238E27FC236}">
                <a16:creationId xmlns:a16="http://schemas.microsoft.com/office/drawing/2014/main" id="{5F1236B9-A6DD-4BC3-ACF4-2DB9917C13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2018638"/>
              </p:ext>
            </p:extLst>
          </p:nvPr>
        </p:nvGraphicFramePr>
        <p:xfrm>
          <a:off x="1187450" y="2181225"/>
          <a:ext cx="5865813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7000" imgH="469900" progId="Equation.DSMT4">
                  <p:embed/>
                </p:oleObj>
              </mc:Choice>
              <mc:Fallback>
                <p:oleObj name="Equation" r:id="rId2" imgW="2667000" imgH="4699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181225"/>
                        <a:ext cx="5865813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3">
            <a:extLst>
              <a:ext uri="{FF2B5EF4-FFF2-40B4-BE49-F238E27FC236}">
                <a16:creationId xmlns:a16="http://schemas.microsoft.com/office/drawing/2014/main" id="{4CB295AC-99E0-4339-AAA4-06E293F8A8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62800" y="1403350"/>
          <a:ext cx="9509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13" imgH="165028" progId="Equation.DSMT4">
                  <p:embed/>
                </p:oleObj>
              </mc:Choice>
              <mc:Fallback>
                <p:oleObj name="Equation" r:id="rId4" imgW="431613" imgH="165028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1403350"/>
                        <a:ext cx="950913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5">
            <a:extLst>
              <a:ext uri="{FF2B5EF4-FFF2-40B4-BE49-F238E27FC236}">
                <a16:creationId xmlns:a16="http://schemas.microsoft.com/office/drawing/2014/main" id="{B947CA1F-7E9D-47E7-9E04-AFF567D71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3192463"/>
            <a:ext cx="85042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</a:t>
            </a:r>
            <a:r>
              <a:rPr lang="nb-NO" altLang="nb-NO" sz="2800">
                <a:solidFill>
                  <a:srgbClr val="FF0000"/>
                </a:solidFill>
              </a:rPr>
              <a:t>betingete variansen </a:t>
            </a:r>
            <a:r>
              <a:rPr lang="nb-NO" altLang="nb-NO" sz="2800"/>
              <a:t>for </a:t>
            </a:r>
            <a:r>
              <a:rPr lang="nb-NO" altLang="nb-NO" sz="2800" i="1"/>
              <a:t>Y </a:t>
            </a:r>
            <a:r>
              <a:rPr lang="nb-NO" altLang="nb-NO" sz="2800"/>
              <a:t>gitt at                                     er gitt ved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12" name="Objekt 3">
            <a:extLst>
              <a:ext uri="{FF2B5EF4-FFF2-40B4-BE49-F238E27FC236}">
                <a16:creationId xmlns:a16="http://schemas.microsoft.com/office/drawing/2014/main" id="{465CC14C-0B18-413F-B939-6364BFD8BE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51625" y="3260725"/>
          <a:ext cx="9509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13" imgH="165028" progId="Equation.DSMT4">
                  <p:embed/>
                </p:oleObj>
              </mc:Choice>
              <mc:Fallback>
                <p:oleObj name="Equation" r:id="rId4" imgW="431613" imgH="165028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25" y="3260725"/>
                        <a:ext cx="950913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3">
            <a:extLst>
              <a:ext uri="{FF2B5EF4-FFF2-40B4-BE49-F238E27FC236}">
                <a16:creationId xmlns:a16="http://schemas.microsoft.com/office/drawing/2014/main" id="{F60C7498-2651-4A7F-B73E-7FE01A7E2D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021190"/>
              </p:ext>
            </p:extLst>
          </p:nvPr>
        </p:nvGraphicFramePr>
        <p:xfrm>
          <a:off x="835025" y="4159250"/>
          <a:ext cx="737552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52800" imgH="469900" progId="Equation.DSMT4">
                  <p:embed/>
                </p:oleObj>
              </mc:Choice>
              <mc:Fallback>
                <p:oleObj name="Equation" r:id="rId6" imgW="3352800" imgH="4699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025" y="4159250"/>
                        <a:ext cx="7375525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5">
            <a:extLst>
              <a:ext uri="{FF2B5EF4-FFF2-40B4-BE49-F238E27FC236}">
                <a16:creationId xmlns:a16="http://schemas.microsoft.com/office/drawing/2014/main" id="{2C519130-9167-45B3-A30B-9D5A54B37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5205413"/>
            <a:ext cx="85042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Tilsvarende gjelder for betinget forventning og varians for </a:t>
            </a:r>
            <a:r>
              <a:rPr lang="nb-NO" altLang="nb-NO" sz="2800" i="1"/>
              <a:t>X </a:t>
            </a:r>
            <a:r>
              <a:rPr lang="nb-NO" altLang="nb-NO" sz="2800"/>
              <a:t> gitt at 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15" name="Objekt 3">
            <a:extLst>
              <a:ext uri="{FF2B5EF4-FFF2-40B4-BE49-F238E27FC236}">
                <a16:creationId xmlns:a16="http://schemas.microsoft.com/office/drawing/2014/main" id="{F83AA601-B73E-4D14-ADEE-4E217BD79B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5738" y="5711825"/>
          <a:ext cx="8953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048" imgH="203024" progId="Equation.DSMT4">
                  <p:embed/>
                </p:oleObj>
              </mc:Choice>
              <mc:Fallback>
                <p:oleObj name="Equation" r:id="rId8" imgW="406048" imgH="203024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5711825"/>
                        <a:ext cx="8953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7" name="Plassholder for lysbildenummer 1">
            <a:extLst>
              <a:ext uri="{FF2B5EF4-FFF2-40B4-BE49-F238E27FC236}">
                <a16:creationId xmlns:a16="http://schemas.microsoft.com/office/drawing/2014/main" id="{0EEC11DC-2546-4442-A867-723B0CDC4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E25EA2-A22F-403C-A38A-FBE8CEBA58F8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87B96129-7610-4BFC-8BA3-115ED3423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11113"/>
            <a:ext cx="8609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0066FF"/>
                </a:solidFill>
              </a:rPr>
              <a:t>Eksempel (forts)</a:t>
            </a:r>
            <a:endParaRPr lang="en-US" altLang="nb-NO" sz="2800" b="1">
              <a:solidFill>
                <a:srgbClr val="0066FF"/>
              </a:solidFill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3F21696E-502B-4599-A43E-A87D30DDB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" y="2963863"/>
            <a:ext cx="8843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800"/>
              <a:t>Den betingete forventningen til </a:t>
            </a:r>
            <a:r>
              <a:rPr lang="en-US" altLang="nb-NO" sz="2800" i="1"/>
              <a:t>Y </a:t>
            </a:r>
            <a:r>
              <a:rPr lang="en-US" altLang="nb-NO" sz="2800"/>
              <a:t> gitt </a:t>
            </a:r>
            <a:r>
              <a:rPr lang="en-US" altLang="nb-NO" sz="2800" i="1"/>
              <a:t>X </a:t>
            </a:r>
            <a:r>
              <a:rPr lang="en-US" altLang="nb-NO" sz="2800"/>
              <a:t>= </a:t>
            </a:r>
            <a:r>
              <a:rPr lang="en-US" altLang="nb-NO" sz="2800" i="1"/>
              <a:t>x  </a:t>
            </a:r>
            <a:r>
              <a:rPr lang="en-US" altLang="nb-NO" sz="2800"/>
              <a:t>er                    </a:t>
            </a:r>
          </a:p>
        </p:txBody>
      </p:sp>
      <p:sp>
        <p:nvSpPr>
          <p:cNvPr id="20490" name="Plassholder for lysbildenummer 1">
            <a:extLst>
              <a:ext uri="{FF2B5EF4-FFF2-40B4-BE49-F238E27FC236}">
                <a16:creationId xmlns:a16="http://schemas.microsoft.com/office/drawing/2014/main" id="{5B742045-8E76-41C8-B90B-4FDB5B2E8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5125" y="6246813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716E1B-D8F4-4C3B-9521-10F0BEA59FB9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nb-NO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5">
                <a:extLst>
                  <a:ext uri="{FF2B5EF4-FFF2-40B4-BE49-F238E27FC236}">
                    <a16:creationId xmlns:a16="http://schemas.microsoft.com/office/drawing/2014/main" id="{2251414E-0197-4A82-963C-2290241BF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375" y="630238"/>
                <a:ext cx="8843963" cy="9540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nb-NO" sz="2800" dirty="0"/>
                  <a:t>Den </a:t>
                </a:r>
                <a:r>
                  <a:rPr lang="en-US" altLang="nb-NO" sz="2800" dirty="0" err="1"/>
                  <a:t>betingete</a:t>
                </a:r>
                <a:r>
                  <a:rPr lang="en-US" altLang="nb-NO" sz="2800" dirty="0"/>
                  <a:t> </a:t>
                </a:r>
                <a:r>
                  <a:rPr lang="en-US" altLang="nb-NO" sz="2800" dirty="0" err="1"/>
                  <a:t>tettheten</a:t>
                </a:r>
                <a:r>
                  <a:rPr lang="en-US" altLang="nb-NO" sz="2800" dirty="0"/>
                  <a:t> for </a:t>
                </a:r>
                <a:r>
                  <a:rPr lang="en-US" altLang="nb-NO" sz="2800" i="1" dirty="0"/>
                  <a:t>Y </a:t>
                </a:r>
                <a:r>
                  <a:rPr lang="en-US" altLang="nb-NO" sz="2800" dirty="0"/>
                  <a:t> </a:t>
                </a:r>
                <a:r>
                  <a:rPr lang="en-US" altLang="nb-NO" sz="2800" dirty="0" err="1"/>
                  <a:t>gitt</a:t>
                </a:r>
                <a:r>
                  <a:rPr lang="en-US" altLang="nb-NO" sz="2800" dirty="0"/>
                  <a:t> </a:t>
                </a:r>
                <a:r>
                  <a:rPr lang="en-US" altLang="nb-NO" sz="2800" i="1" dirty="0"/>
                  <a:t>X </a:t>
                </a:r>
                <a:r>
                  <a:rPr lang="en-US" altLang="nb-NO" sz="2800" dirty="0"/>
                  <a:t>= </a:t>
                </a:r>
                <a:r>
                  <a:rPr lang="en-US" altLang="nb-NO" sz="2800" i="1" dirty="0"/>
                  <a:t>x  </a:t>
                </a:r>
                <a:r>
                  <a:rPr lang="en-US" altLang="nb-NO" sz="2800" dirty="0" err="1"/>
                  <a:t>er</a:t>
                </a:r>
                <a:r>
                  <a:rPr lang="en-US" altLang="nb-NO" sz="2800" dirty="0"/>
                  <a:t>                    (for </a:t>
                </a:r>
                <a14:m>
                  <m:oMath xmlns:m="http://schemas.openxmlformats.org/officeDocument/2006/math">
                    <m:r>
                      <a:rPr lang="en-US" altLang="nb-NO" sz="28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</m:t>
                    </m:r>
                  </m:oMath>
                </a14:m>
                <a:r>
                  <a:rPr lang="en-US" altLang="nb-NO" sz="2800" dirty="0"/>
                  <a:t>)</a:t>
                </a:r>
              </a:p>
            </p:txBody>
          </p:sp>
        </mc:Choice>
        <mc:Fallback xmlns="">
          <p:sp>
            <p:nvSpPr>
              <p:cNvPr id="11" name="Rectangle 5">
                <a:extLst>
                  <a:ext uri="{FF2B5EF4-FFF2-40B4-BE49-F238E27FC236}">
                    <a16:creationId xmlns:a16="http://schemas.microsoft.com/office/drawing/2014/main" id="{2251414E-0197-4A82-963C-2290241BF9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375" y="630238"/>
                <a:ext cx="8843963" cy="954087"/>
              </a:xfrm>
              <a:prstGeom prst="rect">
                <a:avLst/>
              </a:prstGeom>
              <a:blipFill>
                <a:blip r:embed="rId3"/>
                <a:stretch>
                  <a:fillRect l="-1448" t="-6369" b="-165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87506" y="1757082"/>
                <a:ext cx="3711388" cy="964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3 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506" y="1757082"/>
                <a:ext cx="3711388" cy="964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45279" y="3674521"/>
                <a:ext cx="4670610" cy="1351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nb-NO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79" y="3674521"/>
                <a:ext cx="4670610" cy="13516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70168" y="5297270"/>
                <a:ext cx="3110753" cy="1436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 (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0168" y="5297270"/>
                <a:ext cx="3110753" cy="1436099"/>
              </a:xfrm>
              <a:prstGeom prst="rect">
                <a:avLst/>
              </a:prstGeom>
              <a:blipFill>
                <a:blip r:embed="rId6"/>
                <a:stretch>
                  <a:fillRect r="-60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80921" y="5484053"/>
                <a:ext cx="2435597" cy="1259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921" y="5484053"/>
                <a:ext cx="2435597" cy="12595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B616235-9C16-4895-8F7A-0E7EA9382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347663"/>
            <a:ext cx="78644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66FF"/>
                </a:solidFill>
              </a:rPr>
              <a:t>Uavhengige stokastiske variabler</a:t>
            </a:r>
            <a:endParaRPr lang="en-US" altLang="nb-NO" b="1">
              <a:solidFill>
                <a:srgbClr val="0066FF"/>
              </a:solidFill>
            </a:endParaRPr>
          </a:p>
        </p:txBody>
      </p:sp>
      <p:graphicFrame>
        <p:nvGraphicFramePr>
          <p:cNvPr id="18" name="Object 9">
            <a:extLst>
              <a:ext uri="{FF2B5EF4-FFF2-40B4-BE49-F238E27FC236}">
                <a16:creationId xmlns:a16="http://schemas.microsoft.com/office/drawing/2014/main" id="{274D23B0-9028-4F2B-9CB2-316BAC2D3F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865922"/>
              </p:ext>
            </p:extLst>
          </p:nvPr>
        </p:nvGraphicFramePr>
        <p:xfrm>
          <a:off x="1419225" y="3500438"/>
          <a:ext cx="6510338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58840" imgH="228600" progId="Equation.DSMT4">
                  <p:embed/>
                </p:oleObj>
              </mc:Choice>
              <mc:Fallback>
                <p:oleObj name="Equation" r:id="rId2" imgW="295884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3500438"/>
                        <a:ext cx="6510338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5">
            <a:extLst>
              <a:ext uri="{FF2B5EF4-FFF2-40B4-BE49-F238E27FC236}">
                <a16:creationId xmlns:a16="http://schemas.microsoft.com/office/drawing/2014/main" id="{6C7652D6-DF95-4D62-949A-B0AA12737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1257300"/>
            <a:ext cx="7721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To stokastiske variabler </a:t>
            </a:r>
            <a:r>
              <a:rPr lang="nb-NO" altLang="nb-NO" sz="2800" i="1"/>
              <a:t>X </a:t>
            </a:r>
            <a:r>
              <a:rPr lang="nb-NO" altLang="nb-NO" sz="2800"/>
              <a:t>og </a:t>
            </a:r>
            <a:r>
              <a:rPr lang="nb-NO" altLang="nb-NO" sz="2800" i="1"/>
              <a:t>Y </a:t>
            </a:r>
            <a:r>
              <a:rPr lang="nb-NO" altLang="nb-NO" sz="2800"/>
              <a:t>er </a:t>
            </a:r>
            <a:r>
              <a:rPr lang="nb-NO" altLang="nb-NO" sz="2800">
                <a:solidFill>
                  <a:srgbClr val="FF0000"/>
                </a:solidFill>
              </a:rPr>
              <a:t>uavhengige</a:t>
            </a:r>
            <a:r>
              <a:rPr lang="nb-NO" altLang="nb-NO" sz="2800"/>
              <a:t> hvis vi </a:t>
            </a:r>
            <a:r>
              <a:rPr lang="nb-NO" altLang="nb-NO" sz="2800">
                <a:solidFill>
                  <a:srgbClr val="FF0000"/>
                </a:solidFill>
              </a:rPr>
              <a:t>for alle</a:t>
            </a:r>
            <a:r>
              <a:rPr lang="nb-NO" altLang="nb-NO" sz="2800"/>
              <a:t>            har at  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8" name="Object 9">
            <a:extLst>
              <a:ext uri="{FF2B5EF4-FFF2-40B4-BE49-F238E27FC236}">
                <a16:creationId xmlns:a16="http://schemas.microsoft.com/office/drawing/2014/main" id="{27EF3463-D091-4F1D-A3C1-4E0B93823C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6725" y="1754188"/>
          <a:ext cx="9144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0835" imgH="203112" progId="Equation.DSMT4">
                  <p:embed/>
                </p:oleObj>
              </mc:Choice>
              <mc:Fallback>
                <p:oleObj name="Equation" r:id="rId4" imgW="380835" imgH="203112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6725" y="1754188"/>
                        <a:ext cx="914400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3">
            <a:extLst>
              <a:ext uri="{FF2B5EF4-FFF2-40B4-BE49-F238E27FC236}">
                <a16:creationId xmlns:a16="http://schemas.microsoft.com/office/drawing/2014/main" id="{6491060C-62A5-4DC7-99CD-963056378D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396432"/>
              </p:ext>
            </p:extLst>
          </p:nvPr>
        </p:nvGraphicFramePr>
        <p:xfrm>
          <a:off x="1406525" y="2738438"/>
          <a:ext cx="62896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57500" imgH="228600" progId="Equation.DSMT4">
                  <p:embed/>
                </p:oleObj>
              </mc:Choice>
              <mc:Fallback>
                <p:oleObj name="Equation" r:id="rId6" imgW="2857500" imgH="2286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2738438"/>
                        <a:ext cx="628967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5">
            <a:extLst>
              <a:ext uri="{FF2B5EF4-FFF2-40B4-BE49-F238E27FC236}">
                <a16:creationId xmlns:a16="http://schemas.microsoft.com/office/drawing/2014/main" id="{2E24EDE0-F64B-4CAE-9698-42E039154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4446588"/>
            <a:ext cx="81915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 i="1" dirty="0" err="1"/>
              <a:t>X</a:t>
            </a:r>
            <a:r>
              <a:rPr lang="nb-NO" altLang="nb-NO" sz="2800" i="1" dirty="0"/>
              <a:t> </a:t>
            </a:r>
            <a:r>
              <a:rPr lang="nb-NO" altLang="nb-NO" sz="2800" dirty="0"/>
              <a:t>og </a:t>
            </a:r>
            <a:r>
              <a:rPr lang="nb-NO" altLang="nb-NO" sz="2800" i="1" dirty="0"/>
              <a:t>Y </a:t>
            </a:r>
            <a:r>
              <a:rPr lang="nb-NO" altLang="nb-NO" sz="2800" dirty="0"/>
              <a:t>er </a:t>
            </a:r>
            <a:r>
              <a:rPr lang="nb-NO" altLang="nb-NO" sz="2800" dirty="0">
                <a:solidFill>
                  <a:srgbClr val="FF0000"/>
                </a:solidFill>
              </a:rPr>
              <a:t>uavhengige</a:t>
            </a:r>
            <a:r>
              <a:rPr lang="nb-NO" altLang="nb-NO" sz="2800" dirty="0"/>
              <a:t> hvis og bare hvis de betingete punktsannsynlighetene / tetthetene er lik de marginale punktsannsynlighetene / tetthetene</a:t>
            </a:r>
            <a:endParaRPr lang="nb-NO" altLang="nb-NO" sz="2800" dirty="0">
              <a:solidFill>
                <a:srgbClr val="000099"/>
              </a:solidFill>
            </a:endParaRPr>
          </a:p>
        </p:txBody>
      </p:sp>
      <p:sp>
        <p:nvSpPr>
          <p:cNvPr id="22536" name="Plassholder for lysbildenummer 1">
            <a:extLst>
              <a:ext uri="{FF2B5EF4-FFF2-40B4-BE49-F238E27FC236}">
                <a16:creationId xmlns:a16="http://schemas.microsoft.com/office/drawing/2014/main" id="{131EEC47-6EFA-460E-BB3C-6ED567A6D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ED9469-AF07-44F2-8F9D-8A3BBA38A671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5">
            <a:extLst>
              <a:ext uri="{FF2B5EF4-FFF2-40B4-BE49-F238E27FC236}">
                <a16:creationId xmlns:a16="http://schemas.microsoft.com/office/drawing/2014/main" id="{5786B977-BADC-45D5-B162-DFCC8CBB7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687388"/>
            <a:ext cx="8604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nb-NO" sz="2800"/>
          </a:p>
        </p:txBody>
      </p:sp>
      <p:sp>
        <p:nvSpPr>
          <p:cNvPr id="23555" name="Rectangle 6">
            <a:extLst>
              <a:ext uri="{FF2B5EF4-FFF2-40B4-BE49-F238E27FC236}">
                <a16:creationId xmlns:a16="http://schemas.microsoft.com/office/drawing/2014/main" id="{3E2D1F64-C5F0-443C-A460-4F56DEDC1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104775"/>
            <a:ext cx="8609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0066FF"/>
                </a:solidFill>
              </a:rPr>
              <a:t>Binormalfordeling</a:t>
            </a:r>
            <a:endParaRPr lang="en-US" altLang="nb-NO" sz="2800" b="1">
              <a:solidFill>
                <a:srgbClr val="0066FF"/>
              </a:solidFill>
            </a:endParaRPr>
          </a:p>
        </p:txBody>
      </p:sp>
      <p:graphicFrame>
        <p:nvGraphicFramePr>
          <p:cNvPr id="7" name="Object 9">
            <a:extLst>
              <a:ext uri="{FF2B5EF4-FFF2-40B4-BE49-F238E27FC236}">
                <a16:creationId xmlns:a16="http://schemas.microsoft.com/office/drawing/2014/main" id="{3C418D8A-3F8C-46D0-A43A-5E3F6889E4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502191"/>
              </p:ext>
            </p:extLst>
          </p:nvPr>
        </p:nvGraphicFramePr>
        <p:xfrm>
          <a:off x="127000" y="1557338"/>
          <a:ext cx="89535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968800" imgH="583920" progId="Equation.DSMT4">
                  <p:embed/>
                </p:oleObj>
              </mc:Choice>
              <mc:Fallback>
                <p:oleObj name="Equation" r:id="rId3" imgW="5968800" imgH="58392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1557338"/>
                        <a:ext cx="89535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5">
            <a:extLst>
              <a:ext uri="{FF2B5EF4-FFF2-40B4-BE49-F238E27FC236}">
                <a16:creationId xmlns:a16="http://schemas.microsoft.com/office/drawing/2014/main" id="{CA96914A-C80F-4865-A33B-D573203C3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835025"/>
            <a:ext cx="8504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i="1"/>
              <a:t>X </a:t>
            </a:r>
            <a:r>
              <a:rPr lang="nb-NO" altLang="nb-NO" sz="2800"/>
              <a:t>og </a:t>
            </a:r>
            <a:r>
              <a:rPr lang="nb-NO" altLang="nb-NO" sz="2800" i="1"/>
              <a:t>Y </a:t>
            </a:r>
            <a:r>
              <a:rPr lang="nb-NO" altLang="nb-NO" sz="2800"/>
              <a:t>er binormalt fordelt med simultantetthet</a:t>
            </a:r>
            <a:endParaRPr lang="nb-NO" altLang="nb-NO" sz="2800" i="1">
              <a:solidFill>
                <a:srgbClr val="000099"/>
              </a:solidFill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F13220F8-BEA1-4048-8B73-D91C2F8B9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" y="2805113"/>
            <a:ext cx="85042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dirty="0"/>
              <a:t>Illustrasjon for                   ,                    og</a:t>
            </a:r>
            <a:endParaRPr lang="nb-NO" altLang="nb-NO" sz="2800" dirty="0">
              <a:solidFill>
                <a:srgbClr val="000099"/>
              </a:solidFill>
            </a:endParaRP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DF9290B-B029-4189-9DBE-BB5153551B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224471"/>
              </p:ext>
            </p:extLst>
          </p:nvPr>
        </p:nvGraphicFramePr>
        <p:xfrm>
          <a:off x="2835275" y="2830513"/>
          <a:ext cx="164782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160" imgH="228600" progId="Equation.DSMT4">
                  <p:embed/>
                </p:oleObj>
              </mc:Choice>
              <mc:Fallback>
                <p:oleObj name="Equation" r:id="rId5" imgW="749160" imgH="2286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5275" y="2830513"/>
                        <a:ext cx="164782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B661B0A-3955-4379-BD68-A27FF36A84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079012"/>
              </p:ext>
            </p:extLst>
          </p:nvPr>
        </p:nvGraphicFramePr>
        <p:xfrm>
          <a:off x="4827588" y="2830513"/>
          <a:ext cx="159226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23600" imgH="228600" progId="Equation.DSMT4">
                  <p:embed/>
                </p:oleObj>
              </mc:Choice>
              <mc:Fallback>
                <p:oleObj name="Equation" r:id="rId7" imgW="7236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7588" y="2830513"/>
                        <a:ext cx="1592262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BF005104-D870-4214-BA4A-3ABCF4132A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240928"/>
              </p:ext>
            </p:extLst>
          </p:nvPr>
        </p:nvGraphicFramePr>
        <p:xfrm>
          <a:off x="7185025" y="2886075"/>
          <a:ext cx="13398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09480" imgH="203040" progId="Equation.DSMT4">
                  <p:embed/>
                </p:oleObj>
              </mc:Choice>
              <mc:Fallback>
                <p:oleObj name="Equation" r:id="rId9" imgW="609480" imgH="2030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025" y="2886075"/>
                        <a:ext cx="13398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706" name="Picture 1">
            <a:extLst>
              <a:ext uri="{FF2B5EF4-FFF2-40B4-BE49-F238E27FC236}">
                <a16:creationId xmlns:a16="http://schemas.microsoft.com/office/drawing/2014/main" id="{5A223693-13F3-4947-A1E5-C5C618F5A7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3922713"/>
            <a:ext cx="3640138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4">
            <a:extLst>
              <a:ext uri="{FF2B5EF4-FFF2-40B4-BE49-F238E27FC236}">
                <a16:creationId xmlns:a16="http://schemas.microsoft.com/office/drawing/2014/main" id="{DEA854C6-D700-4790-BEF1-642509F97F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0" y="4029075"/>
            <a:ext cx="35337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>
            <a:extLst>
              <a:ext uri="{FF2B5EF4-FFF2-40B4-BE49-F238E27FC236}">
                <a16:creationId xmlns:a16="http://schemas.microsoft.com/office/drawing/2014/main" id="{A792E0BB-604F-4997-BEEE-4267ADFCB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525588"/>
            <a:ext cx="5008563" cy="49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F53A91-1C6F-49EF-B763-5CC2D565E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0688" y="1370013"/>
            <a:ext cx="32178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dirty="0"/>
              <a:t>Vi har to kontinuerlige stokastiske variabler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1" dirty="0" err="1"/>
              <a:t>X</a:t>
            </a:r>
            <a:r>
              <a:rPr lang="nb-NO" altLang="nb-NO" sz="2400" i="1" dirty="0"/>
              <a:t> </a:t>
            </a:r>
            <a:r>
              <a:rPr lang="nb-NO" altLang="nb-NO" sz="2400" dirty="0"/>
              <a:t>= rekkevidde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 i="1" dirty="0"/>
              <a:t>Y </a:t>
            </a:r>
            <a:r>
              <a:rPr lang="nb-NO" altLang="nb-NO" sz="2400" dirty="0"/>
              <a:t>= høyde </a:t>
            </a:r>
            <a:endParaRPr lang="en-US" altLang="nb-NO" sz="2400" dirty="0"/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02BB4F19-FFF1-4AFE-9A57-99129014F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276225"/>
            <a:ext cx="75739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>
                <a:solidFill>
                  <a:srgbClr val="0070C0"/>
                </a:solidFill>
              </a:rPr>
              <a:t>Eksempel: Rekkevidde og høyde for unge kvinner (australske data)</a:t>
            </a:r>
            <a:endParaRPr lang="en-US" altLang="nb-NO" sz="2400">
              <a:solidFill>
                <a:srgbClr val="0070C0"/>
              </a:solidFill>
            </a:endParaRPr>
          </a:p>
        </p:txBody>
      </p:sp>
      <p:pic>
        <p:nvPicPr>
          <p:cNvPr id="27653" name="Picture 9">
            <a:extLst>
              <a:ext uri="{FF2B5EF4-FFF2-40B4-BE49-F238E27FC236}">
                <a16:creationId xmlns:a16="http://schemas.microsoft.com/office/drawing/2014/main" id="{D78EFEE4-BCE1-4763-9486-A50154A05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8" t="9962" r="11237" b="15173"/>
          <a:stretch>
            <a:fillRect/>
          </a:stretch>
        </p:blipFill>
        <p:spPr bwMode="auto">
          <a:xfrm>
            <a:off x="1355725" y="1839913"/>
            <a:ext cx="3636963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DD2990-A6CF-41E8-AD1C-3028D0322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0688" y="3324225"/>
            <a:ext cx="32178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b-NO" sz="2400" i="1"/>
              <a:t>X </a:t>
            </a:r>
            <a:r>
              <a:rPr lang="en-US" altLang="nb-NO" sz="2400"/>
              <a:t>og </a:t>
            </a:r>
            <a:r>
              <a:rPr lang="en-US" altLang="nb-NO" sz="2400" i="1"/>
              <a:t>Y </a:t>
            </a:r>
            <a:r>
              <a:rPr lang="en-US" altLang="nb-NO" sz="2400"/>
              <a:t>er binormalt fordelt med </a:t>
            </a:r>
            <a:endParaRPr lang="en-US" altLang="nb-NO" sz="2400" i="1"/>
          </a:p>
        </p:txBody>
      </p:sp>
      <p:sp>
        <p:nvSpPr>
          <p:cNvPr id="27658" name="Plassholder for lysbildenummer 1">
            <a:extLst>
              <a:ext uri="{FF2B5EF4-FFF2-40B4-BE49-F238E27FC236}">
                <a16:creationId xmlns:a16="http://schemas.microsoft.com/office/drawing/2014/main" id="{ED95502E-F22F-4096-9E38-04EE788A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81788" y="6226175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C54D71-8D58-4EAD-8DCD-B35EC4E59199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nb-NO" sz="1400"/>
          </a:p>
        </p:txBody>
      </p:sp>
      <p:grpSp>
        <p:nvGrpSpPr>
          <p:cNvPr id="5" name="Group 4"/>
          <p:cNvGrpSpPr/>
          <p:nvPr/>
        </p:nvGrpSpPr>
        <p:grpSpPr>
          <a:xfrm>
            <a:off x="5678181" y="4259918"/>
            <a:ext cx="2748574" cy="1546175"/>
            <a:chOff x="5678181" y="4259918"/>
            <a:chExt cx="2748574" cy="15461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5792482" y="4259918"/>
                  <a:ext cx="263427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=164</m:t>
                        </m:r>
                      </m:oMath>
                    </m:oMathPara>
                  </a14:m>
                  <a:endParaRPr lang="nb-NO" sz="2800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2482" y="4259918"/>
                  <a:ext cx="2634273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5678181" y="4759653"/>
                  <a:ext cx="263427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nb-NO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=10</m:t>
                        </m:r>
                      </m:oMath>
                    </m:oMathPara>
                  </a14:m>
                  <a:endParaRPr lang="nb-NO" sz="28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8181" y="4759653"/>
                  <a:ext cx="2634273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6011863" y="5282873"/>
                  <a:ext cx="158261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=0.90</m:t>
                        </m:r>
                      </m:oMath>
                    </m:oMathPara>
                  </a14:m>
                  <a:endParaRPr lang="nb-NO" sz="2800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1863" y="5282873"/>
                  <a:ext cx="1582616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5">
            <a:extLst>
              <a:ext uri="{FF2B5EF4-FFF2-40B4-BE49-F238E27FC236}">
                <a16:creationId xmlns:a16="http://schemas.microsoft.com/office/drawing/2014/main" id="{9E45A0C3-119C-42A7-BC68-E952EC1FE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3" y="303213"/>
            <a:ext cx="77247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Den marginale tettheten for </a:t>
            </a:r>
            <a:r>
              <a:rPr lang="nb-NO" altLang="nb-NO" sz="2800" i="1"/>
              <a:t>X </a:t>
            </a:r>
            <a:r>
              <a:rPr lang="nb-NO" altLang="nb-NO" sz="2800"/>
              <a:t>er (krever en del regning)</a:t>
            </a:r>
            <a:endParaRPr lang="nb-NO" altLang="nb-NO" sz="2800">
              <a:solidFill>
                <a:srgbClr val="00009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6CDD411E-0F9C-4CAB-B0C5-7063378D9A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3588" y="2908300"/>
                <a:ext cx="5875337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60000"/>
                  </a:spcBef>
                  <a:buFontTx/>
                  <a:buNone/>
                </a:pPr>
                <a:r>
                  <a:rPr lang="nb-NO" altLang="nb-NO" sz="2800" dirty="0"/>
                  <a:t>Altså er </a:t>
                </a:r>
                <a14:m>
                  <m:oMath xmlns:m="http://schemas.openxmlformats.org/officeDocument/2006/math">
                    <m:r>
                      <a:rPr lang="en-US" altLang="nb-NO" sz="28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nb-NO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altLang="nb-NO" sz="2800" dirty="0"/>
                  <a:t>  </a:t>
                </a:r>
                <a:endParaRPr lang="nb-NO" altLang="nb-NO" sz="2800" dirty="0">
                  <a:solidFill>
                    <a:srgbClr val="000099"/>
                  </a:solidFill>
                </a:endParaRPr>
              </a:p>
            </p:txBody>
          </p:sp>
        </mc:Choice>
        <mc:Fallback xmlns="">
          <p:sp>
            <p:nvSpPr>
              <p:cNvPr id="11" name="Text Box 5">
                <a:extLst>
                  <a:ext uri="{FF2B5EF4-FFF2-40B4-BE49-F238E27FC236}">
                    <a16:creationId xmlns:a16="http://schemas.microsoft.com/office/drawing/2014/main" id="{6CDD411E-0F9C-4CAB-B0C5-7063378D9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3588" y="2908300"/>
                <a:ext cx="5875337" cy="523875"/>
              </a:xfrm>
              <a:prstGeom prst="rect">
                <a:avLst/>
              </a:prstGeom>
              <a:blipFill>
                <a:blip r:embed="rId3"/>
                <a:stretch>
                  <a:fillRect l="-2075" t="-11628" b="-313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8676" name="Object 9">
            <a:extLst>
              <a:ext uri="{FF2B5EF4-FFF2-40B4-BE49-F238E27FC236}">
                <a16:creationId xmlns:a16="http://schemas.microsoft.com/office/drawing/2014/main" id="{62B90C22-C197-4FF1-B928-E6D29788F2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506701"/>
              </p:ext>
            </p:extLst>
          </p:nvPr>
        </p:nvGraphicFramePr>
        <p:xfrm>
          <a:off x="928688" y="1438275"/>
          <a:ext cx="3017837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57120" imgH="469800" progId="Equation.DSMT4">
                  <p:embed/>
                </p:oleObj>
              </mc:Choice>
              <mc:Fallback>
                <p:oleObj name="Equation" r:id="rId4" imgW="1257120" imgH="469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1438275"/>
                        <a:ext cx="3017837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5">
                <a:extLst>
                  <a:ext uri="{FF2B5EF4-FFF2-40B4-BE49-F238E27FC236}">
                    <a16:creationId xmlns:a16="http://schemas.microsoft.com/office/drawing/2014/main" id="{584C8E85-3F77-4D26-8433-093EC23085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1050" y="3800475"/>
                <a:ext cx="6507163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60000"/>
                  </a:spcBef>
                  <a:buFontTx/>
                  <a:buNone/>
                </a:pPr>
                <a:r>
                  <a:rPr lang="nb-NO" altLang="nb-NO" sz="2800" dirty="0"/>
                  <a:t>Tilsvarende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nb-NO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Y</m:t>
                    </m:r>
                    <m:r>
                      <a:rPr lang="en-US" altLang="nb-NO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nb-NO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altLang="nb-NO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nb-NO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nb-NO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nb-NO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nb-NO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nb-NO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nb-NO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nb-NO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altLang="nb-NO" sz="2800" dirty="0"/>
                  <a:t>  </a:t>
                </a:r>
                <a:endParaRPr lang="nb-NO" altLang="nb-NO" sz="2800" dirty="0">
                  <a:solidFill>
                    <a:srgbClr val="000099"/>
                  </a:solidFill>
                </a:endParaRPr>
              </a:p>
            </p:txBody>
          </p:sp>
        </mc:Choice>
        <mc:Fallback xmlns="">
          <p:sp>
            <p:nvSpPr>
              <p:cNvPr id="13" name="Text Box 5">
                <a:extLst>
                  <a:ext uri="{FF2B5EF4-FFF2-40B4-BE49-F238E27FC236}">
                    <a16:creationId xmlns:a16="http://schemas.microsoft.com/office/drawing/2014/main" id="{584C8E85-3F77-4D26-8433-093EC2308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1050" y="3800475"/>
                <a:ext cx="6507163" cy="523875"/>
              </a:xfrm>
              <a:prstGeom prst="rect">
                <a:avLst/>
              </a:prstGeom>
              <a:blipFill>
                <a:blip r:embed="rId6"/>
                <a:stretch>
                  <a:fillRect l="-1873" t="-11628" b="-313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Box 5">
            <a:extLst>
              <a:ext uri="{FF2B5EF4-FFF2-40B4-BE49-F238E27FC236}">
                <a16:creationId xmlns:a16="http://schemas.microsoft.com/office/drawing/2014/main" id="{5BFF66E6-2326-499E-9493-FC4013A6D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4678363"/>
            <a:ext cx="819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Videre har vi at  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33801" name="Object 15">
            <a:extLst>
              <a:ext uri="{FF2B5EF4-FFF2-40B4-BE49-F238E27FC236}">
                <a16:creationId xmlns:a16="http://schemas.microsoft.com/office/drawing/2014/main" id="{F3FE80FD-E8B6-4598-9A7E-5A0605BBA0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259118"/>
              </p:ext>
            </p:extLst>
          </p:nvPr>
        </p:nvGraphicFramePr>
        <p:xfrm>
          <a:off x="3627438" y="4716463"/>
          <a:ext cx="2312987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65160" imgH="203040" progId="Equation.DSMT4">
                  <p:embed/>
                </p:oleObj>
              </mc:Choice>
              <mc:Fallback>
                <p:oleObj name="Equation" r:id="rId7" imgW="965160" imgH="20304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4716463"/>
                        <a:ext cx="2312987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5">
            <a:extLst>
              <a:ext uri="{FF2B5EF4-FFF2-40B4-BE49-F238E27FC236}">
                <a16:creationId xmlns:a16="http://schemas.microsoft.com/office/drawing/2014/main" id="{72A24FC8-D995-4992-B605-17FF8291E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5581650"/>
            <a:ext cx="819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Hvis          ,   er </a:t>
            </a:r>
            <a:r>
              <a:rPr lang="nb-NO" altLang="nb-NO" sz="2800" i="1" dirty="0" err="1"/>
              <a:t>X</a:t>
            </a:r>
            <a:r>
              <a:rPr lang="nb-NO" altLang="nb-NO" sz="2800" i="1" dirty="0"/>
              <a:t>  </a:t>
            </a:r>
            <a:r>
              <a:rPr lang="nb-NO" altLang="nb-NO" sz="2800" dirty="0"/>
              <a:t>og </a:t>
            </a:r>
            <a:r>
              <a:rPr lang="nb-NO" altLang="nb-NO" sz="2800" i="1" dirty="0"/>
              <a:t>Y  </a:t>
            </a:r>
            <a:r>
              <a:rPr lang="nb-NO" altLang="nb-NO" sz="2800" dirty="0"/>
              <a:t>uavhengige</a:t>
            </a:r>
            <a:r>
              <a:rPr lang="nb-NO" altLang="nb-NO" sz="2800" i="1" dirty="0"/>
              <a:t> </a:t>
            </a:r>
            <a:r>
              <a:rPr lang="nb-NO" altLang="nb-NO" sz="2800" dirty="0"/>
              <a:t> </a:t>
            </a:r>
            <a:endParaRPr lang="nb-NO" altLang="nb-NO" sz="2800" dirty="0">
              <a:solidFill>
                <a:srgbClr val="000099"/>
              </a:solidFill>
            </a:endParaRPr>
          </a:p>
        </p:txBody>
      </p:sp>
      <p:graphicFrame>
        <p:nvGraphicFramePr>
          <p:cNvPr id="33803" name="Object 18">
            <a:extLst>
              <a:ext uri="{FF2B5EF4-FFF2-40B4-BE49-F238E27FC236}">
                <a16:creationId xmlns:a16="http://schemas.microsoft.com/office/drawing/2014/main" id="{BB4D1154-0192-477B-8AC6-D26E718383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933133"/>
              </p:ext>
            </p:extLst>
          </p:nvPr>
        </p:nvGraphicFramePr>
        <p:xfrm>
          <a:off x="1746250" y="5637213"/>
          <a:ext cx="9429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93480" imgH="203040" progId="Equation.DSMT4">
                  <p:embed/>
                </p:oleObj>
              </mc:Choice>
              <mc:Fallback>
                <p:oleObj name="Equation" r:id="rId9" imgW="393480" imgH="20304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0" y="5637213"/>
                        <a:ext cx="9429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9">
            <a:extLst>
              <a:ext uri="{FF2B5EF4-FFF2-40B4-BE49-F238E27FC236}">
                <a16:creationId xmlns:a16="http://schemas.microsoft.com/office/drawing/2014/main" id="{C83CC634-B055-4B87-8D4F-A10BCBE48C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214951"/>
              </p:ext>
            </p:extLst>
          </p:nvPr>
        </p:nvGraphicFramePr>
        <p:xfrm>
          <a:off x="4008438" y="1422400"/>
          <a:ext cx="4876800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31840" imgH="482400" progId="Equation.DSMT4">
                  <p:embed/>
                </p:oleObj>
              </mc:Choice>
              <mc:Fallback>
                <p:oleObj name="Equation" r:id="rId11" imgW="2031840" imgH="4824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1422400"/>
                        <a:ext cx="4876800" cy="115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Plassholder for lysbildenummer 1">
            <a:extLst>
              <a:ext uri="{FF2B5EF4-FFF2-40B4-BE49-F238E27FC236}">
                <a16:creationId xmlns:a16="http://schemas.microsoft.com/office/drawing/2014/main" id="{C959CB0D-BB40-4E0D-A7AA-7CF695585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8FD241-670F-41CD-9781-D0D6DC81EF48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5">
            <a:extLst>
              <a:ext uri="{FF2B5EF4-FFF2-40B4-BE49-F238E27FC236}">
                <a16:creationId xmlns:a16="http://schemas.microsoft.com/office/drawing/2014/main" id="{D0191507-7A04-443D-9C1C-9C77D6E14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3" y="273050"/>
            <a:ext cx="77247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Den betingete tettheten til </a:t>
            </a:r>
            <a:r>
              <a:rPr lang="nb-NO" altLang="nb-NO" sz="2800" i="1"/>
              <a:t>Y </a:t>
            </a:r>
            <a:r>
              <a:rPr lang="nb-NO" altLang="nb-NO" sz="2800"/>
              <a:t>gitt </a:t>
            </a:r>
            <a:r>
              <a:rPr lang="nb-NO" altLang="nb-NO" sz="2800" i="1"/>
              <a:t>X </a:t>
            </a:r>
            <a:r>
              <a:rPr lang="nb-NO" altLang="nb-NO" sz="2800"/>
              <a:t>= </a:t>
            </a:r>
            <a:r>
              <a:rPr lang="nb-NO" altLang="nb-NO" sz="2800" i="1"/>
              <a:t>x  </a:t>
            </a:r>
            <a:r>
              <a:rPr lang="nb-NO" altLang="nb-NO" sz="2800"/>
              <a:t>er (krever en del regning)</a:t>
            </a:r>
            <a:endParaRPr lang="nb-NO" altLang="nb-NO" sz="2800">
              <a:solidFill>
                <a:srgbClr val="000099"/>
              </a:solidFill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BFB890DE-52CC-4BE3-8837-9281B2D3D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3" y="3938588"/>
            <a:ext cx="5875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Altså er  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29700" name="Object 9">
            <a:extLst>
              <a:ext uri="{FF2B5EF4-FFF2-40B4-BE49-F238E27FC236}">
                <a16:creationId xmlns:a16="http://schemas.microsoft.com/office/drawing/2014/main" id="{0C309A69-30CB-4426-A6B2-CC676FF1E9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402942"/>
              </p:ext>
            </p:extLst>
          </p:nvPr>
        </p:nvGraphicFramePr>
        <p:xfrm>
          <a:off x="958850" y="1384300"/>
          <a:ext cx="2957513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31560" imgH="431640" progId="Equation.DSMT4">
                  <p:embed/>
                </p:oleObj>
              </mc:Choice>
              <mc:Fallback>
                <p:oleObj name="Equation" r:id="rId2" imgW="1231560" imgH="431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850" y="1384300"/>
                        <a:ext cx="2957513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A7677E95-F2AE-42C7-BDA5-57F1BD18A2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2182325"/>
              </p:ext>
            </p:extLst>
          </p:nvPr>
        </p:nvGraphicFramePr>
        <p:xfrm>
          <a:off x="1522413" y="2419350"/>
          <a:ext cx="7383462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886200" imgH="583920" progId="Equation.DSMT4">
                  <p:embed/>
                </p:oleObj>
              </mc:Choice>
              <mc:Fallback>
                <p:oleObj name="Equation" r:id="rId4" imgW="3886200" imgH="58392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2413" y="2419350"/>
                        <a:ext cx="7383462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Plassholder for lysbildenummer 1">
            <a:extLst>
              <a:ext uri="{FF2B5EF4-FFF2-40B4-BE49-F238E27FC236}">
                <a16:creationId xmlns:a16="http://schemas.microsoft.com/office/drawing/2014/main" id="{E6AC2B3C-8197-4D17-A5BE-34CB3E1BC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21E3F5-3126-4F46-8862-E2B50B561A3C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nb-NO" sz="1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5992" y="4600558"/>
                <a:ext cx="7463937" cy="1060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nb-NO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92" y="4600558"/>
                <a:ext cx="7463937" cy="10604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780866E8-B308-4240-B961-4ABBF7067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201613"/>
            <a:ext cx="8609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66FF"/>
                </a:solidFill>
              </a:rPr>
              <a:t>Regresjon mot gjennomsnittet</a:t>
            </a:r>
            <a:endParaRPr lang="en-US" altLang="nb-NO" b="1">
              <a:solidFill>
                <a:srgbClr val="0066FF"/>
              </a:solidFill>
            </a:endParaRPr>
          </a:p>
        </p:txBody>
      </p:sp>
      <p:sp>
        <p:nvSpPr>
          <p:cNvPr id="30723" name="Text Box 5">
            <a:extLst>
              <a:ext uri="{FF2B5EF4-FFF2-40B4-BE49-F238E27FC236}">
                <a16:creationId xmlns:a16="http://schemas.microsoft.com/office/drawing/2014/main" id="{6F35DD2A-5F5D-42AE-B70B-76C7E5E49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884238"/>
            <a:ext cx="7724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For binormalfordeling har vi at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5" name="Object 13">
            <a:extLst>
              <a:ext uri="{FF2B5EF4-FFF2-40B4-BE49-F238E27FC236}">
                <a16:creationId xmlns:a16="http://schemas.microsoft.com/office/drawing/2014/main" id="{B1ADC132-96EE-4CDC-99DD-EBDADE725C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353268"/>
              </p:ext>
            </p:extLst>
          </p:nvPr>
        </p:nvGraphicFramePr>
        <p:xfrm>
          <a:off x="1530350" y="1381125"/>
          <a:ext cx="3776663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74640" imgH="444240" progId="Equation.DSMT4">
                  <p:embed/>
                </p:oleObj>
              </mc:Choice>
              <mc:Fallback>
                <p:oleObj name="Equation" r:id="rId2" imgW="1574640" imgH="44424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0350" y="1381125"/>
                        <a:ext cx="3776663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5">
            <a:extLst>
              <a:ext uri="{FF2B5EF4-FFF2-40B4-BE49-F238E27FC236}">
                <a16:creationId xmlns:a16="http://schemas.microsoft.com/office/drawing/2014/main" id="{EF661539-B254-4CDA-85CB-7A832F95E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2446338"/>
            <a:ext cx="7724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60000"/>
              </a:spcBef>
              <a:buFontTx/>
              <a:buNone/>
            </a:pPr>
            <a:r>
              <a:rPr lang="nb-NO" altLang="nb-NO" sz="2800"/>
              <a:t>som vi kan skrive</a:t>
            </a:r>
            <a:endParaRPr lang="nb-NO" altLang="nb-NO" sz="2800">
              <a:solidFill>
                <a:srgbClr val="000099"/>
              </a:solidFill>
            </a:endParaRPr>
          </a:p>
        </p:txBody>
      </p:sp>
      <p:graphicFrame>
        <p:nvGraphicFramePr>
          <p:cNvPr id="7" name="Object 13">
            <a:extLst>
              <a:ext uri="{FF2B5EF4-FFF2-40B4-BE49-F238E27FC236}">
                <a16:creationId xmlns:a16="http://schemas.microsoft.com/office/drawing/2014/main" id="{FC7B49E0-C118-41B5-8D9C-39D6D21E59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014716"/>
              </p:ext>
            </p:extLst>
          </p:nvPr>
        </p:nvGraphicFramePr>
        <p:xfrm>
          <a:off x="1697038" y="3105150"/>
          <a:ext cx="34417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4960" imgH="457200" progId="Equation.DSMT4">
                  <p:embed/>
                </p:oleObj>
              </mc:Choice>
              <mc:Fallback>
                <p:oleObj name="Equation" r:id="rId4" imgW="1434960" imgH="4572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038" y="3105150"/>
                        <a:ext cx="34417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05AFC326-19B0-42E3-BD86-27DAD31514FF}"/>
              </a:ext>
            </a:extLst>
          </p:cNvPr>
          <p:cNvSpPr txBox="1">
            <a:spLocks noChangeArrowheads="1"/>
          </p:cNvSpPr>
          <p:nvPr/>
        </p:nvSpPr>
        <p:spPr>
          <a:xfrm>
            <a:off x="534988" y="4640263"/>
            <a:ext cx="8251825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GB" altLang="nb-NO" sz="2800" b="1" kern="0" dirty="0" err="1">
                <a:solidFill>
                  <a:srgbClr val="00B050"/>
                </a:solidFill>
              </a:rPr>
              <a:t>Eksempel</a:t>
            </a:r>
            <a:endParaRPr lang="en-GB" altLang="nb-NO" sz="2800" kern="0" dirty="0">
              <a:solidFill>
                <a:srgbClr val="00B050"/>
              </a:solidFill>
            </a:endParaRPr>
          </a:p>
        </p:txBody>
      </p:sp>
      <p:sp>
        <p:nvSpPr>
          <p:cNvPr id="9224" name="Rectangle 20">
            <a:extLst>
              <a:ext uri="{FF2B5EF4-FFF2-40B4-BE49-F238E27FC236}">
                <a16:creationId xmlns:a16="http://schemas.microsoft.com/office/drawing/2014/main" id="{24C6B2AA-838B-4E63-A5B5-755F76962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3" y="5260975"/>
            <a:ext cx="8062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40000"/>
              </a:spcBef>
              <a:buFontTx/>
              <a:buNone/>
            </a:pPr>
            <a:r>
              <a:rPr lang="nb-NO" altLang="nb-NO" sz="2800" dirty="0"/>
              <a:t> Høyde av mødre og døtre (</a:t>
            </a:r>
            <a:r>
              <a:rPr lang="nb-NO" altLang="nb-NO" sz="2800" dirty="0" err="1"/>
              <a:t>jf</a:t>
            </a:r>
            <a:r>
              <a:rPr lang="nb-NO" altLang="nb-NO" sz="2800" dirty="0"/>
              <a:t> læreboka 333-334)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8" grpId="0"/>
      <p:bldP spid="92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6AEF6CE2-404F-4957-B83B-90F9E3418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88" y="201613"/>
            <a:ext cx="8609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b="1">
                <a:solidFill>
                  <a:srgbClr val="0066FF"/>
                </a:solidFill>
              </a:rPr>
              <a:t>Dobbelforventning</a:t>
            </a:r>
            <a:endParaRPr lang="en-US" altLang="nb-NO" b="1">
              <a:solidFill>
                <a:srgbClr val="0066FF"/>
              </a:solidFill>
            </a:endParaRP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C6FC072C-9C28-4A6A-BD44-322279E78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3" y="923925"/>
            <a:ext cx="85042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Den betingete forventningen for </a:t>
            </a:r>
            <a:r>
              <a:rPr lang="nb-NO" altLang="nb-NO" sz="2800" i="1"/>
              <a:t>Y </a:t>
            </a:r>
            <a:r>
              <a:rPr lang="nb-NO" altLang="nb-NO" sz="2800"/>
              <a:t>gitt at                            er gitt ved (for diskrete tilfellet)</a:t>
            </a:r>
          </a:p>
        </p:txBody>
      </p:sp>
      <p:graphicFrame>
        <p:nvGraphicFramePr>
          <p:cNvPr id="11" name="Objekt 3">
            <a:extLst>
              <a:ext uri="{FF2B5EF4-FFF2-40B4-BE49-F238E27FC236}">
                <a16:creationId xmlns:a16="http://schemas.microsoft.com/office/drawing/2014/main" id="{8D0D2089-2A09-48F3-9C64-1C747D6477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384462"/>
              </p:ext>
            </p:extLst>
          </p:nvPr>
        </p:nvGraphicFramePr>
        <p:xfrm>
          <a:off x="1100138" y="1878013"/>
          <a:ext cx="5645150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65400" imgH="355600" progId="Equation.DSMT4">
                  <p:embed/>
                </p:oleObj>
              </mc:Choice>
              <mc:Fallback>
                <p:oleObj name="Equation" r:id="rId2" imgW="2565400" imgH="3556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138" y="1878013"/>
                        <a:ext cx="5645150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3">
            <a:extLst>
              <a:ext uri="{FF2B5EF4-FFF2-40B4-BE49-F238E27FC236}">
                <a16:creationId xmlns:a16="http://schemas.microsoft.com/office/drawing/2014/main" id="{761A6C80-E67E-4502-B5C2-8BE9E5C321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62800" y="1009650"/>
          <a:ext cx="950913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13" imgH="165028" progId="Equation.DSMT4">
                  <p:embed/>
                </p:oleObj>
              </mc:Choice>
              <mc:Fallback>
                <p:oleObj name="Equation" r:id="rId4" imgW="431613" imgH="165028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1009650"/>
                        <a:ext cx="950913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5">
            <a:extLst>
              <a:ext uri="{FF2B5EF4-FFF2-40B4-BE49-F238E27FC236}">
                <a16:creationId xmlns:a16="http://schemas.microsoft.com/office/drawing/2014/main" id="{F35A3C39-B8DD-4A02-866B-9D4A3B167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2587625"/>
            <a:ext cx="8504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Vi har at                       er en funksjon av x</a:t>
            </a:r>
          </a:p>
        </p:txBody>
      </p:sp>
      <p:graphicFrame>
        <p:nvGraphicFramePr>
          <p:cNvPr id="14" name="Objekt 3">
            <a:extLst>
              <a:ext uri="{FF2B5EF4-FFF2-40B4-BE49-F238E27FC236}">
                <a16:creationId xmlns:a16="http://schemas.microsoft.com/office/drawing/2014/main" id="{34C21894-B267-4331-A6A9-2706B976C2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3925" y="2614613"/>
          <a:ext cx="19272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76300" imgH="241300" progId="Equation.DSMT4">
                  <p:embed/>
                </p:oleObj>
              </mc:Choice>
              <mc:Fallback>
                <p:oleObj name="Equation" r:id="rId6" imgW="876300" imgH="2413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3925" y="2614613"/>
                        <a:ext cx="192722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5">
            <a:extLst>
              <a:ext uri="{FF2B5EF4-FFF2-40B4-BE49-F238E27FC236}">
                <a16:creationId xmlns:a16="http://schemas.microsoft.com/office/drawing/2014/main" id="{9A8FBFE2-2DAF-4EB3-8FB7-E8EA0C49F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3284538"/>
            <a:ext cx="85042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Merk at</a:t>
            </a:r>
          </a:p>
        </p:txBody>
      </p:sp>
      <p:graphicFrame>
        <p:nvGraphicFramePr>
          <p:cNvPr id="19" name="Objekt 3">
            <a:extLst>
              <a:ext uri="{FF2B5EF4-FFF2-40B4-BE49-F238E27FC236}">
                <a16:creationId xmlns:a16="http://schemas.microsoft.com/office/drawing/2014/main" id="{2B1EEE2F-32B1-4684-978D-6B1209A51E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4863" y="4011613"/>
          <a:ext cx="30988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09088" imgH="253890" progId="Equation.DSMT4">
                  <p:embed/>
                </p:oleObj>
              </mc:Choice>
              <mc:Fallback>
                <p:oleObj name="Equation" r:id="rId8" imgW="1409088" imgH="25389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863" y="4011613"/>
                        <a:ext cx="3098800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 3">
            <a:extLst>
              <a:ext uri="{FF2B5EF4-FFF2-40B4-BE49-F238E27FC236}">
                <a16:creationId xmlns:a16="http://schemas.microsoft.com/office/drawing/2014/main" id="{174270BA-2446-4F58-9E09-EF70CB67A4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225694"/>
              </p:ext>
            </p:extLst>
          </p:nvPr>
        </p:nvGraphicFramePr>
        <p:xfrm>
          <a:off x="3922713" y="3719513"/>
          <a:ext cx="4191000" cy="106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482600" progId="Equation.DSMT4">
                  <p:embed/>
                </p:oleObj>
              </mc:Choice>
              <mc:Fallback>
                <p:oleObj name="Equation" r:id="rId10" imgW="1905000" imgH="4826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2713" y="3719513"/>
                        <a:ext cx="4191000" cy="106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kt 3">
            <a:extLst>
              <a:ext uri="{FF2B5EF4-FFF2-40B4-BE49-F238E27FC236}">
                <a16:creationId xmlns:a16="http://schemas.microsoft.com/office/drawing/2014/main" id="{8AD34A86-C231-4569-8DEA-9775894F66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1375" y="4711700"/>
          <a:ext cx="2571750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67893" imgH="355446" progId="Equation.DSMT4">
                  <p:embed/>
                </p:oleObj>
              </mc:Choice>
              <mc:Fallback>
                <p:oleObj name="Equation" r:id="rId12" imgW="1167893" imgH="355446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4711700"/>
                        <a:ext cx="2571750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kt 3">
            <a:extLst>
              <a:ext uri="{FF2B5EF4-FFF2-40B4-BE49-F238E27FC236}">
                <a16:creationId xmlns:a16="http://schemas.microsoft.com/office/drawing/2014/main" id="{C5495C50-12ED-4AC0-B73B-FBEDC9BA64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87738" y="4765675"/>
          <a:ext cx="2039937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926698" imgH="355446" progId="Equation.DSMT4">
                  <p:embed/>
                </p:oleObj>
              </mc:Choice>
              <mc:Fallback>
                <p:oleObj name="Equation" r:id="rId14" imgW="926698" imgH="355446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7738" y="4765675"/>
                        <a:ext cx="2039937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kt 3">
            <a:extLst>
              <a:ext uri="{FF2B5EF4-FFF2-40B4-BE49-F238E27FC236}">
                <a16:creationId xmlns:a16="http://schemas.microsoft.com/office/drawing/2014/main" id="{856A7498-AECA-4B0C-A4C2-38C5D75742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03875" y="4837113"/>
          <a:ext cx="10890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94870" imgH="203024" progId="Equation.DSMT4">
                  <p:embed/>
                </p:oleObj>
              </mc:Choice>
              <mc:Fallback>
                <p:oleObj name="Equation" r:id="rId16" imgW="494870" imgH="203024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75" y="4837113"/>
                        <a:ext cx="1089025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 Box 5">
            <a:extLst>
              <a:ext uri="{FF2B5EF4-FFF2-40B4-BE49-F238E27FC236}">
                <a16:creationId xmlns:a16="http://schemas.microsoft.com/office/drawing/2014/main" id="{5D787B12-7A1C-41AD-BE41-52E7B0D2F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75" y="5635625"/>
            <a:ext cx="81486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/>
              <a:t>Resultatet gjelder tilsvarende for det kontinuerlige tilfellet</a:t>
            </a:r>
          </a:p>
        </p:txBody>
      </p:sp>
      <p:sp>
        <p:nvSpPr>
          <p:cNvPr id="31759" name="Plassholder for lysbildenummer 1">
            <a:extLst>
              <a:ext uri="{FF2B5EF4-FFF2-40B4-BE49-F238E27FC236}">
                <a16:creationId xmlns:a16="http://schemas.microsoft.com/office/drawing/2014/main" id="{5EDA1243-FC62-4759-BC55-0CCEA9C9B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9900" y="6381750"/>
            <a:ext cx="2133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50052D-9C2F-44F0-8D4D-9575D4F6090D}" type="slidenum">
              <a:rPr lang="en-US" altLang="nb-NO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nb-NO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D2CE3EA6-12A8-407B-A6F6-A0EDC9600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07950"/>
            <a:ext cx="8610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800" b="1">
                <a:solidFill>
                  <a:srgbClr val="0066FF"/>
                </a:solidFill>
              </a:rPr>
              <a:t>Eksempel </a:t>
            </a:r>
            <a:endParaRPr lang="en-US" altLang="nb-NO" sz="2800" b="1">
              <a:solidFill>
                <a:srgbClr val="0066FF"/>
              </a:solidFill>
            </a:endParaRPr>
          </a:p>
        </p:txBody>
      </p:sp>
      <p:sp>
        <p:nvSpPr>
          <p:cNvPr id="32771" name="Rectangle 11">
            <a:extLst>
              <a:ext uri="{FF2B5EF4-FFF2-40B4-BE49-F238E27FC236}">
                <a16:creationId xmlns:a16="http://schemas.microsoft.com/office/drawing/2014/main" id="{A442BD99-F6E2-4D24-A31F-5C60199CA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63" y="614363"/>
            <a:ext cx="83248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/>
              <a:t>Simultan og marginal punktsannsynlighet  for </a:t>
            </a:r>
            <a:r>
              <a:rPr lang="nb-NO" altLang="nb-NO" sz="2400" i="1"/>
              <a:t>X = </a:t>
            </a:r>
            <a:r>
              <a:rPr lang="nb-NO" altLang="nb-NO" sz="2400"/>
              <a:t>karakter i norsk og </a:t>
            </a:r>
            <a:r>
              <a:rPr lang="nb-NO" altLang="nb-NO" sz="2400" i="1"/>
              <a:t>Y </a:t>
            </a:r>
            <a:r>
              <a:rPr lang="nb-NO" altLang="nb-NO" sz="2400"/>
              <a:t>= karakter i matematikk er gitt i tabellen</a:t>
            </a:r>
            <a:endParaRPr lang="en-US" altLang="nb-NO" sz="2400"/>
          </a:p>
        </p:txBody>
      </p:sp>
      <p:pic>
        <p:nvPicPr>
          <p:cNvPr id="32772" name="Picture 1">
            <a:extLst>
              <a:ext uri="{FF2B5EF4-FFF2-40B4-BE49-F238E27FC236}">
                <a16:creationId xmlns:a16="http://schemas.microsoft.com/office/drawing/2014/main" id="{42E74CEF-84C0-486F-9F4A-8B20693F1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13" y="1447800"/>
            <a:ext cx="4035425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A85A51E-F6C2-44BD-9463-BD16A1C4D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63" y="3667125"/>
            <a:ext cx="2968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/>
              <a:t>Vi finner </a:t>
            </a:r>
            <a:endParaRPr lang="en-US" altLang="nb-NO" sz="2400"/>
          </a:p>
        </p:txBody>
      </p:sp>
      <p:graphicFrame>
        <p:nvGraphicFramePr>
          <p:cNvPr id="14" name="Objekt 3">
            <a:extLst>
              <a:ext uri="{FF2B5EF4-FFF2-40B4-BE49-F238E27FC236}">
                <a16:creationId xmlns:a16="http://schemas.microsoft.com/office/drawing/2014/main" id="{D85B414C-3EC8-4C36-ADF1-3DD82D9024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4213225"/>
          <a:ext cx="68691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24200" imgH="457200" progId="Equation.DSMT4">
                  <p:embed/>
                </p:oleObj>
              </mc:Choice>
              <mc:Fallback>
                <p:oleObj name="Equation" r:id="rId3" imgW="3124200" imgH="4572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213225"/>
                        <a:ext cx="6869113" cy="10477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0119369-4D39-49DD-A162-E99A025F656F}"/>
              </a:ext>
            </a:extLst>
          </p:cNvPr>
          <p:cNvCxnSpPr/>
          <p:nvPr/>
        </p:nvCxnSpPr>
        <p:spPr>
          <a:xfrm>
            <a:off x="663575" y="4625975"/>
            <a:ext cx="6989763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DA84477-B137-4B5D-BCBC-DEB45BB62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63" y="5446713"/>
            <a:ext cx="2968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2400"/>
              <a:t>Det gir </a:t>
            </a:r>
            <a:endParaRPr lang="en-US" altLang="nb-NO" sz="2400"/>
          </a:p>
        </p:txBody>
      </p:sp>
      <p:graphicFrame>
        <p:nvGraphicFramePr>
          <p:cNvPr id="16" name="Objekt 3">
            <a:extLst>
              <a:ext uri="{FF2B5EF4-FFF2-40B4-BE49-F238E27FC236}">
                <a16:creationId xmlns:a16="http://schemas.microsoft.com/office/drawing/2014/main" id="{8031F187-5422-40A2-92B1-5CC12A804F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0388" y="6094413"/>
          <a:ext cx="606107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55900" imgH="203200" progId="Equation.DSMT4">
                  <p:embed/>
                </p:oleObj>
              </mc:Choice>
              <mc:Fallback>
                <p:oleObj name="Equation" r:id="rId5" imgW="2755900" imgH="203200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6094413"/>
                        <a:ext cx="6061075" cy="4492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3">
            <a:extLst>
              <a:ext uri="{FF2B5EF4-FFF2-40B4-BE49-F238E27FC236}">
                <a16:creationId xmlns:a16="http://schemas.microsoft.com/office/drawing/2014/main" id="{41C1F44C-A583-45B1-9709-D01F836ECD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3388" y="6094413"/>
          <a:ext cx="206692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39392" imgH="203112" progId="Equation.DSMT4">
                  <p:embed/>
                </p:oleObj>
              </mc:Choice>
              <mc:Fallback>
                <p:oleObj name="Equation" r:id="rId7" imgW="939392" imgH="203112" progId="Equation.DSMT4">
                  <p:embed/>
                  <p:pic>
                    <p:nvPicPr>
                      <p:cNvPr id="0" name="Objek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3388" y="6094413"/>
                        <a:ext cx="2066925" cy="4492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8756</TotalTime>
  <Words>836</Words>
  <Application>Microsoft Macintosh PowerPoint</Application>
  <PresentationFormat>On-screen Show (4:3)</PresentationFormat>
  <Paragraphs>185</Paragraphs>
  <Slides>22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Cambria Math</vt:lpstr>
      <vt:lpstr>Times New Roman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MA-EVU2 Sannsynlighetsregning med anvendelser i spillteori og statistikk</dc:title>
  <dc:creator>borgan</dc:creator>
  <cp:lastModifiedBy>geirs</cp:lastModifiedBy>
  <cp:revision>583</cp:revision>
  <cp:lastPrinted>2019-04-02T20:49:22Z</cp:lastPrinted>
  <dcterms:created xsi:type="dcterms:W3CDTF">2003-10-01T16:45:29Z</dcterms:created>
  <dcterms:modified xsi:type="dcterms:W3CDTF">2025-04-26T07:55:04Z</dcterms:modified>
</cp:coreProperties>
</file>