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306" r:id="rId8"/>
    <p:sldId id="268" r:id="rId9"/>
    <p:sldId id="269" r:id="rId10"/>
    <p:sldId id="304" r:id="rId11"/>
    <p:sldId id="271" r:id="rId12"/>
    <p:sldId id="305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10" r:id="rId46"/>
    <p:sldId id="308" r:id="rId47"/>
    <p:sldId id="309" r:id="rId4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1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3" y="332210"/>
            <a:ext cx="7875590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59443" y="6569076"/>
            <a:ext cx="6172552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873124" y="1341438"/>
            <a:ext cx="7875589" cy="460784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C700-9842-4AFE-9687-13D471D013C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3343706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50694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82576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8B76-AD4E-4E24-AF28-CB0F88EF905D}" type="datetimeFigureOut">
              <a:rPr lang="nb-NO" smtClean="0"/>
              <a:pPr/>
              <a:t>23.09.2014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BF81-A6F7-4A24-A249-E76BC1AF49D7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6696744" cy="1082675"/>
          </a:xfrm>
        </p:spPr>
        <p:txBody>
          <a:bodyPr/>
          <a:lstStyle/>
          <a:p>
            <a:r>
              <a:rPr lang="nb-NO" sz="3200" dirty="0" smtClean="0"/>
              <a:t>STK 4540	</a:t>
            </a:r>
            <a:r>
              <a:rPr lang="nb-NO" sz="3200" dirty="0" err="1" smtClean="0"/>
              <a:t>Lecture</a:t>
            </a:r>
            <a:r>
              <a:rPr lang="nb-NO" sz="3200" dirty="0" smtClean="0"/>
              <a:t> 6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873125" y="3357563"/>
            <a:ext cx="6311900" cy="1752600"/>
          </a:xfrm>
        </p:spPr>
        <p:txBody>
          <a:bodyPr/>
          <a:lstStyle/>
          <a:p>
            <a:r>
              <a:rPr lang="nb-NO" sz="2000" dirty="0" err="1" smtClean="0"/>
              <a:t>Claim</a:t>
            </a:r>
            <a:r>
              <a:rPr lang="nb-NO" sz="2000" dirty="0" smtClean="0"/>
              <a:t> </a:t>
            </a:r>
            <a:r>
              <a:rPr lang="nb-NO" sz="2000" dirty="0" err="1" smtClean="0"/>
              <a:t>size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95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84784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a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may</a:t>
            </a:r>
            <a:r>
              <a:rPr lang="nb-NO" sz="1600" dirty="0" smtClean="0"/>
              <a:t> start at </a:t>
            </a:r>
            <a:r>
              <a:rPr lang="nb-NO" sz="1600" dirty="0" err="1" smtClean="0"/>
              <a:t>some</a:t>
            </a:r>
            <a:r>
              <a:rPr lang="nb-NO" sz="1600" dirty="0" smtClean="0"/>
              <a:t> </a:t>
            </a:r>
            <a:r>
              <a:rPr lang="nb-NO" sz="1600" dirty="0" err="1" smtClean="0"/>
              <a:t>treshold</a:t>
            </a:r>
            <a:r>
              <a:rPr lang="nb-NO" sz="1600" dirty="0" smtClean="0"/>
              <a:t> b </a:t>
            </a:r>
            <a:r>
              <a:rPr lang="nb-NO" sz="1600" dirty="0" err="1" smtClean="0"/>
              <a:t>instead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origin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Obvious</a:t>
            </a:r>
            <a:r>
              <a:rPr lang="nb-NO" sz="1600" dirty="0" smtClean="0"/>
              <a:t> </a:t>
            </a:r>
            <a:r>
              <a:rPr lang="nb-NO" sz="1600" dirty="0" err="1" smtClean="0"/>
              <a:t>examples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deductibles</a:t>
            </a:r>
            <a:r>
              <a:rPr lang="nb-NO" sz="1600" dirty="0" smtClean="0"/>
              <a:t> and re-</a:t>
            </a:r>
            <a:r>
              <a:rPr lang="nb-NO" sz="1600" dirty="0" err="1" smtClean="0"/>
              <a:t>insurance</a:t>
            </a:r>
            <a:r>
              <a:rPr lang="nb-NO" sz="1600" dirty="0" smtClean="0"/>
              <a:t> </a:t>
            </a:r>
            <a:r>
              <a:rPr lang="nb-NO" sz="1600" dirty="0" err="1" smtClean="0"/>
              <a:t>contracts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Models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constructed</a:t>
            </a:r>
            <a:r>
              <a:rPr lang="nb-NO" sz="1600" dirty="0" smtClean="0"/>
              <a:t> by </a:t>
            </a:r>
            <a:r>
              <a:rPr lang="nb-NO" sz="1600" dirty="0" err="1" smtClean="0"/>
              <a:t>adding</a:t>
            </a:r>
            <a:r>
              <a:rPr lang="nb-NO" sz="1600" dirty="0" smtClean="0"/>
              <a:t> b to variables </a:t>
            </a:r>
            <a:r>
              <a:rPr lang="nb-NO" sz="1600" dirty="0" err="1" smtClean="0"/>
              <a:t>starting</a:t>
            </a:r>
            <a:r>
              <a:rPr lang="nb-NO" sz="1600" dirty="0" smtClean="0"/>
              <a:t> at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origin</a:t>
            </a:r>
            <a:r>
              <a:rPr lang="nb-NO" sz="1600" dirty="0" smtClean="0"/>
              <a:t>; i.e.  		 	</a:t>
            </a:r>
            <a:r>
              <a:rPr lang="nb-NO" sz="1600" dirty="0" err="1" smtClean="0"/>
              <a:t>where</a:t>
            </a:r>
            <a:r>
              <a:rPr lang="nb-NO" sz="1600" dirty="0" smtClean="0"/>
              <a:t> Z</a:t>
            </a:r>
            <a:r>
              <a:rPr lang="nb-NO" sz="1100" dirty="0" smtClean="0"/>
              <a:t>0</a:t>
            </a:r>
            <a:r>
              <a:rPr lang="nb-NO" sz="1600" dirty="0" smtClean="0"/>
              <a:t> is a </a:t>
            </a:r>
            <a:r>
              <a:rPr lang="nb-NO" sz="1600" dirty="0" err="1" smtClean="0"/>
              <a:t>standardized</a:t>
            </a:r>
            <a:r>
              <a:rPr lang="nb-NO" sz="1600" dirty="0" smtClean="0"/>
              <a:t> variable as </a:t>
            </a:r>
            <a:r>
              <a:rPr lang="nb-NO" sz="1600" dirty="0" err="1" smtClean="0"/>
              <a:t>before</a:t>
            </a:r>
            <a:r>
              <a:rPr lang="nb-NO" sz="1600" dirty="0" smtClean="0"/>
              <a:t>. </a:t>
            </a:r>
            <a:r>
              <a:rPr lang="nb-NO" sz="1600" dirty="0" err="1" smtClean="0"/>
              <a:t>Now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Example</a:t>
            </a:r>
            <a:r>
              <a:rPr lang="nb-NO" sz="1600" dirty="0" smtClean="0"/>
              <a:t>: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Re-insurance</a:t>
            </a:r>
            <a:r>
              <a:rPr lang="nb-NO" sz="1600" dirty="0" smtClean="0"/>
              <a:t> </a:t>
            </a:r>
            <a:r>
              <a:rPr lang="nb-NO" sz="1600" dirty="0" err="1" smtClean="0"/>
              <a:t>company</a:t>
            </a:r>
            <a:r>
              <a:rPr lang="nb-NO" sz="1600" dirty="0" smtClean="0"/>
              <a:t> </a:t>
            </a:r>
            <a:r>
              <a:rPr lang="nb-NO" sz="1600" dirty="0" err="1" smtClean="0"/>
              <a:t>will</a:t>
            </a:r>
            <a:r>
              <a:rPr lang="nb-NO" sz="1600" dirty="0" smtClean="0"/>
              <a:t> </a:t>
            </a:r>
            <a:r>
              <a:rPr lang="nb-NO" sz="1600" dirty="0" err="1" smtClean="0"/>
              <a:t>pay</a:t>
            </a:r>
            <a:r>
              <a:rPr lang="nb-NO" sz="1600" dirty="0" smtClean="0"/>
              <a:t> 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exceeds</a:t>
            </a:r>
            <a:r>
              <a:rPr lang="nb-NO" sz="1600" dirty="0" smtClean="0"/>
              <a:t> 1 000 000 NOK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err="1" smtClean="0"/>
              <a:t>Shifted</a:t>
            </a:r>
            <a:r>
              <a:rPr lang="nb-NO" dirty="0" smtClean="0"/>
              <a:t> </a:t>
            </a:r>
            <a:r>
              <a:rPr lang="nb-NO" dirty="0" err="1" smtClean="0"/>
              <a:t>distributions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20627717"/>
              </p:ext>
            </p:extLst>
          </p:nvPr>
        </p:nvGraphicFramePr>
        <p:xfrm>
          <a:off x="2015976" y="2503934"/>
          <a:ext cx="4140200" cy="636587"/>
        </p:xfrm>
        <a:graphic>
          <a:graphicData uri="http://schemas.openxmlformats.org/presentationml/2006/ole">
            <p:oleObj spid="_x0000_s72706" name="Equation" r:id="rId3" imgW="2705040" imgH="41904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8986784"/>
              </p:ext>
            </p:extLst>
          </p:nvPr>
        </p:nvGraphicFramePr>
        <p:xfrm>
          <a:off x="1835696" y="3933056"/>
          <a:ext cx="1827212" cy="347662"/>
        </p:xfrm>
        <a:graphic>
          <a:graphicData uri="http://schemas.openxmlformats.org/presentationml/2006/ole">
            <p:oleObj spid="_x0000_s72707" name="Formel" r:id="rId4" imgW="1193760" imgH="228600" progId="Equation.3">
              <p:embed/>
            </p:oleObj>
          </a:graphicData>
        </a:graphic>
      </p:graphicFrame>
      <p:sp>
        <p:nvSpPr>
          <p:cNvPr id="18" name="Avrundet rektangel 11"/>
          <p:cNvSpPr/>
          <p:nvPr/>
        </p:nvSpPr>
        <p:spPr>
          <a:xfrm>
            <a:off x="6012160" y="476672"/>
            <a:ext cx="2880320" cy="3851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Shifted</a:t>
            </a:r>
            <a:r>
              <a:rPr lang="nb-NO" sz="1200" dirty="0" smtClean="0"/>
              <a:t> </a:t>
            </a:r>
            <a:r>
              <a:rPr lang="nb-NO" sz="1200" dirty="0" err="1" smtClean="0"/>
              <a:t>distributions</a:t>
            </a:r>
            <a:endParaRPr lang="nb-NO" sz="12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295636" y="461713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3275856" y="472514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7624" y="5517232"/>
            <a:ext cx="210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Total </a:t>
            </a:r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amount</a:t>
            </a:r>
            <a:endParaRPr lang="nb-NO" dirty="0" smtClean="0"/>
          </a:p>
          <a:p>
            <a:r>
              <a:rPr lang="nb-NO" dirty="0" smtClean="0"/>
              <a:t>i</a:t>
            </a:r>
            <a:r>
              <a:rPr lang="nb-NO" dirty="0" smtClean="0"/>
              <a:t>n NOK</a:t>
            </a:r>
            <a:endParaRPr lang="nb-NO" dirty="0"/>
          </a:p>
        </p:txBody>
      </p:sp>
      <p:sp>
        <p:nvSpPr>
          <p:cNvPr id="24" name="TextBox 23"/>
          <p:cNvSpPr txBox="1"/>
          <p:nvPr/>
        </p:nvSpPr>
        <p:spPr>
          <a:xfrm>
            <a:off x="3543787" y="5445224"/>
            <a:ext cx="477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Currency</a:t>
            </a:r>
            <a:r>
              <a:rPr lang="nb-NO" dirty="0" smtClean="0"/>
              <a:t> rate for </a:t>
            </a:r>
            <a:r>
              <a:rPr lang="nb-NO" dirty="0" err="1" smtClean="0"/>
              <a:t>example</a:t>
            </a:r>
            <a:r>
              <a:rPr lang="nb-NO" dirty="0" smtClean="0"/>
              <a:t> NOK per EURO, for </a:t>
            </a:r>
            <a:r>
              <a:rPr lang="nb-NO" dirty="0" err="1" smtClean="0"/>
              <a:t>example</a:t>
            </a:r>
            <a:r>
              <a:rPr lang="nb-NO" dirty="0" smtClean="0"/>
              <a:t> 8 NOK per EURO</a:t>
            </a:r>
            <a:endParaRPr lang="nb-NO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2951820" y="4689140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79912" y="4725144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payout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re-insurance</a:t>
            </a:r>
            <a:r>
              <a:rPr lang="nb-NO" dirty="0" smtClean="0"/>
              <a:t> </a:t>
            </a:r>
            <a:r>
              <a:rPr lang="nb-NO" dirty="0" err="1" smtClean="0"/>
              <a:t>company</a:t>
            </a:r>
            <a:r>
              <a:rPr lang="nb-NO" dirty="0" smtClean="0"/>
              <a:t>,</a:t>
            </a:r>
          </a:p>
          <a:p>
            <a:r>
              <a:rPr lang="nb-NO" dirty="0" smtClean="0"/>
              <a:t>g</a:t>
            </a:r>
            <a:r>
              <a:rPr lang="nb-NO" dirty="0" smtClean="0"/>
              <a:t>iven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total </a:t>
            </a:r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amount</a:t>
            </a:r>
            <a:r>
              <a:rPr lang="nb-NO" dirty="0" smtClean="0"/>
              <a:t> </a:t>
            </a:r>
            <a:r>
              <a:rPr lang="nb-NO" dirty="0" err="1" smtClean="0"/>
              <a:t>exceeds</a:t>
            </a:r>
            <a:r>
              <a:rPr lang="nb-NO" dirty="0" smtClean="0"/>
              <a:t> 1M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5719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905794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a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may</a:t>
            </a:r>
            <a:r>
              <a:rPr lang="nb-NO" sz="1600" dirty="0" smtClean="0"/>
              <a:t> start at </a:t>
            </a:r>
            <a:r>
              <a:rPr lang="nb-NO" sz="1600" dirty="0" err="1" smtClean="0"/>
              <a:t>some</a:t>
            </a:r>
            <a:r>
              <a:rPr lang="nb-NO" sz="1600" dirty="0" smtClean="0"/>
              <a:t> </a:t>
            </a:r>
            <a:r>
              <a:rPr lang="nb-NO" sz="1600" dirty="0" err="1" smtClean="0"/>
              <a:t>treshold</a:t>
            </a:r>
            <a:r>
              <a:rPr lang="nb-NO" sz="1600" dirty="0" smtClean="0"/>
              <a:t> b </a:t>
            </a:r>
            <a:r>
              <a:rPr lang="nb-NO" sz="1600" dirty="0" err="1" smtClean="0"/>
              <a:t>instead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origin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Obvious</a:t>
            </a:r>
            <a:r>
              <a:rPr lang="nb-NO" sz="1600" dirty="0" smtClean="0"/>
              <a:t> </a:t>
            </a:r>
            <a:r>
              <a:rPr lang="nb-NO" sz="1600" dirty="0" err="1" smtClean="0"/>
              <a:t>examples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deductibles</a:t>
            </a:r>
            <a:r>
              <a:rPr lang="nb-NO" sz="1600" dirty="0" smtClean="0"/>
              <a:t> and re-</a:t>
            </a:r>
            <a:r>
              <a:rPr lang="nb-NO" sz="1600" dirty="0" err="1" smtClean="0"/>
              <a:t>insurance</a:t>
            </a:r>
            <a:r>
              <a:rPr lang="nb-NO" sz="1600" dirty="0" smtClean="0"/>
              <a:t> </a:t>
            </a:r>
            <a:r>
              <a:rPr lang="nb-NO" sz="1600" dirty="0" err="1" smtClean="0"/>
              <a:t>contracts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Models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constructed</a:t>
            </a:r>
            <a:r>
              <a:rPr lang="nb-NO" sz="1600" dirty="0" smtClean="0"/>
              <a:t> by </a:t>
            </a:r>
            <a:r>
              <a:rPr lang="nb-NO" sz="1600" dirty="0" err="1" smtClean="0"/>
              <a:t>adding</a:t>
            </a:r>
            <a:r>
              <a:rPr lang="nb-NO" sz="1600" dirty="0" smtClean="0"/>
              <a:t> b to variables </a:t>
            </a:r>
            <a:r>
              <a:rPr lang="nb-NO" sz="1600" dirty="0" err="1" smtClean="0"/>
              <a:t>starting</a:t>
            </a:r>
            <a:r>
              <a:rPr lang="nb-NO" sz="1600" dirty="0" smtClean="0"/>
              <a:t> at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origin</a:t>
            </a:r>
            <a:r>
              <a:rPr lang="nb-NO" sz="1600" dirty="0" smtClean="0"/>
              <a:t>; i.e.  		 	</a:t>
            </a:r>
            <a:r>
              <a:rPr lang="nb-NO" sz="1600" dirty="0" err="1" smtClean="0"/>
              <a:t>where</a:t>
            </a:r>
            <a:r>
              <a:rPr lang="nb-NO" sz="1600" dirty="0" smtClean="0"/>
              <a:t> Z</a:t>
            </a:r>
            <a:r>
              <a:rPr lang="nb-NO" sz="1100" dirty="0" smtClean="0"/>
              <a:t>0</a:t>
            </a:r>
            <a:r>
              <a:rPr lang="nb-NO" sz="1600" dirty="0" smtClean="0"/>
              <a:t> is a </a:t>
            </a:r>
            <a:r>
              <a:rPr lang="nb-NO" sz="1600" dirty="0" err="1" smtClean="0"/>
              <a:t>standardized</a:t>
            </a:r>
            <a:r>
              <a:rPr lang="nb-NO" sz="1600" dirty="0" smtClean="0"/>
              <a:t> variable as </a:t>
            </a:r>
            <a:r>
              <a:rPr lang="nb-NO" sz="1600" dirty="0" err="1" smtClean="0"/>
              <a:t>before</a:t>
            </a:r>
            <a:r>
              <a:rPr lang="nb-NO" sz="1600" dirty="0" smtClean="0"/>
              <a:t>. </a:t>
            </a:r>
            <a:r>
              <a:rPr lang="nb-NO" sz="1600" dirty="0" err="1" smtClean="0"/>
              <a:t>Now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and </a:t>
            </a:r>
            <a:r>
              <a:rPr lang="nb-NO" sz="1600" dirty="0" err="1" smtClean="0"/>
              <a:t>differentiation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z </a:t>
            </a:r>
            <a:r>
              <a:rPr lang="nb-NO" sz="1600" dirty="0" err="1" smtClean="0"/>
              <a:t>yields</a:t>
            </a: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which</a:t>
            </a:r>
            <a:r>
              <a:rPr lang="nb-NO" sz="1600" dirty="0" smtClean="0"/>
              <a:t> is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random variables </a:t>
            </a:r>
            <a:r>
              <a:rPr lang="nb-NO" sz="1600" dirty="0" err="1" smtClean="0"/>
              <a:t>with</a:t>
            </a:r>
            <a:r>
              <a:rPr lang="nb-NO" sz="1600" dirty="0" smtClean="0"/>
              <a:t> b as a </a:t>
            </a:r>
            <a:r>
              <a:rPr lang="nb-NO" sz="1600" dirty="0" err="1" smtClean="0"/>
              <a:t>lower</a:t>
            </a:r>
            <a:r>
              <a:rPr lang="nb-NO" sz="1600" dirty="0" smtClean="0"/>
              <a:t> limit. </a:t>
            </a: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Shifted</a:t>
            </a:r>
            <a:r>
              <a:rPr lang="nb-NO" dirty="0" smtClean="0"/>
              <a:t> </a:t>
            </a:r>
            <a:r>
              <a:rPr lang="nb-NO" dirty="0" err="1" smtClean="0"/>
              <a:t>distributions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0627717"/>
              </p:ext>
            </p:extLst>
          </p:nvPr>
        </p:nvGraphicFramePr>
        <p:xfrm>
          <a:off x="2015976" y="2924944"/>
          <a:ext cx="4140200" cy="636587"/>
        </p:xfrm>
        <a:graphic>
          <a:graphicData uri="http://schemas.openxmlformats.org/presentationml/2006/ole">
            <p:oleObj spid="_x0000_s7176" name="Equation" r:id="rId3" imgW="2705040" imgH="41904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130795"/>
              </p:ext>
            </p:extLst>
          </p:nvPr>
        </p:nvGraphicFramePr>
        <p:xfrm>
          <a:off x="2034468" y="3690293"/>
          <a:ext cx="2798763" cy="638175"/>
        </p:xfrm>
        <a:graphic>
          <a:graphicData uri="http://schemas.openxmlformats.org/presentationml/2006/ole">
            <p:oleObj spid="_x0000_s7177" name="Equation" r:id="rId4" imgW="1828800" imgH="41904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8986784"/>
              </p:ext>
            </p:extLst>
          </p:nvPr>
        </p:nvGraphicFramePr>
        <p:xfrm>
          <a:off x="1331640" y="2636912"/>
          <a:ext cx="1146175" cy="347663"/>
        </p:xfrm>
        <a:graphic>
          <a:graphicData uri="http://schemas.openxmlformats.org/presentationml/2006/ole">
            <p:oleObj spid="_x0000_s7178" name="Equation" r:id="rId5" imgW="749160" imgH="228600" progId="Equation.3">
              <p:embed/>
            </p:oleObj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719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96973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major </a:t>
            </a:r>
            <a:r>
              <a:rPr lang="nb-NO" sz="1600" dirty="0" err="1" smtClean="0"/>
              <a:t>issue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modelling</a:t>
            </a:r>
            <a:r>
              <a:rPr lang="nb-NO" sz="1600" dirty="0" smtClean="0"/>
              <a:t> is </a:t>
            </a:r>
            <a:r>
              <a:rPr lang="nb-NO" sz="1600" dirty="0" err="1" smtClean="0"/>
              <a:t>asymmetry</a:t>
            </a:r>
            <a:r>
              <a:rPr lang="nb-NO" sz="1600" dirty="0" smtClean="0"/>
              <a:t> and </a:t>
            </a:r>
            <a:r>
              <a:rPr lang="nb-NO" sz="1600" dirty="0" err="1" smtClean="0"/>
              <a:t>the</a:t>
            </a:r>
            <a:r>
              <a:rPr lang="nb-NO" sz="1600" dirty="0" smtClean="0"/>
              <a:t> right </a:t>
            </a:r>
            <a:r>
              <a:rPr lang="nb-NO" sz="1600" dirty="0" err="1" smtClean="0"/>
              <a:t>tail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. A simple </a:t>
            </a:r>
            <a:r>
              <a:rPr lang="nb-NO" sz="1600" dirty="0" err="1" smtClean="0"/>
              <a:t>summary</a:t>
            </a:r>
            <a:r>
              <a:rPr lang="nb-NO" sz="1600" dirty="0" smtClean="0"/>
              <a:t> is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coefficient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skewness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210"/>
            <a:ext cx="7848699" cy="936203"/>
          </a:xfrm>
        </p:spPr>
        <p:txBody>
          <a:bodyPr>
            <a:normAutofit/>
          </a:bodyPr>
          <a:lstStyle/>
          <a:p>
            <a:pPr algn="l"/>
            <a:r>
              <a:rPr lang="nb-NO" sz="2800" dirty="0" err="1" smtClean="0"/>
              <a:t>Skewness</a:t>
            </a:r>
            <a:r>
              <a:rPr lang="nb-NO" sz="2800" dirty="0" smtClean="0"/>
              <a:t> as simple </a:t>
            </a:r>
            <a:r>
              <a:rPr lang="nb-NO" sz="2800" dirty="0" err="1" smtClean="0"/>
              <a:t>description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shape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71933294"/>
              </p:ext>
            </p:extLst>
          </p:nvPr>
        </p:nvGraphicFramePr>
        <p:xfrm>
          <a:off x="1619672" y="1988840"/>
          <a:ext cx="3906838" cy="638175"/>
        </p:xfrm>
        <a:graphic>
          <a:graphicData uri="http://schemas.openxmlformats.org/presentationml/2006/ole">
            <p:oleObj spid="_x0000_s73730" name="Equation" r:id="rId3" imgW="2552400" imgH="419040" progId="Equation.3">
              <p:embed/>
            </p:oleObj>
          </a:graphicData>
        </a:graphic>
      </p:graphicFrame>
      <p:sp>
        <p:nvSpPr>
          <p:cNvPr id="19" name="Avrundet rektangel 11"/>
          <p:cNvSpPr/>
          <p:nvPr/>
        </p:nvSpPr>
        <p:spPr>
          <a:xfrm>
            <a:off x="7020272" y="476672"/>
            <a:ext cx="1800200" cy="3962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Skewness</a:t>
            </a:r>
            <a:endParaRPr lang="nb-NO" sz="12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32434" y="3861048"/>
            <a:ext cx="28795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828378" y="3356198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355075" y="2842352"/>
            <a:ext cx="2577947" cy="980501"/>
          </a:xfrm>
          <a:custGeom>
            <a:avLst/>
            <a:gdLst>
              <a:gd name="connsiteX0" fmla="*/ 0 w 2577947"/>
              <a:gd name="connsiteY0" fmla="*/ 980501 h 980501"/>
              <a:gd name="connsiteX1" fmla="*/ 1057619 w 2577947"/>
              <a:gd name="connsiteY1" fmla="*/ 672029 h 980501"/>
              <a:gd name="connsiteX2" fmla="*/ 1718631 w 2577947"/>
              <a:gd name="connsiteY2" fmla="*/ 99152 h 980501"/>
              <a:gd name="connsiteX3" fmla="*/ 2115238 w 2577947"/>
              <a:gd name="connsiteY3" fmla="*/ 143219 h 980501"/>
              <a:gd name="connsiteX4" fmla="*/ 2577947 w 2577947"/>
              <a:gd name="connsiteY4" fmla="*/ 958467 h 98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947" h="980501">
                <a:moveTo>
                  <a:pt x="0" y="980501"/>
                </a:moveTo>
                <a:cubicBezTo>
                  <a:pt x="385590" y="899710"/>
                  <a:pt x="771181" y="818920"/>
                  <a:pt x="1057619" y="672029"/>
                </a:cubicBezTo>
                <a:cubicBezTo>
                  <a:pt x="1344057" y="525138"/>
                  <a:pt x="1542361" y="187287"/>
                  <a:pt x="1718631" y="99152"/>
                </a:cubicBezTo>
                <a:cubicBezTo>
                  <a:pt x="1894901" y="11017"/>
                  <a:pt x="1972019" y="0"/>
                  <a:pt x="2115238" y="143219"/>
                </a:cubicBezTo>
                <a:cubicBezTo>
                  <a:pt x="2258457" y="286438"/>
                  <a:pt x="2418202" y="622452"/>
                  <a:pt x="2577947" y="9584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60826" y="3871632"/>
            <a:ext cx="28795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356770" y="3366782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4891489" y="2757890"/>
            <a:ext cx="2346593" cy="1142081"/>
          </a:xfrm>
          <a:custGeom>
            <a:avLst/>
            <a:gdLst>
              <a:gd name="connsiteX0" fmla="*/ 0 w 2346593"/>
              <a:gd name="connsiteY0" fmla="*/ 1142081 h 1142081"/>
              <a:gd name="connsiteX1" fmla="*/ 275422 w 2346593"/>
              <a:gd name="connsiteY1" fmla="*/ 282765 h 1142081"/>
              <a:gd name="connsiteX2" fmla="*/ 605928 w 2346593"/>
              <a:gd name="connsiteY2" fmla="*/ 18361 h 1142081"/>
              <a:gd name="connsiteX3" fmla="*/ 947451 w 2346593"/>
              <a:gd name="connsiteY3" fmla="*/ 392934 h 1142081"/>
              <a:gd name="connsiteX4" fmla="*/ 1542362 w 2346593"/>
              <a:gd name="connsiteY4" fmla="*/ 679373 h 1142081"/>
              <a:gd name="connsiteX5" fmla="*/ 2346593 w 2346593"/>
              <a:gd name="connsiteY5" fmla="*/ 1086997 h 114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593" h="1142081">
                <a:moveTo>
                  <a:pt x="0" y="1142081"/>
                </a:moveTo>
                <a:cubicBezTo>
                  <a:pt x="87217" y="806066"/>
                  <a:pt x="174434" y="470052"/>
                  <a:pt x="275422" y="282765"/>
                </a:cubicBezTo>
                <a:cubicBezTo>
                  <a:pt x="376410" y="95478"/>
                  <a:pt x="493923" y="0"/>
                  <a:pt x="605928" y="18361"/>
                </a:cubicBezTo>
                <a:cubicBezTo>
                  <a:pt x="717933" y="36723"/>
                  <a:pt x="791379" y="282765"/>
                  <a:pt x="947451" y="392934"/>
                </a:cubicBezTo>
                <a:cubicBezTo>
                  <a:pt x="1103523" y="503103"/>
                  <a:pt x="1309172" y="563696"/>
                  <a:pt x="1542362" y="679373"/>
                </a:cubicBezTo>
                <a:cubicBezTo>
                  <a:pt x="1775552" y="795050"/>
                  <a:pt x="2061072" y="941023"/>
                  <a:pt x="2346593" y="108699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xtBox 31"/>
          <p:cNvSpPr txBox="1"/>
          <p:nvPr/>
        </p:nvSpPr>
        <p:spPr>
          <a:xfrm>
            <a:off x="899592" y="4725144"/>
            <a:ext cx="7494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Negative </a:t>
            </a:r>
            <a:r>
              <a:rPr lang="nb-NO" dirty="0" err="1" smtClean="0"/>
              <a:t>skewness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tail</a:t>
            </a:r>
            <a:r>
              <a:rPr lang="nb-NO" dirty="0" smtClean="0"/>
              <a:t> is longer;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endParaRPr lang="nb-NO" dirty="0" smtClean="0"/>
          </a:p>
          <a:p>
            <a:r>
              <a:rPr lang="nb-NO" dirty="0" smtClean="0"/>
              <a:t>Is </a:t>
            </a:r>
            <a:r>
              <a:rPr lang="nb-NO" dirty="0" err="1" smtClean="0"/>
              <a:t>concentrated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right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figure</a:t>
            </a:r>
            <a:r>
              <a:rPr lang="nb-NO" dirty="0" smtClean="0"/>
              <a:t>. It has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Positive </a:t>
            </a:r>
            <a:r>
              <a:rPr lang="nb-NO" dirty="0" err="1" smtClean="0"/>
              <a:t>skewness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right </a:t>
            </a:r>
            <a:r>
              <a:rPr lang="nb-NO" dirty="0" err="1" smtClean="0"/>
              <a:t>tail</a:t>
            </a:r>
            <a:r>
              <a:rPr lang="nb-NO" dirty="0" smtClean="0"/>
              <a:t> is longer;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endParaRPr lang="nb-NO" dirty="0" smtClean="0"/>
          </a:p>
          <a:p>
            <a:r>
              <a:rPr lang="nb-NO" dirty="0" smtClean="0"/>
              <a:t>Is </a:t>
            </a:r>
            <a:r>
              <a:rPr lang="nb-NO" dirty="0" err="1" smtClean="0"/>
              <a:t>concentrated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figure</a:t>
            </a:r>
            <a:r>
              <a:rPr lang="nb-NO" dirty="0" smtClean="0"/>
              <a:t>. It has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33" name="TextBox 32"/>
          <p:cNvSpPr txBox="1"/>
          <p:nvPr/>
        </p:nvSpPr>
        <p:spPr>
          <a:xfrm>
            <a:off x="1907704" y="400506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Negative </a:t>
            </a:r>
            <a:r>
              <a:rPr lang="nb-NO" dirty="0" err="1" smtClean="0"/>
              <a:t>skewness</a:t>
            </a:r>
            <a:endParaRPr lang="nb-NO" dirty="0"/>
          </a:p>
        </p:txBody>
      </p:sp>
      <p:sp>
        <p:nvSpPr>
          <p:cNvPr id="34" name="TextBox 33"/>
          <p:cNvSpPr txBox="1"/>
          <p:nvPr/>
        </p:nvSpPr>
        <p:spPr>
          <a:xfrm>
            <a:off x="5063906" y="40050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Positive </a:t>
            </a:r>
            <a:r>
              <a:rPr lang="nb-NO" dirty="0" err="1" smtClean="0"/>
              <a:t>skewness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1717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96973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major </a:t>
            </a:r>
            <a:r>
              <a:rPr lang="nb-NO" sz="1600" dirty="0" err="1" smtClean="0"/>
              <a:t>issue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modelling</a:t>
            </a:r>
            <a:r>
              <a:rPr lang="nb-NO" sz="1600" dirty="0" smtClean="0"/>
              <a:t> is </a:t>
            </a:r>
            <a:r>
              <a:rPr lang="nb-NO" sz="1600" dirty="0" err="1" smtClean="0"/>
              <a:t>asymmetry</a:t>
            </a:r>
            <a:r>
              <a:rPr lang="nb-NO" sz="1600" dirty="0" smtClean="0"/>
              <a:t> and </a:t>
            </a:r>
            <a:r>
              <a:rPr lang="nb-NO" sz="1600" dirty="0" err="1" smtClean="0"/>
              <a:t>the</a:t>
            </a:r>
            <a:r>
              <a:rPr lang="nb-NO" sz="1600" dirty="0" smtClean="0"/>
              <a:t> right </a:t>
            </a:r>
            <a:r>
              <a:rPr lang="nb-NO" sz="1600" dirty="0" err="1" smtClean="0"/>
              <a:t>tail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. A simple </a:t>
            </a:r>
            <a:r>
              <a:rPr lang="nb-NO" sz="1600" dirty="0" err="1" smtClean="0"/>
              <a:t>summary</a:t>
            </a:r>
            <a:r>
              <a:rPr lang="nb-NO" sz="1600" dirty="0" smtClean="0"/>
              <a:t> is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coefficient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skewness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numerator</a:t>
            </a:r>
            <a:r>
              <a:rPr lang="nb-NO" sz="1600" dirty="0" smtClean="0"/>
              <a:t> is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third</a:t>
            </a:r>
            <a:r>
              <a:rPr lang="nb-NO" sz="1600" dirty="0" smtClean="0"/>
              <a:t> order moment.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should</a:t>
            </a:r>
            <a:r>
              <a:rPr lang="nb-NO" sz="1600" dirty="0" smtClean="0"/>
              <a:t> not </a:t>
            </a:r>
            <a:r>
              <a:rPr lang="nb-NO" sz="1600" dirty="0" err="1" smtClean="0"/>
              <a:t>depend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currency</a:t>
            </a:r>
            <a:r>
              <a:rPr lang="nb-NO" sz="1600" dirty="0" smtClean="0"/>
              <a:t> and </a:t>
            </a:r>
            <a:r>
              <a:rPr lang="nb-NO" sz="1600" dirty="0" err="1" smtClean="0"/>
              <a:t>doesn’t</a:t>
            </a:r>
            <a:r>
              <a:rPr lang="nb-NO" sz="1600" dirty="0" smtClean="0"/>
              <a:t> </a:t>
            </a:r>
            <a:r>
              <a:rPr lang="nb-NO" sz="1600" dirty="0" err="1" smtClean="0"/>
              <a:t>since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Skewness</a:t>
            </a:r>
            <a:r>
              <a:rPr lang="nb-NO" sz="1600" dirty="0" smtClean="0"/>
              <a:t> is </a:t>
            </a:r>
            <a:r>
              <a:rPr lang="nb-NO" sz="1600" dirty="0" err="1" smtClean="0"/>
              <a:t>often</a:t>
            </a:r>
            <a:r>
              <a:rPr lang="nb-NO" sz="1600" dirty="0" smtClean="0"/>
              <a:t> used as a </a:t>
            </a:r>
            <a:r>
              <a:rPr lang="nb-NO" sz="1600" dirty="0" err="1" smtClean="0"/>
              <a:t>simplified</a:t>
            </a:r>
            <a:r>
              <a:rPr lang="nb-NO" sz="1600" dirty="0" smtClean="0"/>
              <a:t> </a:t>
            </a:r>
            <a:r>
              <a:rPr lang="nb-NO" sz="1600" dirty="0" err="1" smtClean="0"/>
              <a:t>measure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shape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standard </a:t>
            </a:r>
            <a:r>
              <a:rPr lang="nb-NO" sz="1600" dirty="0" err="1" smtClean="0"/>
              <a:t>estimate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coefficient</a:t>
            </a:r>
            <a:r>
              <a:rPr lang="nb-NO" sz="1600" dirty="0" smtClean="0"/>
              <a:t>     	from  </a:t>
            </a:r>
            <a:r>
              <a:rPr lang="nb-NO" sz="1600" dirty="0" err="1" smtClean="0"/>
              <a:t>observations</a:t>
            </a:r>
            <a:r>
              <a:rPr lang="nb-NO" sz="1600" dirty="0" smtClean="0"/>
              <a:t> z</a:t>
            </a:r>
            <a:r>
              <a:rPr lang="nb-NO" sz="1100" dirty="0" smtClean="0"/>
              <a:t>1</a:t>
            </a:r>
            <a:r>
              <a:rPr lang="nb-NO" sz="1600" dirty="0" smtClean="0"/>
              <a:t>,…,z</a:t>
            </a:r>
            <a:r>
              <a:rPr lang="nb-NO" sz="1100" dirty="0" smtClean="0"/>
              <a:t>n</a:t>
            </a:r>
            <a:r>
              <a:rPr lang="nb-NO" sz="1600" dirty="0" smtClean="0"/>
              <a:t> is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210"/>
            <a:ext cx="7848699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Skewness</a:t>
            </a:r>
            <a:r>
              <a:rPr lang="nb-NO" sz="2800" dirty="0" smtClean="0"/>
              <a:t> as simple </a:t>
            </a:r>
            <a:r>
              <a:rPr lang="nb-NO" sz="2800" dirty="0" err="1" smtClean="0"/>
              <a:t>description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shape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5837102"/>
              </p:ext>
            </p:extLst>
          </p:nvPr>
        </p:nvGraphicFramePr>
        <p:xfrm>
          <a:off x="1736055" y="3369181"/>
          <a:ext cx="6103938" cy="695325"/>
        </p:xfrm>
        <a:graphic>
          <a:graphicData uri="http://schemas.openxmlformats.org/presentationml/2006/ole">
            <p:oleObj spid="_x0000_s8202" name="Equation" r:id="rId3" imgW="3987720" imgH="45720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482513"/>
              </p:ext>
            </p:extLst>
          </p:nvPr>
        </p:nvGraphicFramePr>
        <p:xfrm>
          <a:off x="1763688" y="4872221"/>
          <a:ext cx="4140200" cy="677863"/>
        </p:xfrm>
        <a:graphic>
          <a:graphicData uri="http://schemas.openxmlformats.org/presentationml/2006/ole">
            <p:oleObj spid="_x0000_s8203" name="Equation" r:id="rId4" imgW="2705040" imgH="44424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1933294"/>
              </p:ext>
            </p:extLst>
          </p:nvPr>
        </p:nvGraphicFramePr>
        <p:xfrm>
          <a:off x="1619672" y="1988840"/>
          <a:ext cx="3906838" cy="638175"/>
        </p:xfrm>
        <a:graphic>
          <a:graphicData uri="http://schemas.openxmlformats.org/presentationml/2006/ole">
            <p:oleObj spid="_x0000_s8204" name="Equation" r:id="rId5" imgW="2552400" imgH="41904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6968110"/>
              </p:ext>
            </p:extLst>
          </p:nvPr>
        </p:nvGraphicFramePr>
        <p:xfrm>
          <a:off x="6012160" y="4365104"/>
          <a:ext cx="359429" cy="468437"/>
        </p:xfrm>
        <a:graphic>
          <a:graphicData uri="http://schemas.openxmlformats.org/presentationml/2006/ole">
            <p:oleObj spid="_x0000_s8205" name="Equation" r:id="rId6" imgW="126720" imgH="164880" progId="Equation.3">
              <p:embed/>
            </p:oleObj>
          </a:graphicData>
        </a:graphic>
      </p:graphicFrame>
      <p:grpSp>
        <p:nvGrpSpPr>
          <p:cNvPr id="12" name="Gruppe 11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717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17994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random variable        </a:t>
            </a:r>
            <a:r>
              <a:rPr lang="nb-NO" sz="1600" dirty="0" err="1" smtClean="0"/>
              <a:t>that</a:t>
            </a:r>
            <a:r>
              <a:rPr lang="nb-NO" sz="1600" dirty="0" smtClean="0"/>
              <a:t> attaches </a:t>
            </a:r>
            <a:r>
              <a:rPr lang="nb-NO" sz="1600" dirty="0" err="1" smtClean="0"/>
              <a:t>probabilities</a:t>
            </a:r>
            <a:r>
              <a:rPr lang="nb-NO" sz="1600" dirty="0" smtClean="0"/>
              <a:t> 1/n to all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i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past</a:t>
            </a:r>
            <a:r>
              <a:rPr lang="nb-NO" sz="1600" dirty="0" smtClean="0"/>
              <a:t> is a </a:t>
            </a:r>
            <a:r>
              <a:rPr lang="nb-NO" sz="1600" dirty="0" err="1" smtClean="0"/>
              <a:t>possible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r>
              <a:rPr lang="nb-NO" sz="1600" dirty="0" smtClean="0"/>
              <a:t> for </a:t>
            </a:r>
            <a:r>
              <a:rPr lang="nb-NO" sz="1600" i="1" dirty="0" err="1" smtClean="0"/>
              <a:t>future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Expectation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</a:t>
            </a:r>
            <a:r>
              <a:rPr lang="nb-NO" sz="1600" dirty="0" smtClean="0"/>
              <a:t>,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and </a:t>
            </a:r>
            <a:r>
              <a:rPr lang="nb-NO" sz="1600" dirty="0" err="1" smtClean="0"/>
              <a:t>percentiles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all </a:t>
            </a:r>
            <a:r>
              <a:rPr lang="nb-NO" sz="1600" dirty="0" err="1" smtClean="0"/>
              <a:t>closely</a:t>
            </a:r>
            <a:r>
              <a:rPr lang="nb-NO" sz="1600" dirty="0" smtClean="0"/>
              <a:t> </a:t>
            </a:r>
            <a:r>
              <a:rPr lang="nb-NO" sz="1600" dirty="0" err="1" smtClean="0"/>
              <a:t>related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ordinary</a:t>
            </a:r>
            <a:r>
              <a:rPr lang="nb-NO" sz="1600" dirty="0" smtClean="0"/>
              <a:t> sample </a:t>
            </a:r>
            <a:r>
              <a:rPr lang="nb-NO" sz="1600" dirty="0" err="1" smtClean="0"/>
              <a:t>versions</a:t>
            </a:r>
            <a:r>
              <a:rPr lang="nb-NO" sz="1600" dirty="0" smtClean="0"/>
              <a:t>. For </a:t>
            </a:r>
            <a:r>
              <a:rPr lang="nb-NO" sz="1600" dirty="0" err="1" smtClean="0"/>
              <a:t>example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Furthermore</a:t>
            </a:r>
            <a:r>
              <a:rPr lang="nb-NO" sz="1600" dirty="0" smtClean="0"/>
              <a:t>,</a:t>
            </a: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Third order moment and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tends</a:t>
            </a:r>
            <a:r>
              <a:rPr lang="nb-NO" sz="1600" dirty="0" smtClean="0"/>
              <a:t> to be </a:t>
            </a:r>
            <a:r>
              <a:rPr lang="nb-NO" sz="1600" dirty="0" err="1" smtClean="0"/>
              <a:t>small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No </a:t>
            </a:r>
            <a:r>
              <a:rPr lang="nb-NO" sz="1600" dirty="0" err="1" smtClean="0"/>
              <a:t>simulated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larger</a:t>
            </a:r>
            <a:r>
              <a:rPr lang="nb-NO" sz="1600" dirty="0" smtClean="0"/>
              <a:t> </a:t>
            </a:r>
            <a:r>
              <a:rPr lang="nb-NO" sz="1600" dirty="0" err="1" smtClean="0"/>
              <a:t>than</a:t>
            </a:r>
            <a:r>
              <a:rPr lang="nb-NO" sz="1600" dirty="0" smtClean="0"/>
              <a:t> </a:t>
            </a:r>
            <a:r>
              <a:rPr lang="nb-NO" sz="1600" dirty="0" err="1" smtClean="0"/>
              <a:t>what</a:t>
            </a:r>
            <a:r>
              <a:rPr lang="nb-NO" sz="1600" dirty="0" smtClean="0"/>
              <a:t> has </a:t>
            </a:r>
            <a:r>
              <a:rPr lang="nb-NO" sz="1600" dirty="0" err="1" smtClean="0"/>
              <a:t>been</a:t>
            </a:r>
            <a:r>
              <a:rPr lang="nb-NO" sz="1600" dirty="0" smtClean="0"/>
              <a:t> </a:t>
            </a:r>
            <a:r>
              <a:rPr lang="nb-NO" sz="1600" dirty="0" err="1" smtClean="0"/>
              <a:t>observed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past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These</a:t>
            </a:r>
            <a:r>
              <a:rPr lang="nb-NO" sz="1600" dirty="0" smtClean="0"/>
              <a:t> drawbacks </a:t>
            </a:r>
            <a:r>
              <a:rPr lang="nb-NO" sz="1600" dirty="0" err="1" smtClean="0"/>
              <a:t>imply</a:t>
            </a:r>
            <a:r>
              <a:rPr lang="nb-NO" sz="1600" dirty="0" smtClean="0"/>
              <a:t> </a:t>
            </a:r>
            <a:r>
              <a:rPr lang="nb-NO" sz="1600" dirty="0" err="1" smtClean="0"/>
              <a:t>underestimation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risk</a:t>
            </a:r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252612"/>
              </p:ext>
            </p:extLst>
          </p:nvPr>
        </p:nvGraphicFramePr>
        <p:xfrm>
          <a:off x="1763688" y="3354158"/>
          <a:ext cx="5832475" cy="1390650"/>
        </p:xfrm>
        <a:graphic>
          <a:graphicData uri="http://schemas.openxmlformats.org/presentationml/2006/ole">
            <p:oleObj spid="_x0000_s9226" name="Equation" r:id="rId3" imgW="3809880" imgH="914400" progId="Equation.3">
              <p:embed/>
            </p:oleObj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332210"/>
            <a:ext cx="7848699" cy="936203"/>
          </a:xfrm>
        </p:spPr>
        <p:txBody>
          <a:bodyPr/>
          <a:lstStyle/>
          <a:p>
            <a:r>
              <a:rPr lang="nb-NO" dirty="0" smtClean="0"/>
              <a:t>Non-</a:t>
            </a:r>
            <a:r>
              <a:rPr lang="nb-NO" dirty="0" err="1" smtClean="0"/>
              <a:t>parametric</a:t>
            </a:r>
            <a:r>
              <a:rPr lang="nb-NO" dirty="0" smtClean="0"/>
              <a:t> </a:t>
            </a:r>
            <a:r>
              <a:rPr lang="nb-NO" dirty="0" err="1" smtClean="0"/>
              <a:t>estimation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8219633"/>
              </p:ext>
            </p:extLst>
          </p:nvPr>
        </p:nvGraphicFramePr>
        <p:xfrm>
          <a:off x="1763688" y="2498114"/>
          <a:ext cx="3421063" cy="657225"/>
        </p:xfrm>
        <a:graphic>
          <a:graphicData uri="http://schemas.openxmlformats.org/presentationml/2006/ole">
            <p:oleObj spid="_x0000_s9227" name="Equation" r:id="rId4" imgW="2234880" imgH="43164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3163262"/>
              </p:ext>
            </p:extLst>
          </p:nvPr>
        </p:nvGraphicFramePr>
        <p:xfrm>
          <a:off x="1606550" y="5144080"/>
          <a:ext cx="4529138" cy="715962"/>
        </p:xfrm>
        <a:graphic>
          <a:graphicData uri="http://schemas.openxmlformats.org/presentationml/2006/ole">
            <p:oleObj spid="_x0000_s9228" name="Equation" r:id="rId5" imgW="2958840" imgH="46980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4696111"/>
              </p:ext>
            </p:extLst>
          </p:nvPr>
        </p:nvGraphicFramePr>
        <p:xfrm>
          <a:off x="3275856" y="1417994"/>
          <a:ext cx="233363" cy="309562"/>
        </p:xfrm>
        <a:graphic>
          <a:graphicData uri="http://schemas.openxmlformats.org/presentationml/2006/ole">
            <p:oleObj spid="_x0000_s9229" name="Equation" r:id="rId6" imgW="152280" imgH="203040" progId="Equation.3">
              <p:embed/>
            </p:oleObj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56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TPL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44824"/>
            <a:ext cx="7812360" cy="4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7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Hull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76872"/>
            <a:ext cx="7802328" cy="40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0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17994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</a:t>
            </a:r>
            <a:r>
              <a:rPr lang="nb-NO" sz="1600" dirty="0" err="1" smtClean="0"/>
              <a:t>convenient</a:t>
            </a:r>
            <a:r>
              <a:rPr lang="nb-NO" sz="1600" dirty="0" smtClean="0"/>
              <a:t> </a:t>
            </a:r>
            <a:r>
              <a:rPr lang="nb-NO" sz="1600" dirty="0" err="1" smtClean="0"/>
              <a:t>definition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log-normal </a:t>
            </a:r>
            <a:r>
              <a:rPr lang="nb-NO" sz="1600" dirty="0" err="1" smtClean="0"/>
              <a:t>model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present </a:t>
            </a:r>
            <a:r>
              <a:rPr lang="nb-NO" sz="1600" dirty="0" err="1" smtClean="0"/>
              <a:t>context</a:t>
            </a:r>
            <a:r>
              <a:rPr lang="nb-NO" sz="1600" dirty="0" smtClean="0"/>
              <a:t> is </a:t>
            </a:r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as		</a:t>
            </a:r>
            <a:r>
              <a:rPr lang="nb-NO" sz="1600" dirty="0" err="1" smtClean="0"/>
              <a:t>where</a:t>
            </a:r>
            <a:r>
              <a:rPr lang="nb-NO" sz="1600" dirty="0" smtClean="0"/>
              <a:t> 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Mean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see</a:t>
            </a:r>
            <a:r>
              <a:rPr lang="nb-NO" sz="1600" dirty="0" smtClean="0"/>
              <a:t>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2.4.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Parameter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 is </a:t>
            </a:r>
            <a:r>
              <a:rPr lang="nb-NO" sz="1600" dirty="0" err="1" smtClean="0"/>
              <a:t>usually</a:t>
            </a:r>
            <a:r>
              <a:rPr lang="nb-NO" sz="1600" dirty="0" smtClean="0"/>
              <a:t> </a:t>
            </a:r>
            <a:r>
              <a:rPr lang="nb-NO" sz="1600" dirty="0" err="1" smtClean="0"/>
              <a:t>carried</a:t>
            </a:r>
            <a:r>
              <a:rPr lang="nb-NO" sz="1600" dirty="0" smtClean="0"/>
              <a:t> </a:t>
            </a:r>
            <a:r>
              <a:rPr lang="nb-NO" sz="1600" dirty="0" err="1" smtClean="0"/>
              <a:t>out</a:t>
            </a:r>
            <a:r>
              <a:rPr lang="nb-NO" sz="1600" dirty="0" smtClean="0"/>
              <a:t> by </a:t>
            </a:r>
            <a:r>
              <a:rPr lang="nb-NO" sz="1600" dirty="0" err="1" smtClean="0"/>
              <a:t>noting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logarithms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Gaussian</a:t>
            </a:r>
            <a:r>
              <a:rPr lang="nb-NO" sz="1600" dirty="0" smtClean="0"/>
              <a:t>. Thus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and </a:t>
            </a:r>
            <a:r>
              <a:rPr lang="nb-NO" sz="1600" dirty="0" err="1" smtClean="0"/>
              <a:t>when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original log-normal </a:t>
            </a:r>
            <a:r>
              <a:rPr lang="nb-NO" sz="1600" dirty="0" err="1" smtClean="0"/>
              <a:t>observations</a:t>
            </a:r>
            <a:r>
              <a:rPr lang="nb-NO" sz="1600" dirty="0" smtClean="0"/>
              <a:t> z</a:t>
            </a:r>
            <a:r>
              <a:rPr lang="nb-NO" sz="105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050" dirty="0" err="1" smtClean="0"/>
              <a:t>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transformed</a:t>
            </a:r>
            <a:r>
              <a:rPr lang="nb-NO" sz="1600" dirty="0" smtClean="0"/>
              <a:t> to       	</a:t>
            </a:r>
            <a:r>
              <a:rPr lang="nb-NO" sz="1600" dirty="0" err="1" smtClean="0"/>
              <a:t>Gaussian</a:t>
            </a:r>
            <a:r>
              <a:rPr lang="nb-NO" sz="1600" dirty="0" smtClean="0"/>
              <a:t> </a:t>
            </a:r>
            <a:r>
              <a:rPr lang="nb-NO" sz="1600" dirty="0" err="1" smtClean="0"/>
              <a:t>ones</a:t>
            </a:r>
            <a:r>
              <a:rPr lang="nb-NO" sz="1600" dirty="0" smtClean="0"/>
              <a:t>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y</a:t>
            </a:r>
            <a:r>
              <a:rPr lang="nb-NO" sz="1050" dirty="0" smtClean="0"/>
              <a:t>1</a:t>
            </a:r>
            <a:r>
              <a:rPr lang="nb-NO" sz="1600" dirty="0" smtClean="0"/>
              <a:t>=log(z</a:t>
            </a:r>
            <a:r>
              <a:rPr lang="nb-NO" sz="1050" dirty="0" smtClean="0"/>
              <a:t>1</a:t>
            </a:r>
            <a:r>
              <a:rPr lang="nb-NO" sz="1600" dirty="0" smtClean="0"/>
              <a:t>),…,</a:t>
            </a:r>
            <a:r>
              <a:rPr lang="nb-NO" sz="1600" dirty="0" err="1" smtClean="0"/>
              <a:t>yn</a:t>
            </a:r>
            <a:r>
              <a:rPr lang="nb-NO" sz="1600" dirty="0" smtClean="0"/>
              <a:t>=log(</a:t>
            </a:r>
            <a:r>
              <a:rPr lang="nb-NO" sz="1600" dirty="0" err="1" smtClean="0"/>
              <a:t>z</a:t>
            </a:r>
            <a:r>
              <a:rPr lang="nb-NO" sz="1050" dirty="0" err="1" smtClean="0"/>
              <a:t>n</a:t>
            </a:r>
            <a:r>
              <a:rPr lang="nb-NO" sz="1600" dirty="0" smtClean="0"/>
              <a:t>) </a:t>
            </a:r>
            <a:r>
              <a:rPr lang="nb-NO" sz="1600" dirty="0" err="1" smtClean="0"/>
              <a:t>with</a:t>
            </a:r>
            <a:r>
              <a:rPr lang="nb-NO" sz="1600" dirty="0" smtClean="0"/>
              <a:t> sample </a:t>
            </a:r>
            <a:r>
              <a:rPr lang="nb-NO" sz="1600" dirty="0" err="1" smtClean="0"/>
              <a:t>mean</a:t>
            </a:r>
            <a:r>
              <a:rPr lang="nb-NO" sz="1600" dirty="0" smtClean="0"/>
              <a:t> and 	</a:t>
            </a:r>
            <a:r>
              <a:rPr lang="nb-NO" sz="1600" dirty="0" err="1" smtClean="0"/>
              <a:t>variance</a:t>
            </a:r>
            <a:r>
              <a:rPr lang="nb-NO" sz="1600" dirty="0" smtClean="0"/>
              <a:t> 		,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estimates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			</a:t>
            </a:r>
            <a:r>
              <a:rPr lang="nb-NO" sz="1600" dirty="0" err="1" smtClean="0"/>
              <a:t>become</a:t>
            </a: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8651215"/>
              </p:ext>
            </p:extLst>
          </p:nvPr>
        </p:nvGraphicFramePr>
        <p:xfrm>
          <a:off x="1763688" y="3789040"/>
          <a:ext cx="3149600" cy="347662"/>
        </p:xfrm>
        <a:graphic>
          <a:graphicData uri="http://schemas.openxmlformats.org/presentationml/2006/ole">
            <p:oleObj spid="_x0000_s10256" name="Equation" r:id="rId3" imgW="2057400" imgH="228600" progId="Equation.3">
              <p:embed/>
            </p:oleObj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log-normal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575408"/>
              </p:ext>
            </p:extLst>
          </p:nvPr>
        </p:nvGraphicFramePr>
        <p:xfrm>
          <a:off x="1763688" y="2348880"/>
          <a:ext cx="5248275" cy="425450"/>
        </p:xfrm>
        <a:graphic>
          <a:graphicData uri="http://schemas.openxmlformats.org/presentationml/2006/ole">
            <p:oleObj spid="_x0000_s10257" name="Equation" r:id="rId4" imgW="3429000" imgH="279360" progId="Equation.3">
              <p:embed/>
            </p:oleObj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9967964"/>
              </p:ext>
            </p:extLst>
          </p:nvPr>
        </p:nvGraphicFramePr>
        <p:xfrm>
          <a:off x="1683054" y="1683556"/>
          <a:ext cx="777875" cy="347662"/>
        </p:xfrm>
        <a:graphic>
          <a:graphicData uri="http://schemas.openxmlformats.org/presentationml/2006/ole">
            <p:oleObj spid="_x0000_s10258" name="Equation" r:id="rId5" imgW="507960" imgH="228600" progId="Equation.3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1726474"/>
              </p:ext>
            </p:extLst>
          </p:nvPr>
        </p:nvGraphicFramePr>
        <p:xfrm>
          <a:off x="3563888" y="1628800"/>
          <a:ext cx="2878137" cy="404813"/>
        </p:xfrm>
        <a:graphic>
          <a:graphicData uri="http://schemas.openxmlformats.org/presentationml/2006/ole">
            <p:oleObj spid="_x0000_s10259" name="Equation" r:id="rId6" imgW="1879560" imgH="266400" progId="Equation.3">
              <p:embed/>
            </p:oleObj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2373858"/>
              </p:ext>
            </p:extLst>
          </p:nvPr>
        </p:nvGraphicFramePr>
        <p:xfrm>
          <a:off x="1723107" y="5326063"/>
          <a:ext cx="4937125" cy="444500"/>
        </p:xfrm>
        <a:graphic>
          <a:graphicData uri="http://schemas.openxmlformats.org/presentationml/2006/ole">
            <p:oleObj spid="_x0000_s10260" name="Equation" r:id="rId7" imgW="3225600" imgH="291960" progId="Equation.3">
              <p:embed/>
            </p:oleObj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4912079"/>
              </p:ext>
            </p:extLst>
          </p:nvPr>
        </p:nvGraphicFramePr>
        <p:xfrm>
          <a:off x="2787724" y="4836610"/>
          <a:ext cx="992188" cy="366712"/>
        </p:xfrm>
        <a:graphic>
          <a:graphicData uri="http://schemas.openxmlformats.org/presentationml/2006/ole">
            <p:oleObj spid="_x0000_s10261" name="Equation" r:id="rId8" imgW="647640" imgH="241200" progId="Equation.3">
              <p:embed/>
            </p:oleObj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3741474"/>
              </p:ext>
            </p:extLst>
          </p:nvPr>
        </p:nvGraphicFramePr>
        <p:xfrm>
          <a:off x="5805488" y="4897438"/>
          <a:ext cx="973137" cy="307975"/>
        </p:xfrm>
        <a:graphic>
          <a:graphicData uri="http://schemas.openxmlformats.org/presentationml/2006/ole">
            <p:oleObj spid="_x0000_s10262" name="Equation" r:id="rId9" imgW="63468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9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210"/>
            <a:ext cx="7848699" cy="93620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Log-normal sampling (</a:t>
            </a:r>
            <a:r>
              <a:rPr lang="nb-NO" sz="2800" dirty="0" err="1" smtClean="0"/>
              <a:t>Algoritm</a:t>
            </a:r>
            <a:r>
              <a:rPr lang="nb-NO" sz="2800" dirty="0" smtClean="0"/>
              <a:t> 2.5)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5662141" cy="38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1115616" y="134076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600" dirty="0" smtClean="0"/>
              <a:t>Input: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smtClean="0"/>
              <a:t>Draw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smtClean="0"/>
              <a:t>Return</a:t>
            </a:r>
            <a:endParaRPr lang="nb-NO" sz="16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5386082"/>
              </p:ext>
            </p:extLst>
          </p:nvPr>
        </p:nvGraphicFramePr>
        <p:xfrm>
          <a:off x="2303463" y="1385888"/>
          <a:ext cx="446087" cy="309562"/>
        </p:xfrm>
        <a:graphic>
          <a:graphicData uri="http://schemas.openxmlformats.org/presentationml/2006/ole">
            <p:oleObj spid="_x0000_s11272" name="Equation" r:id="rId4" imgW="291960" imgH="203040" progId="Equation.3">
              <p:embed/>
            </p:oleObj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7959808"/>
              </p:ext>
            </p:extLst>
          </p:nvPr>
        </p:nvGraphicFramePr>
        <p:xfrm>
          <a:off x="2123728" y="1606673"/>
          <a:ext cx="3162300" cy="347663"/>
        </p:xfrm>
        <a:graphic>
          <a:graphicData uri="http://schemas.openxmlformats.org/presentationml/2006/ole">
            <p:oleObj spid="_x0000_s11273" name="Equation" r:id="rId5" imgW="2070000" imgH="228600" progId="Equation.3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0662209"/>
              </p:ext>
            </p:extLst>
          </p:nvPr>
        </p:nvGraphicFramePr>
        <p:xfrm>
          <a:off x="2267744" y="1848576"/>
          <a:ext cx="1047750" cy="347662"/>
        </p:xfrm>
        <a:graphic>
          <a:graphicData uri="http://schemas.openxmlformats.org/presentationml/2006/ole">
            <p:oleObj spid="_x0000_s11274" name="Equation" r:id="rId6" imgW="6858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3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lognormal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5949404" cy="368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1115616" y="145748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Different </a:t>
            </a:r>
            <a:r>
              <a:rPr lang="nb-NO" sz="1600" dirty="0" err="1" smtClean="0"/>
              <a:t>choice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ksi and sigma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depends</a:t>
            </a:r>
            <a:r>
              <a:rPr lang="nb-NO" sz="1600" dirty="0" smtClean="0"/>
              <a:t> </a:t>
            </a:r>
            <a:r>
              <a:rPr lang="nb-NO" sz="1600" dirty="0" err="1" smtClean="0"/>
              <a:t>heavily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sigma and is </a:t>
            </a:r>
            <a:r>
              <a:rPr lang="nb-NO" sz="1600" dirty="0" err="1" smtClean="0"/>
              <a:t>highly</a:t>
            </a:r>
            <a:r>
              <a:rPr lang="nb-NO" sz="1600" dirty="0" smtClean="0"/>
              <a:t> </a:t>
            </a:r>
            <a:r>
              <a:rPr lang="nb-NO" sz="1600" dirty="0" err="1" smtClean="0"/>
              <a:t>skewed</a:t>
            </a:r>
            <a:r>
              <a:rPr lang="nb-NO" sz="1600" dirty="0" smtClean="0"/>
              <a:t> </a:t>
            </a:r>
            <a:r>
              <a:rPr lang="nb-NO" sz="1600" dirty="0" err="1" smtClean="0"/>
              <a:t>when</a:t>
            </a:r>
            <a:r>
              <a:rPr lang="nb-NO" sz="1600" dirty="0" smtClean="0"/>
              <a:t> sigma is not </a:t>
            </a:r>
            <a:r>
              <a:rPr lang="nb-NO" sz="1600" dirty="0" err="1" smtClean="0"/>
              <a:t>too</a:t>
            </a:r>
            <a:r>
              <a:rPr lang="nb-NO" sz="1600" dirty="0" smtClean="0"/>
              <a:t> </a:t>
            </a:r>
            <a:r>
              <a:rPr lang="nb-NO" sz="1600" dirty="0" err="1" smtClean="0"/>
              <a:t>close</a:t>
            </a:r>
            <a:r>
              <a:rPr lang="nb-NO" sz="1600" dirty="0" smtClean="0"/>
              <a:t> to zero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xmlns="" val="39433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ultimate goal for </a:t>
            </a:r>
            <a:r>
              <a:rPr lang="nb-NO" dirty="0" err="1" smtClean="0"/>
              <a:t>calculating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pure </a:t>
            </a:r>
            <a:r>
              <a:rPr lang="nb-NO" dirty="0" err="1" smtClean="0"/>
              <a:t>premium</a:t>
            </a:r>
            <a:r>
              <a:rPr lang="nb-NO" dirty="0" smtClean="0"/>
              <a:t> is </a:t>
            </a:r>
            <a:r>
              <a:rPr lang="nb-NO" dirty="0" err="1" smtClean="0"/>
              <a:t>pricing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835150" y="1989138"/>
          <a:ext cx="2536825" cy="473075"/>
        </p:xfrm>
        <a:graphic>
          <a:graphicData uri="http://schemas.openxmlformats.org/presentationml/2006/ole">
            <p:oleObj spid="_x0000_s2054" name="Equation" r:id="rId3" imgW="2247900" imgH="41910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148263" y="1989138"/>
          <a:ext cx="3067050" cy="473075"/>
        </p:xfrm>
        <a:graphic>
          <a:graphicData uri="http://schemas.openxmlformats.org/presentationml/2006/ole">
            <p:oleObj spid="_x0000_s2055" name="Equation" r:id="rId4" imgW="2717800" imgH="419100" progId="Equation.3">
              <p:embed/>
            </p:oleObj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971600" y="1484784"/>
            <a:ext cx="4650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600" dirty="0" smtClean="0"/>
              <a:t>Pure </a:t>
            </a:r>
            <a:r>
              <a:rPr lang="nb-NO" sz="1600" dirty="0" err="1" smtClean="0"/>
              <a:t>premium</a:t>
            </a:r>
            <a:r>
              <a:rPr lang="nb-NO" sz="1600" dirty="0" smtClean="0"/>
              <a:t> =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frequency</a:t>
            </a:r>
            <a:r>
              <a:rPr lang="nb-NO" sz="1600" dirty="0" smtClean="0"/>
              <a:t> x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severity</a:t>
            </a:r>
            <a:endParaRPr lang="nb-NO" sz="1600" dirty="0" smtClean="0"/>
          </a:p>
        </p:txBody>
      </p:sp>
      <p:sp>
        <p:nvSpPr>
          <p:cNvPr id="10" name="Avrundet rektangel 9"/>
          <p:cNvSpPr/>
          <p:nvPr/>
        </p:nvSpPr>
        <p:spPr>
          <a:xfrm>
            <a:off x="1547664" y="2996952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Parametric and non </a:t>
            </a:r>
            <a:r>
              <a:rPr lang="nb-NO" sz="1200" dirty="0" err="1" smtClean="0"/>
              <a:t>parametric</a:t>
            </a:r>
            <a:r>
              <a:rPr lang="nb-NO" sz="1200" dirty="0" smtClean="0"/>
              <a:t> </a:t>
            </a:r>
            <a:r>
              <a:rPr lang="nb-NO" sz="1200" dirty="0" err="1" smtClean="0"/>
              <a:t>modelling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9.2 EB)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1547664" y="3615889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The log-normal and Gamma families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9.3 EB) </a:t>
            </a:r>
          </a:p>
        </p:txBody>
      </p:sp>
      <p:sp>
        <p:nvSpPr>
          <p:cNvPr id="12" name="Avrundet rektangel 11"/>
          <p:cNvSpPr/>
          <p:nvPr/>
        </p:nvSpPr>
        <p:spPr>
          <a:xfrm>
            <a:off x="1547664" y="4267944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The Pareto families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9.4 EB) 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1547664" y="4916016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Extreme </a:t>
            </a:r>
            <a:r>
              <a:rPr lang="nb-NO" sz="1200" dirty="0" err="1" smtClean="0"/>
              <a:t>value</a:t>
            </a:r>
            <a:r>
              <a:rPr lang="nb-NO" sz="1200" dirty="0" smtClean="0"/>
              <a:t> </a:t>
            </a:r>
            <a:r>
              <a:rPr lang="nb-NO" sz="1200" dirty="0" err="1" smtClean="0"/>
              <a:t>methods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9.5 EB) 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1547664" y="5564088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Searching</a:t>
            </a:r>
            <a:r>
              <a:rPr lang="nb-NO" sz="1200" dirty="0" smtClean="0"/>
              <a:t> for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model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9.6 EB) </a:t>
            </a:r>
          </a:p>
        </p:txBody>
      </p:sp>
      <p:sp>
        <p:nvSpPr>
          <p:cNvPr id="15" name="Ellipse 14"/>
          <p:cNvSpPr/>
          <p:nvPr/>
        </p:nvSpPr>
        <p:spPr>
          <a:xfrm>
            <a:off x="1403648" y="1823338"/>
            <a:ext cx="350668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215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17994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Gamma </a:t>
            </a:r>
            <a:r>
              <a:rPr lang="nb-NO" sz="1600" dirty="0" err="1" smtClean="0"/>
              <a:t>family</a:t>
            </a:r>
            <a:r>
              <a:rPr lang="nb-NO" sz="1600" dirty="0" smtClean="0"/>
              <a:t> is an </a:t>
            </a:r>
            <a:r>
              <a:rPr lang="nb-NO" sz="1600" dirty="0" err="1" smtClean="0"/>
              <a:t>important</a:t>
            </a:r>
            <a:r>
              <a:rPr lang="nb-NO" sz="1600" dirty="0" smtClean="0"/>
              <a:t> </a:t>
            </a:r>
            <a:r>
              <a:rPr lang="nb-NO" sz="1600" dirty="0" err="1" smtClean="0"/>
              <a:t>family</a:t>
            </a:r>
            <a:r>
              <a:rPr lang="nb-NO" sz="1600" dirty="0" smtClean="0"/>
              <a:t> for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is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It </a:t>
            </a:r>
            <a:r>
              <a:rPr lang="nb-NO" sz="1600" dirty="0" err="1" smtClean="0"/>
              <a:t>was</a:t>
            </a:r>
            <a:r>
              <a:rPr lang="nb-NO" sz="1600" dirty="0" smtClean="0"/>
              <a:t> </a:t>
            </a:r>
            <a:r>
              <a:rPr lang="nb-NO" sz="1600" dirty="0" err="1" smtClean="0"/>
              <a:t>defined</a:t>
            </a:r>
            <a:r>
              <a:rPr lang="nb-NO" sz="1600" dirty="0" smtClean="0"/>
              <a:t> in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2.5 as				is </a:t>
            </a:r>
            <a:r>
              <a:rPr lang="nb-NO" sz="1600" dirty="0" err="1" smtClean="0"/>
              <a:t>the</a:t>
            </a:r>
            <a:r>
              <a:rPr lang="nb-NO" sz="1600" dirty="0" smtClean="0"/>
              <a:t> standard Gamma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mean</a:t>
            </a:r>
            <a:r>
              <a:rPr lang="nb-NO" sz="1600" dirty="0" smtClean="0"/>
              <a:t> </a:t>
            </a:r>
            <a:r>
              <a:rPr lang="nb-NO" sz="1600" dirty="0" err="1" smtClean="0"/>
              <a:t>one</a:t>
            </a:r>
            <a:r>
              <a:rPr lang="nb-NO" sz="1600" dirty="0" smtClean="0"/>
              <a:t> and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alpha</a:t>
            </a:r>
            <a:r>
              <a:rPr lang="nb-NO" sz="1600" dirty="0" smtClean="0"/>
              <a:t>.  The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standard Gamma </a:t>
            </a:r>
            <a:r>
              <a:rPr lang="nb-NO" sz="1600" dirty="0" err="1" smtClean="0"/>
              <a:t>simplifies</a:t>
            </a:r>
            <a:r>
              <a:rPr lang="nb-NO" sz="1600" dirty="0" smtClean="0"/>
              <a:t> to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Mean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and </a:t>
            </a:r>
            <a:r>
              <a:rPr lang="nb-NO" sz="1600" dirty="0" err="1" smtClean="0"/>
              <a:t>there</a:t>
            </a:r>
            <a:r>
              <a:rPr lang="nb-NO" sz="1600" dirty="0" smtClean="0"/>
              <a:t> is a </a:t>
            </a:r>
            <a:r>
              <a:rPr lang="nb-NO" sz="1600" dirty="0" err="1" smtClean="0"/>
              <a:t>convolution</a:t>
            </a:r>
            <a:r>
              <a:rPr lang="nb-NO" sz="1600" dirty="0" smtClean="0"/>
              <a:t> </a:t>
            </a:r>
            <a:r>
              <a:rPr lang="nb-NO" sz="1600" dirty="0" err="1" smtClean="0"/>
              <a:t>property</a:t>
            </a:r>
            <a:r>
              <a:rPr lang="nb-NO" sz="1600" dirty="0" smtClean="0"/>
              <a:t>. </a:t>
            </a:r>
            <a:r>
              <a:rPr lang="nb-NO" sz="1600" dirty="0" err="1" smtClean="0"/>
              <a:t>Suppose</a:t>
            </a:r>
            <a:r>
              <a:rPr lang="nb-NO" sz="1600" dirty="0" smtClean="0"/>
              <a:t> G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G</a:t>
            </a:r>
            <a:r>
              <a:rPr lang="nb-NO" sz="1100" dirty="0" err="1" smtClean="0"/>
              <a:t>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independent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	</a:t>
            </a:r>
          </a:p>
          <a:p>
            <a:pPr>
              <a:buClr>
                <a:schemeClr val="accent2"/>
              </a:buClr>
            </a:pPr>
            <a:r>
              <a:rPr lang="nb-NO" sz="1600" dirty="0" smtClean="0"/>
              <a:t>		 .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Gamma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1776834"/>
              </p:ext>
            </p:extLst>
          </p:nvPr>
        </p:nvGraphicFramePr>
        <p:xfrm>
          <a:off x="1979712" y="1716088"/>
          <a:ext cx="5500688" cy="735012"/>
        </p:xfrm>
        <a:graphic>
          <a:graphicData uri="http://schemas.openxmlformats.org/presentationml/2006/ole">
            <p:oleObj spid="_x0000_s12302" name="Equation" r:id="rId3" imgW="3593880" imgH="482400" progId="Equation.3">
              <p:embed/>
            </p:oleObj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9581537"/>
              </p:ext>
            </p:extLst>
          </p:nvPr>
        </p:nvGraphicFramePr>
        <p:xfrm>
          <a:off x="2195736" y="4330700"/>
          <a:ext cx="4121150" cy="366713"/>
        </p:xfrm>
        <a:graphic>
          <a:graphicData uri="http://schemas.openxmlformats.org/presentationml/2006/ole">
            <p:oleObj spid="_x0000_s12303" name="Equation" r:id="rId4" imgW="2692080" imgH="24120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6103854"/>
              </p:ext>
            </p:extLst>
          </p:nvPr>
        </p:nvGraphicFramePr>
        <p:xfrm>
          <a:off x="2182813" y="3125788"/>
          <a:ext cx="5092700" cy="735012"/>
        </p:xfrm>
        <a:graphic>
          <a:graphicData uri="http://schemas.openxmlformats.org/presentationml/2006/ole">
            <p:oleObj spid="_x0000_s12304" name="Equation" r:id="rId5" imgW="3327120" imgH="48240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651865"/>
              </p:ext>
            </p:extLst>
          </p:nvPr>
        </p:nvGraphicFramePr>
        <p:xfrm>
          <a:off x="4258146" y="2432050"/>
          <a:ext cx="2978150" cy="307975"/>
        </p:xfrm>
        <a:graphic>
          <a:graphicData uri="http://schemas.openxmlformats.org/presentationml/2006/ole">
            <p:oleObj spid="_x0000_s12305" name="Equation" r:id="rId6" imgW="1942920" imgH="203040" progId="Equation.3">
              <p:embed/>
            </p:oleObj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531164"/>
              </p:ext>
            </p:extLst>
          </p:nvPr>
        </p:nvGraphicFramePr>
        <p:xfrm>
          <a:off x="1335236" y="5094288"/>
          <a:ext cx="1652588" cy="347662"/>
        </p:xfrm>
        <a:graphic>
          <a:graphicData uri="http://schemas.openxmlformats.org/presentationml/2006/ole">
            <p:oleObj spid="_x0000_s12306" name="Equation" r:id="rId7" imgW="1079280" imgH="228600" progId="Equation.3">
              <p:embed/>
            </p:oleObj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713914"/>
              </p:ext>
            </p:extLst>
          </p:nvPr>
        </p:nvGraphicFramePr>
        <p:xfrm>
          <a:off x="2219672" y="5508079"/>
          <a:ext cx="4800600" cy="657225"/>
        </p:xfrm>
        <a:graphic>
          <a:graphicData uri="http://schemas.openxmlformats.org/presentationml/2006/ole">
            <p:oleObj spid="_x0000_s12307" name="Equation" r:id="rId8" imgW="313668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036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Example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</a:t>
            </a:r>
            <a:r>
              <a:rPr lang="nb-NO" sz="2800" dirty="0" err="1" smtClean="0"/>
              <a:t>distribution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53823"/>
            <a:ext cx="5305375" cy="373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0" name="Avrundet rektangel 9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30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/>
              <a:t>Example</a:t>
            </a:r>
            <a:r>
              <a:rPr lang="nb-NO" sz="2800" dirty="0"/>
              <a:t>: </a:t>
            </a:r>
            <a:r>
              <a:rPr lang="nb-NO" sz="2800" dirty="0" err="1"/>
              <a:t>car</a:t>
            </a:r>
            <a:r>
              <a:rPr lang="nb-NO" sz="2800" dirty="0"/>
              <a:t> </a:t>
            </a:r>
            <a:r>
              <a:rPr lang="nb-NO" sz="2800" dirty="0" err="1"/>
              <a:t>insurance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Hull </a:t>
            </a:r>
            <a:r>
              <a:rPr lang="nb-NO" dirty="0" err="1" smtClean="0"/>
              <a:t>coverage</a:t>
            </a:r>
            <a:r>
              <a:rPr lang="nb-NO" dirty="0" smtClean="0"/>
              <a:t> (i.e., </a:t>
            </a:r>
            <a:r>
              <a:rPr lang="nb-NO" dirty="0" err="1"/>
              <a:t>damages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vehicle</a:t>
            </a:r>
            <a:r>
              <a:rPr lang="nb-NO" dirty="0"/>
              <a:t> in a </a:t>
            </a:r>
            <a:r>
              <a:rPr lang="nb-NO" dirty="0" err="1" smtClean="0"/>
              <a:t>collision</a:t>
            </a:r>
            <a:r>
              <a:rPr lang="nb-NO" dirty="0" smtClean="0"/>
              <a:t> </a:t>
            </a:r>
            <a:r>
              <a:rPr lang="nb-NO" dirty="0"/>
              <a:t>or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sudden</a:t>
            </a:r>
            <a:r>
              <a:rPr lang="nb-NO" dirty="0"/>
              <a:t> and </a:t>
            </a:r>
            <a:r>
              <a:rPr lang="nb-NO" dirty="0" err="1"/>
              <a:t>unforeseen</a:t>
            </a:r>
            <a:r>
              <a:rPr lang="nb-NO" dirty="0"/>
              <a:t> </a:t>
            </a:r>
            <a:r>
              <a:rPr lang="nb-NO" dirty="0" err="1" smtClean="0"/>
              <a:t>damage</a:t>
            </a:r>
            <a:r>
              <a:rPr lang="nb-NO" dirty="0" smtClean="0"/>
              <a:t>)</a:t>
            </a:r>
          </a:p>
          <a:p>
            <a:r>
              <a:rPr lang="nb-NO" dirty="0" smtClean="0"/>
              <a:t>Time </a:t>
            </a:r>
            <a:r>
              <a:rPr lang="nb-NO" dirty="0" err="1" smtClean="0"/>
              <a:t>period</a:t>
            </a:r>
            <a:r>
              <a:rPr lang="nb-NO" dirty="0" smtClean="0"/>
              <a:t> for parameter </a:t>
            </a:r>
            <a:r>
              <a:rPr lang="nb-NO" dirty="0" err="1" smtClean="0"/>
              <a:t>estimation</a:t>
            </a:r>
            <a:r>
              <a:rPr lang="nb-NO" dirty="0" smtClean="0"/>
              <a:t>: 2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err="1" smtClean="0"/>
              <a:t>Covariates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Driving </a:t>
            </a:r>
            <a:r>
              <a:rPr lang="nb-NO" dirty="0" err="1" smtClean="0"/>
              <a:t>length</a:t>
            </a:r>
            <a:endParaRPr lang="nb-NO" dirty="0" smtClean="0"/>
          </a:p>
          <a:p>
            <a:pPr lvl="1"/>
            <a:r>
              <a:rPr lang="nb-NO" dirty="0" err="1" smtClean="0"/>
              <a:t>Car</a:t>
            </a:r>
            <a:r>
              <a:rPr lang="nb-NO" dirty="0" smtClean="0"/>
              <a:t> age</a:t>
            </a:r>
          </a:p>
          <a:p>
            <a:pPr lvl="1"/>
            <a:r>
              <a:rPr lang="nb-NO" dirty="0" smtClean="0"/>
              <a:t>Region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car</a:t>
            </a:r>
            <a:r>
              <a:rPr lang="nb-NO" dirty="0" smtClean="0"/>
              <a:t> </a:t>
            </a:r>
            <a:r>
              <a:rPr lang="nb-NO" dirty="0" err="1" smtClean="0"/>
              <a:t>owner</a:t>
            </a:r>
            <a:endParaRPr lang="nb-NO" dirty="0" smtClean="0"/>
          </a:p>
          <a:p>
            <a:pPr lvl="1"/>
            <a:r>
              <a:rPr lang="nb-NO" dirty="0" smtClean="0"/>
              <a:t>Tariff </a:t>
            </a:r>
            <a:r>
              <a:rPr lang="nb-NO" dirty="0" err="1" smtClean="0"/>
              <a:t>class</a:t>
            </a:r>
            <a:endParaRPr lang="nb-NO" dirty="0" smtClean="0"/>
          </a:p>
          <a:p>
            <a:pPr lvl="1"/>
            <a:r>
              <a:rPr lang="nb-NO" dirty="0" smtClean="0"/>
              <a:t>Bonus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insured</a:t>
            </a:r>
            <a:r>
              <a:rPr lang="nb-NO" dirty="0" smtClean="0"/>
              <a:t> </a:t>
            </a:r>
            <a:r>
              <a:rPr lang="nb-NO" dirty="0" err="1" smtClean="0"/>
              <a:t>vehicle</a:t>
            </a:r>
            <a:endParaRPr lang="nb-NO" dirty="0" smtClean="0"/>
          </a:p>
          <a:p>
            <a:r>
              <a:rPr lang="nb-NO" dirty="0" smtClean="0"/>
              <a:t>2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tested</a:t>
            </a:r>
            <a:r>
              <a:rPr lang="nb-NO" dirty="0" smtClean="0"/>
              <a:t> and </a:t>
            </a:r>
            <a:r>
              <a:rPr lang="nb-NO" dirty="0" err="1" smtClean="0"/>
              <a:t>compared</a:t>
            </a:r>
            <a:r>
              <a:rPr lang="nb-NO" dirty="0" smtClean="0"/>
              <a:t> – Gamma and </a:t>
            </a:r>
            <a:r>
              <a:rPr lang="nb-NO" dirty="0" err="1" smtClean="0"/>
              <a:t>lognormal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80928"/>
            <a:ext cx="3901165" cy="2000121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04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210"/>
            <a:ext cx="7875590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Comparisons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and </a:t>
            </a:r>
            <a:r>
              <a:rPr lang="nb-NO" sz="2800" dirty="0" err="1" smtClean="0"/>
              <a:t>lognormal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respect</a:t>
            </a:r>
            <a:r>
              <a:rPr lang="nb-NO" dirty="0" smtClean="0"/>
              <a:t> to </a:t>
            </a:r>
            <a:r>
              <a:rPr lang="nb-NO" dirty="0" err="1" smtClean="0"/>
              <a:t>fit</a:t>
            </a:r>
            <a:r>
              <a:rPr lang="nb-NO" dirty="0" smtClean="0"/>
              <a:t>, </a:t>
            </a:r>
            <a:r>
              <a:rPr lang="nb-NO" dirty="0" err="1" smtClean="0"/>
              <a:t>results</a:t>
            </a:r>
            <a:r>
              <a:rPr lang="nb-NO" dirty="0" smtClean="0"/>
              <a:t>, </a:t>
            </a:r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type 3 </a:t>
            </a:r>
            <a:r>
              <a:rPr lang="nb-NO" dirty="0" err="1" smtClean="0"/>
              <a:t>analysis</a:t>
            </a:r>
            <a:r>
              <a:rPr lang="nb-NO" dirty="0" smtClean="0"/>
              <a:t> and QQ plots</a:t>
            </a:r>
          </a:p>
          <a:p>
            <a:r>
              <a:rPr lang="nb-NO" dirty="0" err="1" smtClean="0"/>
              <a:t>Fit</a:t>
            </a:r>
            <a:r>
              <a:rPr lang="nb-NO" dirty="0" smtClean="0"/>
              <a:t>: </a:t>
            </a:r>
            <a:r>
              <a:rPr lang="nb-NO" dirty="0" err="1" smtClean="0"/>
              <a:t>ordinary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measures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endParaRPr lang="nb-NO" dirty="0" smtClean="0"/>
          </a:p>
          <a:p>
            <a:r>
              <a:rPr lang="nb-NO" dirty="0" err="1" smtClean="0"/>
              <a:t>Results</a:t>
            </a:r>
            <a:r>
              <a:rPr lang="nb-NO" dirty="0" smtClean="0"/>
              <a:t>: parameter </a:t>
            </a:r>
            <a:r>
              <a:rPr lang="nb-NO" dirty="0" err="1" smtClean="0"/>
              <a:t>estimates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endParaRPr lang="nb-NO" dirty="0" smtClean="0"/>
          </a:p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data material is </a:t>
            </a:r>
            <a:r>
              <a:rPr lang="nb-NO" dirty="0" err="1" smtClean="0"/>
              <a:t>split</a:t>
            </a:r>
            <a:r>
              <a:rPr lang="nb-NO" dirty="0" smtClean="0"/>
              <a:t> in </a:t>
            </a:r>
            <a:r>
              <a:rPr lang="nb-NO" dirty="0" err="1" smtClean="0"/>
              <a:t>two</a:t>
            </a:r>
            <a:r>
              <a:rPr lang="nb-NO" dirty="0" smtClean="0"/>
              <a:t>, </a:t>
            </a:r>
            <a:r>
              <a:rPr lang="nb-NO" dirty="0" err="1" smtClean="0"/>
              <a:t>independent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. The </a:t>
            </a:r>
            <a:r>
              <a:rPr lang="nb-NO" dirty="0" err="1" smtClean="0"/>
              <a:t>model</a:t>
            </a:r>
            <a:r>
              <a:rPr lang="nb-NO" dirty="0" smtClean="0"/>
              <a:t> is </a:t>
            </a:r>
            <a:r>
              <a:rPr lang="nb-NO" dirty="0" err="1" smtClean="0"/>
              <a:t>calibrated</a:t>
            </a:r>
            <a:r>
              <a:rPr lang="nb-NO" dirty="0" smtClean="0"/>
              <a:t> (i.e., </a:t>
            </a:r>
            <a:r>
              <a:rPr lang="nb-NO" dirty="0" err="1" smtClean="0"/>
              <a:t>estimated</a:t>
            </a:r>
            <a:r>
              <a:rPr lang="nb-NO" dirty="0" smtClean="0"/>
              <a:t>)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half and </a:t>
            </a:r>
            <a:r>
              <a:rPr lang="nb-NO" dirty="0" err="1" smtClean="0"/>
              <a:t>validated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half</a:t>
            </a:r>
          </a:p>
          <a:p>
            <a:r>
              <a:rPr lang="nb-NO" dirty="0" smtClean="0"/>
              <a:t>Type 3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: </a:t>
            </a: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by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variable?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88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err="1" smtClean="0"/>
              <a:t>Comparison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and </a:t>
            </a:r>
            <a:br>
              <a:rPr lang="nb-NO" sz="2800" dirty="0" smtClean="0"/>
            </a:br>
            <a:r>
              <a:rPr lang="nb-NO" sz="2800" dirty="0" err="1" smtClean="0"/>
              <a:t>lognormal</a:t>
            </a:r>
            <a:r>
              <a:rPr lang="nb-NO" sz="2800" dirty="0" smtClean="0"/>
              <a:t> - </a:t>
            </a:r>
            <a:r>
              <a:rPr lang="nb-NO" sz="2800" dirty="0" err="1" smtClean="0"/>
              <a:t>fit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78314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259632" y="2060848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5436096" y="2169727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Lognormal</a:t>
            </a:r>
            <a:r>
              <a:rPr lang="nb-NO" sz="1200" dirty="0" smtClean="0"/>
              <a:t>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85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err="1" smtClean="0"/>
              <a:t>Comparison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</a:t>
            </a:r>
            <a:br>
              <a:rPr lang="nb-NO" sz="2800" dirty="0" smtClean="0"/>
            </a:br>
            <a:r>
              <a:rPr lang="nb-NO" sz="2800" dirty="0" smtClean="0"/>
              <a:t>and </a:t>
            </a:r>
            <a:r>
              <a:rPr lang="nb-NO" sz="2800" dirty="0" err="1" smtClean="0"/>
              <a:t>lognormal</a:t>
            </a:r>
            <a:r>
              <a:rPr lang="nb-NO" sz="2800" dirty="0" smtClean="0"/>
              <a:t> – type 3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43608" y="4063789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6084168" y="4063789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Lognormal</a:t>
            </a:r>
            <a:r>
              <a:rPr lang="nb-NO" sz="1200" dirty="0" smtClean="0"/>
              <a:t>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73" y="4599698"/>
            <a:ext cx="3819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62587"/>
            <a:ext cx="3819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e 12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4" name="Avrundet rektangel 13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104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210"/>
            <a:ext cx="7848699" cy="936203"/>
          </a:xfrm>
        </p:spPr>
        <p:txBody>
          <a:bodyPr/>
          <a:lstStyle/>
          <a:p>
            <a:r>
              <a:rPr lang="nb-NO" dirty="0" smtClean="0"/>
              <a:t>QQ plot Gamma </a:t>
            </a:r>
            <a:r>
              <a:rPr lang="nb-NO" dirty="0" err="1" smtClean="0"/>
              <a:t>model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848"/>
            <a:ext cx="7668344" cy="3931548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093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6512" y="332210"/>
            <a:ext cx="7848699" cy="936203"/>
          </a:xfrm>
        </p:spPr>
        <p:txBody>
          <a:bodyPr/>
          <a:lstStyle/>
          <a:p>
            <a:r>
              <a:rPr lang="nb-NO" dirty="0" smtClean="0"/>
              <a:t>QQ plot log normal </a:t>
            </a:r>
            <a:r>
              <a:rPr lang="nb-NO" dirty="0" err="1" smtClean="0"/>
              <a:t>model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27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32856"/>
            <a:ext cx="7812360" cy="4005384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509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657017" cy="37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69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821040" cy="386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81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Claim</a:t>
            </a:r>
            <a:r>
              <a:rPr lang="nb-NO" sz="2800" dirty="0" smtClean="0"/>
              <a:t> </a:t>
            </a:r>
            <a:r>
              <a:rPr lang="nb-NO" sz="2800" dirty="0" err="1" smtClean="0"/>
              <a:t>severity</a:t>
            </a:r>
            <a:r>
              <a:rPr lang="nb-NO" sz="2800" dirty="0" smtClean="0"/>
              <a:t> </a:t>
            </a:r>
            <a:r>
              <a:rPr lang="nb-NO" sz="2800" dirty="0" err="1" smtClean="0"/>
              <a:t>modelling</a:t>
            </a:r>
            <a:r>
              <a:rPr lang="nb-NO" sz="2800" dirty="0" smtClean="0"/>
              <a:t> is </a:t>
            </a:r>
            <a:r>
              <a:rPr lang="nb-NO" sz="2800" dirty="0" err="1" smtClean="0"/>
              <a:t>about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err="1" smtClean="0"/>
              <a:t>describing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variation</a:t>
            </a:r>
            <a:r>
              <a:rPr lang="nb-NO" sz="2800" dirty="0" smtClean="0"/>
              <a:t> in </a:t>
            </a:r>
            <a:r>
              <a:rPr lang="nb-NO" sz="2800" dirty="0" err="1" smtClean="0"/>
              <a:t>claim</a:t>
            </a:r>
            <a:r>
              <a:rPr lang="nb-NO" sz="2800" dirty="0" smtClean="0"/>
              <a:t> </a:t>
            </a:r>
            <a:r>
              <a:rPr lang="nb-NO" sz="2800" dirty="0" err="1" smtClean="0"/>
              <a:t>size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5633765" cy="36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</a:t>
            </a:r>
            <a:r>
              <a:rPr lang="nb-NO" sz="1600" dirty="0" err="1" smtClean="0"/>
              <a:t>below</a:t>
            </a:r>
            <a:r>
              <a:rPr lang="nb-NO" sz="1600" dirty="0" smtClean="0"/>
              <a:t> shows </a:t>
            </a:r>
            <a:r>
              <a:rPr lang="nb-NO" sz="1600" dirty="0" err="1" smtClean="0"/>
              <a:t>how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varies</a:t>
            </a:r>
            <a:r>
              <a:rPr lang="nb-NO" sz="1600" dirty="0" smtClean="0"/>
              <a:t> for fire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for houses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shows data up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88th </a:t>
            </a:r>
            <a:r>
              <a:rPr lang="nb-NO" sz="1600" dirty="0" err="1" smtClean="0"/>
              <a:t>percentile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How do </a:t>
            </a: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r>
              <a:rPr lang="nb-NO" sz="1600" dirty="0" smtClean="0"/>
              <a:t> «</a:t>
            </a:r>
            <a:r>
              <a:rPr lang="nb-NO" sz="1600" dirty="0" err="1" smtClean="0"/>
              <a:t>typical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» ? (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occur</a:t>
            </a:r>
            <a:r>
              <a:rPr lang="nb-NO" sz="1600" dirty="0" smtClean="0"/>
              <a:t> </a:t>
            </a:r>
            <a:r>
              <a:rPr lang="nb-NO" sz="1600" dirty="0" err="1" smtClean="0"/>
              <a:t>regurlarly</a:t>
            </a:r>
            <a:r>
              <a:rPr lang="nb-NO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How do </a:t>
            </a: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r>
              <a:rPr lang="nb-NO" sz="1600" dirty="0" smtClean="0"/>
              <a:t> large </a:t>
            </a:r>
            <a:r>
              <a:rPr lang="nb-NO" sz="1600" dirty="0" err="1" smtClean="0"/>
              <a:t>claims</a:t>
            </a:r>
            <a:r>
              <a:rPr lang="nb-NO" sz="1600" dirty="0" smtClean="0"/>
              <a:t>? (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occur</a:t>
            </a:r>
            <a:r>
              <a:rPr lang="nb-NO" sz="1600" dirty="0" smtClean="0"/>
              <a:t> </a:t>
            </a:r>
            <a:r>
              <a:rPr lang="nb-NO" sz="1600" dirty="0" err="1" smtClean="0"/>
              <a:t>rarely</a:t>
            </a:r>
            <a:r>
              <a:rPr lang="nb-NO" sz="1600" dirty="0" smtClean="0"/>
              <a:t>)</a:t>
            </a:r>
            <a:endParaRPr lang="nb-NO" sz="1600" dirty="0"/>
          </a:p>
        </p:txBody>
      </p:sp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87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429" y="2492896"/>
            <a:ext cx="6112291" cy="40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781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4610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699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32</a:t>
            </a:fld>
            <a:endParaRPr lang="nb-NO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8327"/>
            <a:ext cx="4384731" cy="280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77" y="3647384"/>
            <a:ext cx="3597299" cy="215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920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33</a:t>
            </a:fld>
            <a:endParaRPr lang="nb-NO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61713"/>
            <a:ext cx="3723041" cy="223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12605" cy="24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19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r>
              <a:rPr lang="nb-NO" dirty="0" smtClean="0"/>
              <a:t> so far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 smtClean="0"/>
              <a:t>None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endParaRPr lang="nb-NO" dirty="0" smtClean="0"/>
          </a:p>
          <a:p>
            <a:r>
              <a:rPr lang="nb-NO" dirty="0" err="1" smtClean="0"/>
              <a:t>Lognormal</a:t>
            </a:r>
            <a:r>
              <a:rPr lang="nb-NO" dirty="0" smtClean="0"/>
              <a:t> </a:t>
            </a:r>
            <a:r>
              <a:rPr lang="nb-NO" dirty="0" err="1" smtClean="0"/>
              <a:t>behaves</a:t>
            </a:r>
            <a:r>
              <a:rPr lang="nb-NO" dirty="0" smtClean="0"/>
              <a:t> </a:t>
            </a:r>
            <a:r>
              <a:rPr lang="nb-NO" dirty="0" err="1" smtClean="0"/>
              <a:t>worst</a:t>
            </a:r>
            <a:r>
              <a:rPr lang="nb-NO" dirty="0" smtClean="0"/>
              <a:t> and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discarded</a:t>
            </a:r>
            <a:endParaRPr lang="nb-NO" dirty="0" smtClean="0"/>
          </a:p>
          <a:p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do </a:t>
            </a:r>
            <a:r>
              <a:rPr lang="nb-NO" dirty="0" err="1" smtClean="0"/>
              <a:t>better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try</a:t>
            </a:r>
            <a:r>
              <a:rPr lang="nb-NO" dirty="0" smtClean="0"/>
              <a:t> Gamma </a:t>
            </a:r>
            <a:r>
              <a:rPr lang="nb-NO" dirty="0" err="1" smtClean="0"/>
              <a:t>once</a:t>
            </a:r>
            <a:r>
              <a:rPr lang="nb-NO" dirty="0" smtClean="0"/>
              <a:t> more,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exluding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0 </a:t>
            </a:r>
            <a:r>
              <a:rPr lang="nb-NO" dirty="0" err="1" smtClean="0"/>
              <a:t>claims</a:t>
            </a:r>
            <a:r>
              <a:rPr lang="nb-NO" dirty="0" smtClean="0"/>
              <a:t> (</a:t>
            </a:r>
            <a:r>
              <a:rPr lang="nb-NO" dirty="0" err="1" smtClean="0"/>
              <a:t>about</a:t>
            </a:r>
            <a:r>
              <a:rPr lang="nb-NO" dirty="0" smtClean="0"/>
              <a:t> 17%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claims</a:t>
            </a:r>
            <a:r>
              <a:rPr lang="nb-NO" dirty="0" smtClean="0"/>
              <a:t>)</a:t>
            </a:r>
          </a:p>
          <a:p>
            <a:pPr lvl="1"/>
            <a:r>
              <a:rPr lang="nb-NO" dirty="0" err="1" smtClean="0"/>
              <a:t>Claims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policy holder has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guilt</a:t>
            </a:r>
            <a:r>
              <a:rPr lang="nb-NO" dirty="0" smtClean="0"/>
              <a:t> (</a:t>
            </a:r>
            <a:r>
              <a:rPr lang="nb-NO" dirty="0" err="1" smtClean="0"/>
              <a:t>other</a:t>
            </a:r>
            <a:r>
              <a:rPr lang="nb-NO" dirty="0" smtClean="0"/>
              <a:t> party is to </a:t>
            </a:r>
            <a:r>
              <a:rPr lang="nb-NO" dirty="0" err="1" smtClean="0"/>
              <a:t>blame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092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err="1" smtClean="0"/>
              <a:t>Comparison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</a:t>
            </a:r>
            <a:br>
              <a:rPr lang="nb-NO" sz="2800" dirty="0" smtClean="0"/>
            </a:br>
            <a:r>
              <a:rPr lang="nb-NO" sz="2800" dirty="0" smtClean="0"/>
              <a:t>and </a:t>
            </a:r>
            <a:r>
              <a:rPr lang="nb-NO" sz="2800" dirty="0" err="1" smtClean="0"/>
              <a:t>lognormal</a:t>
            </a:r>
            <a:r>
              <a:rPr lang="nb-NO" sz="2800" dirty="0" smtClean="0"/>
              <a:t> - </a:t>
            </a:r>
            <a:r>
              <a:rPr lang="nb-NO" sz="2800" dirty="0" err="1" smtClean="0"/>
              <a:t>fit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35</a:t>
            </a:fld>
            <a:endParaRPr lang="nb-NO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259632" y="2060848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5436096" y="216972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without</a:t>
            </a:r>
            <a:r>
              <a:rPr lang="nb-NO" sz="1200" dirty="0" smtClean="0"/>
              <a:t> zero </a:t>
            </a:r>
            <a:r>
              <a:rPr lang="nb-NO" sz="1200" dirty="0" err="1" smtClean="0"/>
              <a:t>claims</a:t>
            </a:r>
            <a:r>
              <a:rPr lang="nb-NO" sz="1200" dirty="0" smtClean="0"/>
              <a:t>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264" y="2892415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9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Gamma </a:t>
            </a:r>
            <a:br>
              <a:rPr lang="nb-NO" dirty="0" smtClean="0"/>
            </a:br>
            <a:r>
              <a:rPr lang="nb-NO" dirty="0" smtClean="0"/>
              <a:t>and </a:t>
            </a:r>
            <a:r>
              <a:rPr lang="nb-NO" dirty="0" err="1" smtClean="0"/>
              <a:t>lognormal</a:t>
            </a:r>
            <a:r>
              <a:rPr lang="nb-NO" dirty="0" smtClean="0"/>
              <a:t> – type 3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43608" y="4063789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6084168" y="406378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/>
              <a:t>Gamma </a:t>
            </a:r>
            <a:r>
              <a:rPr lang="nb-NO" sz="1200" dirty="0" err="1"/>
              <a:t>without</a:t>
            </a:r>
            <a:r>
              <a:rPr lang="nb-NO" sz="1200" dirty="0"/>
              <a:t> zero </a:t>
            </a:r>
            <a:r>
              <a:rPr lang="nb-NO" sz="1200" dirty="0" err="1"/>
              <a:t>claims</a:t>
            </a:r>
            <a:r>
              <a:rPr lang="nb-NO" sz="1200" dirty="0"/>
              <a:t> </a:t>
            </a:r>
            <a:r>
              <a:rPr lang="nb-NO" sz="1200" dirty="0" err="1"/>
              <a:t>fit</a:t>
            </a:r>
            <a:endParaRPr lang="nb-NO" sz="1200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73" y="4599698"/>
            <a:ext cx="3819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99698"/>
            <a:ext cx="3819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88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QQ plot Gamma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848"/>
            <a:ext cx="7668344" cy="3931548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66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QQ plot Gamma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without</a:t>
            </a:r>
            <a:r>
              <a:rPr lang="nb-NO" dirty="0" smtClean="0"/>
              <a:t> </a:t>
            </a:r>
            <a:r>
              <a:rPr lang="nb-NO" dirty="0"/>
              <a:t>zero </a:t>
            </a:r>
            <a:r>
              <a:rPr lang="nb-NO" dirty="0" err="1"/>
              <a:t>claims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204864"/>
            <a:ext cx="7956376" cy="4079221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375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39</a:t>
            </a:fld>
            <a:endParaRPr lang="nb-NO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4962748" cy="329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63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 err="1"/>
              <a:t>Claim</a:t>
            </a:r>
            <a:r>
              <a:rPr lang="nb-NO" sz="2800" dirty="0"/>
              <a:t> </a:t>
            </a:r>
            <a:r>
              <a:rPr lang="nb-NO" sz="2800" dirty="0" err="1"/>
              <a:t>severity</a:t>
            </a:r>
            <a:r>
              <a:rPr lang="nb-NO" sz="2800" dirty="0"/>
              <a:t> </a:t>
            </a:r>
            <a:r>
              <a:rPr lang="nb-NO" sz="2800" dirty="0" err="1"/>
              <a:t>modelling</a:t>
            </a:r>
            <a:r>
              <a:rPr lang="nb-NO" sz="2800" dirty="0"/>
              <a:t> is </a:t>
            </a:r>
            <a:r>
              <a:rPr lang="nb-NO" sz="2800" dirty="0" err="1"/>
              <a:t>about</a:t>
            </a:r>
            <a:r>
              <a:rPr lang="nb-NO" sz="2800" dirty="0"/>
              <a:t>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err="1" smtClean="0"/>
              <a:t>describing</a:t>
            </a:r>
            <a:r>
              <a:rPr lang="nb-NO" sz="2800" dirty="0" smtClean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variation</a:t>
            </a:r>
            <a:r>
              <a:rPr lang="nb-NO" sz="2800" dirty="0"/>
              <a:t> in </a:t>
            </a:r>
            <a:r>
              <a:rPr lang="nb-NO" sz="2800" dirty="0" err="1"/>
              <a:t>claim</a:t>
            </a:r>
            <a:r>
              <a:rPr lang="nb-NO" sz="2800" dirty="0"/>
              <a:t> </a:t>
            </a:r>
            <a:r>
              <a:rPr lang="nb-NO" sz="2800" dirty="0" err="1"/>
              <a:t>size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8961"/>
            <a:ext cx="6348883" cy="374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1115616" y="134076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</a:t>
            </a:r>
            <a:r>
              <a:rPr lang="nb-NO" sz="1600" dirty="0" err="1" smtClean="0"/>
              <a:t>below</a:t>
            </a:r>
            <a:r>
              <a:rPr lang="nb-NO" sz="1600" dirty="0" smtClean="0"/>
              <a:t> shows </a:t>
            </a:r>
            <a:r>
              <a:rPr lang="nb-NO" sz="1600" dirty="0" err="1" smtClean="0"/>
              <a:t>how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varies</a:t>
            </a:r>
            <a:r>
              <a:rPr lang="nb-NO" sz="1600" dirty="0" smtClean="0"/>
              <a:t> for water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for houses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shows data up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97th </a:t>
            </a:r>
            <a:r>
              <a:rPr lang="nb-NO" sz="1600" dirty="0" err="1" smtClean="0"/>
              <a:t>percentile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fire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and water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seem</a:t>
            </a:r>
            <a:r>
              <a:rPr lang="nb-NO" sz="1600" dirty="0" smtClean="0"/>
              <a:t> to be </a:t>
            </a:r>
            <a:r>
              <a:rPr lang="nb-NO" sz="1600" dirty="0" err="1" smtClean="0"/>
              <a:t>quite</a:t>
            </a:r>
            <a:r>
              <a:rPr lang="nb-NO" sz="1600" dirty="0" smtClean="0"/>
              <a:t> different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err="1" smtClean="0"/>
              <a:t>What</a:t>
            </a:r>
            <a:r>
              <a:rPr lang="nb-NO" sz="1600" dirty="0" smtClean="0"/>
              <a:t> </a:t>
            </a:r>
            <a:r>
              <a:rPr lang="nb-NO" sz="1600" dirty="0" err="1" smtClean="0"/>
              <a:t>does</a:t>
            </a:r>
            <a:r>
              <a:rPr lang="nb-NO" sz="1600" dirty="0" smtClean="0"/>
              <a:t>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suggest</a:t>
            </a:r>
            <a:r>
              <a:rPr lang="nb-NO" sz="1600" dirty="0" smtClean="0"/>
              <a:t> </a:t>
            </a:r>
            <a:r>
              <a:rPr lang="nb-NO" sz="1600" dirty="0" err="1" smtClean="0"/>
              <a:t>about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drivers </a:t>
            </a:r>
            <a:r>
              <a:rPr lang="nb-NO" sz="1600" dirty="0" err="1" smtClean="0"/>
              <a:t>of</a:t>
            </a:r>
            <a:r>
              <a:rPr lang="nb-NO" sz="1600" dirty="0" smtClean="0"/>
              <a:t> fire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and water </a:t>
            </a:r>
            <a:r>
              <a:rPr lang="nb-NO" sz="1600" dirty="0" err="1" smtClean="0"/>
              <a:t>claims</a:t>
            </a:r>
            <a:r>
              <a:rPr lang="nb-NO" sz="16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err="1" smtClean="0"/>
              <a:t>Any</a:t>
            </a:r>
            <a:r>
              <a:rPr lang="nb-NO" sz="1600" dirty="0" smtClean="0"/>
              <a:t> </a:t>
            </a:r>
            <a:r>
              <a:rPr lang="nb-NO" sz="1600" dirty="0" err="1" smtClean="0"/>
              <a:t>implications</a:t>
            </a:r>
            <a:r>
              <a:rPr lang="nb-NO" sz="1600" dirty="0" smtClean="0"/>
              <a:t> for </a:t>
            </a:r>
            <a:r>
              <a:rPr lang="nb-NO" sz="1600" dirty="0" err="1" smtClean="0"/>
              <a:t>pricing</a:t>
            </a:r>
            <a:r>
              <a:rPr lang="nb-NO" sz="1600" dirty="0" smtClean="0"/>
              <a:t>?</a:t>
            </a:r>
            <a:endParaRPr lang="nb-NO" sz="1600" dirty="0"/>
          </a:p>
        </p:txBody>
      </p:sp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0" name="Avrundet rektangel 9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748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40</a:t>
            </a:fld>
            <a:endParaRPr lang="nb-NO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54610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716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41</a:t>
            </a:fld>
            <a:endParaRPr lang="nb-NO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4610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59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54610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562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43</a:t>
            </a:fld>
            <a:endParaRPr lang="nb-NO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269" y="1371048"/>
            <a:ext cx="4384731" cy="280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8362"/>
            <a:ext cx="3711584" cy="22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0723"/>
            <a:ext cx="4301950" cy="26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16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44</a:t>
            </a:fld>
            <a:endParaRPr lang="nb-NO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883" y="1484784"/>
            <a:ext cx="4012605" cy="24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7638"/>
            <a:ext cx="4204542" cy="25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724" y="3932396"/>
            <a:ext cx="3696495" cy="22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054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Backup</a:t>
            </a:r>
            <a:r>
              <a:rPr lang="nb-NO" dirty="0" smtClean="0"/>
              <a:t> slides</a:t>
            </a:r>
            <a:endParaRPr lang="nb-NO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196752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Models for </a:t>
            </a:r>
            <a:r>
              <a:rPr lang="nb-NO" sz="1600" dirty="0" err="1" smtClean="0"/>
              <a:t>scale</a:t>
            </a:r>
            <a:r>
              <a:rPr lang="nb-NO" sz="1600" dirty="0" smtClean="0"/>
              <a:t> families </a:t>
            </a:r>
            <a:r>
              <a:rPr lang="nb-NO" sz="1600" dirty="0" err="1" smtClean="0"/>
              <a:t>satisfy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where</a:t>
            </a:r>
            <a:r>
              <a:rPr lang="nb-NO" sz="1600" dirty="0" smtClean="0"/>
              <a:t>		 	      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Z and Z</a:t>
            </a:r>
            <a:r>
              <a:rPr lang="nb-NO" sz="1050" dirty="0" smtClean="0"/>
              <a:t>0</a:t>
            </a:r>
            <a:r>
              <a:rPr lang="nb-NO" sz="160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Differentiating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z </a:t>
            </a:r>
            <a:r>
              <a:rPr lang="nb-NO" sz="1600" dirty="0" err="1" smtClean="0"/>
              <a:t>yields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family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standard </a:t>
            </a:r>
            <a:r>
              <a:rPr lang="nb-NO" sz="1600" dirty="0" err="1" smtClean="0"/>
              <a:t>way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fitting </a:t>
            </a:r>
            <a:r>
              <a:rPr lang="nb-NO" sz="1600" dirty="0" err="1" smtClean="0"/>
              <a:t>such</a:t>
            </a:r>
            <a:r>
              <a:rPr lang="nb-NO" sz="1600" dirty="0" smtClean="0"/>
              <a:t> </a:t>
            </a:r>
            <a:r>
              <a:rPr lang="nb-NO" sz="1600" dirty="0" err="1" smtClean="0"/>
              <a:t>models</a:t>
            </a:r>
            <a:r>
              <a:rPr lang="nb-NO" sz="1600" dirty="0" smtClean="0"/>
              <a:t> is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. If z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historical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,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criterion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3943350" lvl="8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/>
              <a:t> </a:t>
            </a:r>
            <a:r>
              <a:rPr lang="nb-NO" sz="1600" dirty="0" smtClean="0"/>
              <a:t>     </a:t>
            </a:r>
          </a:p>
          <a:p>
            <a:pPr>
              <a:buClr>
                <a:schemeClr val="accent2"/>
              </a:buClr>
            </a:pPr>
            <a:r>
              <a:rPr lang="nb-NO" sz="1600" dirty="0"/>
              <a:t> </a:t>
            </a:r>
            <a:r>
              <a:rPr lang="nb-NO" sz="1600" dirty="0" smtClean="0"/>
              <a:t>    </a:t>
            </a:r>
            <a:r>
              <a:rPr lang="nb-NO" sz="1600" dirty="0" err="1" smtClean="0"/>
              <a:t>which</a:t>
            </a:r>
            <a:r>
              <a:rPr lang="nb-NO" sz="1600" dirty="0" smtClean="0"/>
              <a:t> is to be </a:t>
            </a:r>
            <a:r>
              <a:rPr lang="nb-NO" sz="1600" dirty="0" err="1" smtClean="0"/>
              <a:t>maximized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     and </a:t>
            </a:r>
            <a:r>
              <a:rPr lang="nb-NO" sz="1600" dirty="0" err="1" smtClean="0"/>
              <a:t>other</a:t>
            </a:r>
            <a:r>
              <a:rPr lang="nb-NO" sz="1600" dirty="0" smtClean="0"/>
              <a:t> parameters.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</a:t>
            </a:r>
            <a:r>
              <a:rPr lang="nb-NO" sz="1600" dirty="0" err="1" smtClean="0"/>
              <a:t>useful</a:t>
            </a:r>
            <a:r>
              <a:rPr lang="nb-NO" sz="1600" dirty="0" smtClean="0"/>
              <a:t> </a:t>
            </a:r>
            <a:r>
              <a:rPr lang="nb-NO" sz="1600" dirty="0" err="1" smtClean="0"/>
              <a:t>extension</a:t>
            </a:r>
            <a:r>
              <a:rPr lang="nb-NO" sz="1600" dirty="0" smtClean="0"/>
              <a:t> covers </a:t>
            </a:r>
            <a:r>
              <a:rPr lang="nb-NO" sz="1600" dirty="0" err="1" smtClean="0"/>
              <a:t>situations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censoring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Perhaps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situation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actual</a:t>
            </a:r>
            <a:r>
              <a:rPr lang="nb-NO" sz="1600" dirty="0" smtClean="0"/>
              <a:t> loss is </a:t>
            </a:r>
            <a:r>
              <a:rPr lang="nb-NO" sz="1600" dirty="0" err="1" smtClean="0"/>
              <a:t>only</a:t>
            </a:r>
            <a:r>
              <a:rPr lang="nb-NO" sz="1600" dirty="0" smtClean="0"/>
              <a:t> given as </a:t>
            </a:r>
            <a:r>
              <a:rPr lang="nb-NO" sz="1600" dirty="0" err="1" smtClean="0"/>
              <a:t>some</a:t>
            </a:r>
            <a:r>
              <a:rPr lang="nb-NO" sz="1600" dirty="0" smtClean="0"/>
              <a:t> </a:t>
            </a:r>
            <a:r>
              <a:rPr lang="nb-NO" sz="1600" dirty="0" err="1" smtClean="0"/>
              <a:t>lower</a:t>
            </a:r>
            <a:r>
              <a:rPr lang="nb-NO" sz="1600" dirty="0" smtClean="0"/>
              <a:t> </a:t>
            </a:r>
            <a:r>
              <a:rPr lang="nb-NO" sz="1600" dirty="0" err="1" smtClean="0"/>
              <a:t>bound</a:t>
            </a:r>
            <a:r>
              <a:rPr lang="nb-NO" sz="1600" dirty="0" smtClean="0"/>
              <a:t> b is most </a:t>
            </a:r>
            <a:r>
              <a:rPr lang="nb-NO" sz="1600" dirty="0" err="1" smtClean="0"/>
              <a:t>frequent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Example</a:t>
            </a:r>
            <a:r>
              <a:rPr lang="nb-NO" sz="1600" dirty="0" smtClean="0"/>
              <a:t>: 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travel </a:t>
            </a:r>
            <a:r>
              <a:rPr lang="nb-NO" sz="1600" dirty="0" err="1" smtClean="0"/>
              <a:t>insurance</a:t>
            </a:r>
            <a:r>
              <a:rPr lang="nb-NO" sz="1600" dirty="0" smtClean="0"/>
              <a:t>. </a:t>
            </a:r>
            <a:r>
              <a:rPr lang="nb-NO" sz="1600" dirty="0" err="1" smtClean="0"/>
              <a:t>Expenses</a:t>
            </a:r>
            <a:r>
              <a:rPr lang="nb-NO" sz="1600" dirty="0" smtClean="0"/>
              <a:t> by loss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tickets</a:t>
            </a:r>
            <a:r>
              <a:rPr lang="nb-NO" sz="1600" dirty="0" smtClean="0"/>
              <a:t> (travel </a:t>
            </a:r>
            <a:r>
              <a:rPr lang="nb-NO" sz="1600" dirty="0" err="1" smtClean="0"/>
              <a:t>documents</a:t>
            </a:r>
            <a:r>
              <a:rPr lang="nb-NO" sz="1600" dirty="0" smtClean="0"/>
              <a:t>) and </a:t>
            </a:r>
            <a:r>
              <a:rPr lang="nb-NO" sz="1600" dirty="0" err="1" smtClean="0"/>
              <a:t>passport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covered</a:t>
            </a:r>
            <a:r>
              <a:rPr lang="nb-NO" sz="1600" dirty="0" smtClean="0"/>
              <a:t> up to 10 000 NOK 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loss is not </a:t>
            </a:r>
            <a:r>
              <a:rPr lang="nb-NO" sz="1600" dirty="0" err="1" smtClean="0"/>
              <a:t>covered</a:t>
            </a:r>
            <a:r>
              <a:rPr lang="nb-NO" sz="1600" dirty="0" smtClean="0"/>
              <a:t> by </a:t>
            </a:r>
            <a:r>
              <a:rPr lang="nb-NO" sz="1600" dirty="0" err="1" smtClean="0"/>
              <a:t>any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other</a:t>
            </a:r>
            <a:r>
              <a:rPr lang="nb-NO" sz="1600" dirty="0" smtClean="0"/>
              <a:t> </a:t>
            </a:r>
            <a:r>
              <a:rPr lang="nb-NO" sz="1600" dirty="0" err="1" smtClean="0"/>
              <a:t>clauses</a:t>
            </a:r>
            <a:r>
              <a:rPr lang="nb-NO" sz="1600" dirty="0" smtClean="0"/>
              <a:t>. </a:t>
            </a:r>
          </a:p>
          <a:p>
            <a:pPr>
              <a:buClr>
                <a:schemeClr val="accent2"/>
              </a:buClr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Fitting a 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46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0941"/>
              </p:ext>
            </p:extLst>
          </p:nvPr>
        </p:nvGraphicFramePr>
        <p:xfrm>
          <a:off x="2035844" y="1557338"/>
          <a:ext cx="4624388" cy="347662"/>
        </p:xfrm>
        <a:graphic>
          <a:graphicData uri="http://schemas.openxmlformats.org/presentationml/2006/ole">
            <p:oleObj spid="_x0000_s76802" name="Equation" r:id="rId3" imgW="3022560" imgH="228600" progId="Equation.3">
              <p:embed/>
            </p:oleObj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3585803"/>
              </p:ext>
            </p:extLst>
          </p:nvPr>
        </p:nvGraphicFramePr>
        <p:xfrm>
          <a:off x="2028006" y="1942710"/>
          <a:ext cx="2039938" cy="347662"/>
        </p:xfrm>
        <a:graphic>
          <a:graphicData uri="http://schemas.openxmlformats.org/presentationml/2006/ole">
            <p:oleObj spid="_x0000_s76803" name="Equation" r:id="rId4" imgW="1333440" imgH="228600" progId="Equation.3">
              <p:embed/>
            </p:oleObj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6253333"/>
              </p:ext>
            </p:extLst>
          </p:nvPr>
        </p:nvGraphicFramePr>
        <p:xfrm>
          <a:off x="2059905" y="2492896"/>
          <a:ext cx="5032375" cy="636588"/>
        </p:xfrm>
        <a:graphic>
          <a:graphicData uri="http://schemas.openxmlformats.org/presentationml/2006/ole">
            <p:oleObj spid="_x0000_s76804" name="Equation" r:id="rId5" imgW="3288960" imgH="419040" progId="Equation.3">
              <p:embed/>
            </p:oleObj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5494146"/>
              </p:ext>
            </p:extLst>
          </p:nvPr>
        </p:nvGraphicFramePr>
        <p:xfrm>
          <a:off x="2124075" y="3719513"/>
          <a:ext cx="3865563" cy="655637"/>
        </p:xfrm>
        <a:graphic>
          <a:graphicData uri="http://schemas.openxmlformats.org/presentationml/2006/ole">
            <p:oleObj spid="_x0000_s76805" name="Equation" r:id="rId6" imgW="2527200" imgH="431640" progId="Equation.3">
              <p:embed/>
            </p:oleObj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2398577"/>
              </p:ext>
            </p:extLst>
          </p:nvPr>
        </p:nvGraphicFramePr>
        <p:xfrm>
          <a:off x="5004048" y="4382356"/>
          <a:ext cx="231775" cy="311150"/>
        </p:xfrm>
        <a:graphic>
          <a:graphicData uri="http://schemas.openxmlformats.org/presentationml/2006/ole">
            <p:oleObj spid="_x0000_s76806" name="Equation" r:id="rId7" imgW="152280" imgH="203040" progId="Equation.3">
              <p:embed/>
            </p:oleObj>
          </a:graphicData>
        </a:graphic>
      </p:graphicFrame>
      <p:grpSp>
        <p:nvGrpSpPr>
          <p:cNvPr id="8" name="Gruppe 11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13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98884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chance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a </a:t>
            </a:r>
            <a:r>
              <a:rPr lang="nb-NO" sz="1600" dirty="0" err="1" smtClean="0"/>
              <a:t>claim</a:t>
            </a:r>
            <a:r>
              <a:rPr lang="nb-NO" sz="1600" dirty="0" smtClean="0"/>
              <a:t> Z </a:t>
            </a:r>
            <a:r>
              <a:rPr lang="nb-NO" sz="1600" dirty="0" err="1" smtClean="0"/>
              <a:t>exceeding</a:t>
            </a:r>
            <a:r>
              <a:rPr lang="nb-NO" sz="1600" dirty="0" smtClean="0"/>
              <a:t> b is	        , and for </a:t>
            </a:r>
            <a:r>
              <a:rPr lang="nb-NO" sz="1600" dirty="0" err="1" smtClean="0"/>
              <a:t>nb</a:t>
            </a:r>
            <a:r>
              <a:rPr lang="nb-NO" sz="1600" dirty="0" smtClean="0"/>
              <a:t> </a:t>
            </a:r>
            <a:r>
              <a:rPr lang="nb-NO" sz="1600" dirty="0" err="1" smtClean="0"/>
              <a:t>such</a:t>
            </a:r>
            <a:r>
              <a:rPr lang="nb-NO" sz="1600" dirty="0" smtClean="0"/>
              <a:t> </a:t>
            </a:r>
            <a:r>
              <a:rPr lang="nb-NO" sz="1600" dirty="0" err="1" smtClean="0"/>
              <a:t>events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lower</a:t>
            </a:r>
            <a:r>
              <a:rPr lang="nb-NO" sz="1600" dirty="0" smtClean="0"/>
              <a:t> </a:t>
            </a:r>
            <a:r>
              <a:rPr lang="nb-NO" sz="1600" dirty="0" err="1" smtClean="0"/>
              <a:t>bounds</a:t>
            </a:r>
            <a:r>
              <a:rPr lang="nb-NO" sz="1600" dirty="0" smtClean="0"/>
              <a:t> b1,…,</a:t>
            </a:r>
            <a:r>
              <a:rPr lang="nb-NO" sz="1600" dirty="0" err="1" smtClean="0"/>
              <a:t>bnb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analogous</a:t>
            </a:r>
            <a:r>
              <a:rPr lang="nb-NO" sz="1600" dirty="0" smtClean="0"/>
              <a:t> joint </a:t>
            </a:r>
            <a:r>
              <a:rPr lang="nb-NO" sz="1600" dirty="0" err="1" smtClean="0"/>
              <a:t>probability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r>
              <a:rPr lang="nb-NO" sz="1600" dirty="0" smtClean="0"/>
              <a:t>	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Take</a:t>
            </a:r>
            <a:r>
              <a:rPr lang="nb-NO" sz="1600" dirty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logarithm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product</a:t>
            </a:r>
            <a:r>
              <a:rPr lang="nb-NO" sz="1600" dirty="0" smtClean="0"/>
              <a:t> and </a:t>
            </a:r>
            <a:r>
              <a:rPr lang="nb-NO" sz="1600" dirty="0" err="1" smtClean="0"/>
              <a:t>add</a:t>
            </a:r>
            <a:r>
              <a:rPr lang="nb-NO" sz="1600" dirty="0" smtClean="0"/>
              <a:t> it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log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fully</a:t>
            </a:r>
            <a:r>
              <a:rPr lang="nb-NO" sz="1600" dirty="0" smtClean="0"/>
              <a:t> </a:t>
            </a:r>
            <a:r>
              <a:rPr lang="nb-NO" sz="1600" dirty="0" err="1" smtClean="0"/>
              <a:t>observed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z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n</a:t>
            </a:r>
            <a:r>
              <a:rPr lang="nb-NO" sz="1600" dirty="0" smtClean="0"/>
              <a:t>. The </a:t>
            </a:r>
            <a:r>
              <a:rPr lang="nb-NO" sz="1600" dirty="0" err="1" smtClean="0"/>
              <a:t>criterion</a:t>
            </a:r>
            <a:r>
              <a:rPr lang="nb-NO" sz="1600" dirty="0" smtClean="0"/>
              <a:t>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Fitting a 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47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1654995"/>
              </p:ext>
            </p:extLst>
          </p:nvPr>
        </p:nvGraphicFramePr>
        <p:xfrm>
          <a:off x="2443163" y="2627238"/>
          <a:ext cx="3265487" cy="366713"/>
        </p:xfrm>
        <a:graphic>
          <a:graphicData uri="http://schemas.openxmlformats.org/presentationml/2006/ole">
            <p:oleObj spid="_x0000_s77826" name="Equation" r:id="rId3" imgW="2133360" imgH="24120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5225867"/>
              </p:ext>
            </p:extLst>
          </p:nvPr>
        </p:nvGraphicFramePr>
        <p:xfrm>
          <a:off x="4940666" y="1997689"/>
          <a:ext cx="1146175" cy="347663"/>
        </p:xfrm>
        <a:graphic>
          <a:graphicData uri="http://schemas.openxmlformats.org/presentationml/2006/ole">
            <p:oleObj spid="_x0000_s77827" name="Equation" r:id="rId4" imgW="749160" imgH="22860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6989038"/>
              </p:ext>
            </p:extLst>
          </p:nvPr>
        </p:nvGraphicFramePr>
        <p:xfrm>
          <a:off x="2332038" y="3441700"/>
          <a:ext cx="5980112" cy="673100"/>
        </p:xfrm>
        <a:graphic>
          <a:graphicData uri="http://schemas.openxmlformats.org/presentationml/2006/ole">
            <p:oleObj spid="_x0000_s77828" name="Formel" r:id="rId5" imgW="3911400" imgH="444240" progId="Equation.3">
              <p:embed/>
            </p:oleObj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3851920" y="4088105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i="1" dirty="0" err="1" smtClean="0"/>
              <a:t>complete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information</a:t>
            </a:r>
            <a:endParaRPr lang="nb-NO" sz="1200" i="1" dirty="0" smtClean="0"/>
          </a:p>
        </p:txBody>
      </p:sp>
      <p:sp>
        <p:nvSpPr>
          <p:cNvPr id="16" name="TekstSylinder 15"/>
          <p:cNvSpPr txBox="1"/>
          <p:nvPr/>
        </p:nvSpPr>
        <p:spPr>
          <a:xfrm>
            <a:off x="6156176" y="4088105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i="1" dirty="0" err="1" smtClean="0"/>
              <a:t>censoring</a:t>
            </a:r>
            <a:r>
              <a:rPr lang="nb-NO" sz="1200" i="1" dirty="0" smtClean="0"/>
              <a:t> to </a:t>
            </a:r>
            <a:r>
              <a:rPr lang="nb-NO" sz="1200" i="1" dirty="0" err="1" smtClean="0"/>
              <a:t>the</a:t>
            </a:r>
            <a:r>
              <a:rPr lang="nb-NO" sz="1200" i="1" dirty="0" smtClean="0"/>
              <a:t> right</a:t>
            </a:r>
          </a:p>
        </p:txBody>
      </p:sp>
      <p:grpSp>
        <p:nvGrpSpPr>
          <p:cNvPr id="10" name="Gruppe 11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7294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/>
          <p:cNvSpPr txBox="1"/>
          <p:nvPr/>
        </p:nvSpPr>
        <p:spPr>
          <a:xfrm>
            <a:off x="971600" y="148478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modelling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i="1" dirty="0" err="1" smtClean="0"/>
              <a:t>parametric</a:t>
            </a:r>
            <a:r>
              <a:rPr lang="nb-NO" sz="1600" dirty="0" smtClean="0"/>
              <a:t>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families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distributions</a:t>
            </a:r>
            <a:r>
              <a:rPr lang="nb-NO" sz="1600" dirty="0" smtClean="0"/>
              <a:t> </a:t>
            </a:r>
            <a:r>
              <a:rPr lang="nb-NO" sz="1600" dirty="0" err="1" smtClean="0"/>
              <a:t>such</a:t>
            </a:r>
            <a:r>
              <a:rPr lang="nb-NO" sz="1600" dirty="0" smtClean="0"/>
              <a:t> as </a:t>
            </a:r>
            <a:r>
              <a:rPr lang="nb-NO" sz="1600" dirty="0" err="1" smtClean="0"/>
              <a:t>the</a:t>
            </a:r>
            <a:r>
              <a:rPr lang="nb-NO" sz="1600" dirty="0" smtClean="0"/>
              <a:t> Gamma, log-normal or Pareto </a:t>
            </a:r>
            <a:r>
              <a:rPr lang="nb-NO" sz="1600" dirty="0" err="1" smtClean="0"/>
              <a:t>with</a:t>
            </a:r>
            <a:r>
              <a:rPr lang="nb-NO" sz="1600" dirty="0" smtClean="0"/>
              <a:t> parameters </a:t>
            </a:r>
            <a:r>
              <a:rPr lang="nb-NO" sz="1600" dirty="0" err="1" smtClean="0"/>
              <a:t>tuned</a:t>
            </a:r>
            <a:r>
              <a:rPr lang="nb-NO" sz="1600" dirty="0" smtClean="0"/>
              <a:t> to </a:t>
            </a:r>
            <a:r>
              <a:rPr lang="nb-NO" sz="1600" dirty="0" err="1" smtClean="0"/>
              <a:t>historical</a:t>
            </a:r>
            <a:r>
              <a:rPr lang="nb-NO" sz="1600" dirty="0" smtClean="0"/>
              <a:t> data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modelling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also</a:t>
            </a:r>
            <a:r>
              <a:rPr lang="nb-NO" sz="1600" dirty="0" smtClean="0"/>
              <a:t> be </a:t>
            </a:r>
            <a:r>
              <a:rPr lang="nb-NO" sz="1600" i="1" dirty="0" smtClean="0"/>
              <a:t>non-</a:t>
            </a:r>
            <a:r>
              <a:rPr lang="nb-NO" sz="1600" i="1" dirty="0" err="1" smtClean="0"/>
              <a:t>parametric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dirty="0" err="1" smtClean="0"/>
              <a:t>each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zi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past</a:t>
            </a:r>
            <a:r>
              <a:rPr lang="nb-NO" sz="1600" dirty="0" smtClean="0"/>
              <a:t> is </a:t>
            </a:r>
            <a:r>
              <a:rPr lang="nb-NO" sz="1600" dirty="0" err="1" smtClean="0"/>
              <a:t>assigned</a:t>
            </a:r>
            <a:r>
              <a:rPr lang="nb-NO" sz="1600" dirty="0" smtClean="0"/>
              <a:t> a </a:t>
            </a:r>
            <a:r>
              <a:rPr lang="nb-NO" sz="1600" dirty="0" err="1" smtClean="0"/>
              <a:t>probability</a:t>
            </a:r>
            <a:r>
              <a:rPr lang="nb-NO" sz="1600" dirty="0" smtClean="0"/>
              <a:t> 1/n </a:t>
            </a:r>
            <a:r>
              <a:rPr lang="nb-NO" sz="1600" dirty="0" err="1" smtClean="0"/>
              <a:t>of</a:t>
            </a:r>
            <a:r>
              <a:rPr lang="nb-NO" sz="1600" dirty="0" smtClean="0"/>
              <a:t> re-</a:t>
            </a:r>
            <a:r>
              <a:rPr lang="nb-NO" sz="1600" dirty="0" err="1" smtClean="0"/>
              <a:t>appearing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future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</a:t>
            </a:r>
            <a:r>
              <a:rPr lang="nb-NO" sz="1600" dirty="0" err="1" smtClean="0"/>
              <a:t>new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is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  <a:r>
              <a:rPr lang="nb-NO" sz="1600" dirty="0" err="1" smtClean="0"/>
              <a:t>envisaged</a:t>
            </a:r>
            <a:r>
              <a:rPr lang="nb-NO" sz="1600" dirty="0" smtClean="0"/>
              <a:t> as a random variable     for </a:t>
            </a:r>
            <a:r>
              <a:rPr lang="nb-NO" sz="1600" dirty="0" err="1" smtClean="0"/>
              <a:t>which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This is an </a:t>
            </a:r>
            <a:r>
              <a:rPr lang="nb-NO" sz="1600" dirty="0" err="1" smtClean="0"/>
              <a:t>entirely</a:t>
            </a:r>
            <a:r>
              <a:rPr lang="nb-NO" sz="1600" dirty="0" smtClean="0"/>
              <a:t> proper </a:t>
            </a:r>
            <a:r>
              <a:rPr lang="nb-NO" sz="1600" dirty="0" err="1" smtClean="0"/>
              <a:t>probability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It is </a:t>
            </a:r>
            <a:r>
              <a:rPr lang="nb-NO" sz="1600" dirty="0" err="1" smtClean="0"/>
              <a:t>known</a:t>
            </a:r>
            <a:r>
              <a:rPr lang="nb-NO" sz="1600" dirty="0" smtClean="0"/>
              <a:t> as </a:t>
            </a:r>
            <a:r>
              <a:rPr lang="nb-NO" sz="1600" i="1" dirty="0" err="1" smtClean="0"/>
              <a:t>the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empirical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distribution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will</a:t>
            </a:r>
            <a:r>
              <a:rPr lang="nb-NO" sz="1600" dirty="0" smtClean="0"/>
              <a:t> be </a:t>
            </a:r>
            <a:r>
              <a:rPr lang="nb-NO" sz="1600" dirty="0" err="1" smtClean="0"/>
              <a:t>useful</a:t>
            </a:r>
            <a:r>
              <a:rPr lang="nb-NO" sz="1600" dirty="0" smtClean="0"/>
              <a:t> in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9.5.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/>
              <a:t>The ultimate goal for </a:t>
            </a:r>
            <a:r>
              <a:rPr lang="nb-NO" sz="2800" dirty="0" err="1"/>
              <a:t>calculating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pure </a:t>
            </a:r>
            <a:r>
              <a:rPr lang="nb-NO" sz="2800" dirty="0" err="1"/>
              <a:t>premium</a:t>
            </a:r>
            <a:r>
              <a:rPr lang="nb-NO" sz="2800" dirty="0"/>
              <a:t> is </a:t>
            </a:r>
            <a:r>
              <a:rPr lang="nb-NO" sz="2800" dirty="0" err="1"/>
              <a:t>pricing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0457601"/>
              </p:ext>
            </p:extLst>
          </p:nvPr>
        </p:nvGraphicFramePr>
        <p:xfrm>
          <a:off x="1907704" y="2912683"/>
          <a:ext cx="2484809" cy="599189"/>
        </p:xfrm>
        <a:graphic>
          <a:graphicData uri="http://schemas.openxmlformats.org/presentationml/2006/ole">
            <p:oleObj spid="_x0000_s3078" name="Equation" r:id="rId3" imgW="1625400" imgH="39348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0147489"/>
              </p:ext>
            </p:extLst>
          </p:nvPr>
        </p:nvGraphicFramePr>
        <p:xfrm>
          <a:off x="6084888" y="2525713"/>
          <a:ext cx="160337" cy="215900"/>
        </p:xfrm>
        <a:graphic>
          <a:graphicData uri="http://schemas.openxmlformats.org/presentationml/2006/ole">
            <p:oleObj spid="_x0000_s3079" name="Equation" r:id="rId4" imgW="152280" imgH="203040" progId="Equation.3">
              <p:embed/>
            </p:oleObj>
          </a:graphicData>
        </a:graphic>
      </p:graphicFrame>
      <p:cxnSp>
        <p:nvCxnSpPr>
          <p:cNvPr id="17" name="Rett pil 16"/>
          <p:cNvCxnSpPr/>
          <p:nvPr/>
        </p:nvCxnSpPr>
        <p:spPr>
          <a:xfrm>
            <a:off x="1619672" y="4437112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6973762" y="4295854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Size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claim</a:t>
            </a:r>
            <a:endParaRPr lang="nb-NO" sz="1200" dirty="0" smtClean="0"/>
          </a:p>
        </p:txBody>
      </p:sp>
      <p:sp>
        <p:nvSpPr>
          <p:cNvPr id="19" name="TekstSylinder 18"/>
          <p:cNvSpPr txBox="1"/>
          <p:nvPr/>
        </p:nvSpPr>
        <p:spPr>
          <a:xfrm>
            <a:off x="971600" y="4653136"/>
            <a:ext cx="2596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Client </a:t>
            </a:r>
            <a:r>
              <a:rPr lang="nb-NO" sz="1200" dirty="0" err="1" smtClean="0"/>
              <a:t>behavour</a:t>
            </a:r>
            <a:r>
              <a:rPr lang="nb-NO" sz="1200" dirty="0" smtClean="0"/>
              <a:t> </a:t>
            </a:r>
            <a:r>
              <a:rPr lang="nb-NO" sz="1200" dirty="0" err="1" smtClean="0"/>
              <a:t>can</a:t>
            </a:r>
            <a:r>
              <a:rPr lang="nb-NO" sz="1200" dirty="0" smtClean="0"/>
              <a:t> </a:t>
            </a:r>
            <a:r>
              <a:rPr lang="nb-NO" sz="1200" dirty="0" err="1" smtClean="0"/>
              <a:t>affect</a:t>
            </a:r>
            <a:r>
              <a:rPr lang="nb-NO" sz="1200" dirty="0" smtClean="0"/>
              <a:t> </a:t>
            </a:r>
            <a:r>
              <a:rPr lang="nb-NO" sz="1200" dirty="0" err="1" smtClean="0"/>
              <a:t>outcome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Burglar</a:t>
            </a:r>
            <a:r>
              <a:rPr lang="nb-NO" sz="1200" dirty="0" smtClean="0"/>
              <a:t> alarm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Tidy</a:t>
            </a:r>
            <a:r>
              <a:rPr lang="nb-NO" sz="1200" dirty="0" smtClean="0"/>
              <a:t> </a:t>
            </a:r>
            <a:r>
              <a:rPr lang="nb-NO" sz="1200" dirty="0" err="1" smtClean="0"/>
              <a:t>ship</a:t>
            </a:r>
            <a:r>
              <a:rPr lang="nb-NO" sz="1200" dirty="0" smtClean="0"/>
              <a:t> (</a:t>
            </a:r>
            <a:r>
              <a:rPr lang="nb-NO" sz="1200" dirty="0" err="1" smtClean="0"/>
              <a:t>maintenance</a:t>
            </a:r>
            <a:r>
              <a:rPr lang="nb-NO" sz="1200" dirty="0" smtClean="0"/>
              <a:t> </a:t>
            </a:r>
            <a:r>
              <a:rPr lang="nb-NO" sz="1200" dirty="0" err="1" smtClean="0"/>
              <a:t>etc</a:t>
            </a:r>
            <a:r>
              <a:rPr lang="nb-NO" sz="1200" dirty="0" smtClean="0"/>
              <a:t>)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Garage</a:t>
            </a:r>
            <a:r>
              <a:rPr lang="nb-NO" sz="1200" dirty="0" smtClean="0"/>
              <a:t> for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car</a:t>
            </a:r>
            <a:endParaRPr lang="nb-NO" sz="1200" dirty="0" smtClean="0"/>
          </a:p>
        </p:txBody>
      </p:sp>
      <p:sp>
        <p:nvSpPr>
          <p:cNvPr id="20" name="TekstSylinder 19"/>
          <p:cNvSpPr txBox="1"/>
          <p:nvPr/>
        </p:nvSpPr>
        <p:spPr>
          <a:xfrm>
            <a:off x="6356321" y="4658954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Bad </a:t>
            </a:r>
            <a:r>
              <a:rPr lang="nb-NO" sz="1200" dirty="0" err="1" smtClean="0"/>
              <a:t>luck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Electric </a:t>
            </a:r>
            <a:r>
              <a:rPr lang="nb-NO" sz="1200" dirty="0" err="1" smtClean="0"/>
              <a:t>failure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Catastrophes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House fires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5004048" y="4077072"/>
            <a:ext cx="0" cy="99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4427984" y="509364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Where</a:t>
            </a:r>
            <a:r>
              <a:rPr lang="nb-NO" sz="1200" dirty="0" smtClean="0"/>
              <a:t> do </a:t>
            </a:r>
            <a:r>
              <a:rPr lang="nb-NO" sz="1200" dirty="0" err="1" smtClean="0"/>
              <a:t>we</a:t>
            </a:r>
            <a:r>
              <a:rPr lang="nb-NO" sz="1200" dirty="0" smtClean="0"/>
              <a:t> </a:t>
            </a:r>
            <a:r>
              <a:rPr lang="nb-NO" sz="1200" dirty="0" err="1" smtClean="0"/>
              <a:t>draw</a:t>
            </a:r>
            <a:endParaRPr lang="nb-NO" sz="1200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the</a:t>
            </a:r>
            <a:r>
              <a:rPr lang="nb-NO" sz="1200" dirty="0" smtClean="0"/>
              <a:t> line?</a:t>
            </a:r>
          </a:p>
        </p:txBody>
      </p:sp>
      <p:cxnSp>
        <p:nvCxnSpPr>
          <p:cNvPr id="25" name="Rett pil 24"/>
          <p:cNvCxnSpPr/>
          <p:nvPr/>
        </p:nvCxnSpPr>
        <p:spPr>
          <a:xfrm flipH="1">
            <a:off x="3491880" y="587727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2123728" y="599167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Here </a:t>
            </a:r>
            <a:r>
              <a:rPr lang="nb-NO" sz="1200" dirty="0" err="1" smtClean="0"/>
              <a:t>we</a:t>
            </a:r>
            <a:r>
              <a:rPr lang="nb-NO" sz="1200" dirty="0" smtClean="0"/>
              <a:t> sample from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empirical</a:t>
            </a:r>
            <a:r>
              <a:rPr lang="nb-NO" sz="1200" dirty="0" smtClean="0"/>
              <a:t> </a:t>
            </a:r>
            <a:r>
              <a:rPr lang="nb-NO" sz="1200" dirty="0" err="1" smtClean="0"/>
              <a:t>distribution</a:t>
            </a:r>
            <a:endParaRPr lang="nb-NO" sz="1200" dirty="0" smtClean="0"/>
          </a:p>
        </p:txBody>
      </p:sp>
      <p:cxnSp>
        <p:nvCxnSpPr>
          <p:cNvPr id="28" name="Rett pil 27"/>
          <p:cNvCxnSpPr/>
          <p:nvPr/>
        </p:nvCxnSpPr>
        <p:spPr>
          <a:xfrm>
            <a:off x="5076056" y="5877272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5220072" y="606367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Here </a:t>
            </a:r>
            <a:r>
              <a:rPr lang="nb-NO" sz="1200" dirty="0" err="1" smtClean="0"/>
              <a:t>we</a:t>
            </a:r>
            <a:r>
              <a:rPr lang="nb-NO" sz="1200" dirty="0" smtClean="0"/>
              <a:t> </a:t>
            </a:r>
            <a:r>
              <a:rPr lang="nb-NO" sz="1200" dirty="0" err="1" smtClean="0"/>
              <a:t>use</a:t>
            </a:r>
            <a:r>
              <a:rPr lang="nb-NO" sz="1200" dirty="0" smtClean="0"/>
              <a:t> </a:t>
            </a:r>
            <a:r>
              <a:rPr lang="nb-NO" sz="1200" dirty="0" err="1" smtClean="0"/>
              <a:t>special</a:t>
            </a:r>
            <a:r>
              <a:rPr lang="nb-NO" sz="12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Techniques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9.5)</a:t>
            </a:r>
          </a:p>
        </p:txBody>
      </p:sp>
      <p:grpSp>
        <p:nvGrpSpPr>
          <p:cNvPr id="21" name="Gruppe 2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24" name="Avrundet rektangel 23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27" name="Avrundet rektangel 26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30" name="Avrundet rektangel 2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31" name="Avrundet rektangel 3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32" name="Avrundet rektangel 3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33" name="Ellipse 32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144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Example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3219"/>
            <a:ext cx="6280760" cy="395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9327"/>
            <a:ext cx="15811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tt linje 7"/>
          <p:cNvCxnSpPr/>
          <p:nvPr/>
        </p:nvCxnSpPr>
        <p:spPr>
          <a:xfrm>
            <a:off x="4067944" y="2636912"/>
            <a:ext cx="0" cy="295232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 flipV="1">
            <a:off x="4108312" y="3860139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164288" y="306896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Empirical</a:t>
            </a:r>
            <a:r>
              <a:rPr lang="nb-NO" sz="12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distribution</a:t>
            </a:r>
            <a:endParaRPr lang="nb-NO" sz="1200" dirty="0" smtClean="0"/>
          </a:p>
        </p:txBody>
      </p:sp>
      <p:sp>
        <p:nvSpPr>
          <p:cNvPr id="13" name="TekstSylinder 12"/>
          <p:cNvSpPr txBox="1"/>
          <p:nvPr/>
        </p:nvSpPr>
        <p:spPr>
          <a:xfrm>
            <a:off x="4827753" y="4221088"/>
            <a:ext cx="377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The </a:t>
            </a:r>
            <a:r>
              <a:rPr lang="nb-NO" sz="1200" dirty="0" err="1" smtClean="0"/>
              <a:t>threshold</a:t>
            </a:r>
            <a:r>
              <a:rPr lang="nb-NO" sz="1200" dirty="0" smtClean="0"/>
              <a:t> </a:t>
            </a:r>
            <a:r>
              <a:rPr lang="nb-NO" sz="1200" dirty="0" err="1" smtClean="0"/>
              <a:t>may</a:t>
            </a:r>
            <a:r>
              <a:rPr lang="nb-NO" sz="1200" dirty="0" smtClean="0"/>
              <a:t> be </a:t>
            </a:r>
            <a:r>
              <a:rPr lang="nb-NO" sz="1200" dirty="0" err="1" smtClean="0"/>
              <a:t>set</a:t>
            </a:r>
            <a:r>
              <a:rPr lang="nb-NO" sz="1200" dirty="0" smtClean="0"/>
              <a:t> for </a:t>
            </a:r>
            <a:r>
              <a:rPr lang="nb-NO" sz="1200" dirty="0" err="1" smtClean="0"/>
              <a:t>example</a:t>
            </a:r>
            <a:r>
              <a:rPr lang="nb-NO" sz="1200" dirty="0" smtClean="0"/>
              <a:t> at </a:t>
            </a:r>
            <a:r>
              <a:rPr lang="nb-NO" sz="1200" dirty="0" err="1" smtClean="0"/>
              <a:t>the</a:t>
            </a:r>
            <a:r>
              <a:rPr lang="nb-NO" sz="1200" dirty="0" smtClean="0"/>
              <a:t> 99th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percentile</a:t>
            </a:r>
            <a:r>
              <a:rPr lang="nb-NO" sz="1200" dirty="0" smtClean="0"/>
              <a:t>, i.e., 500 000 NOK for </a:t>
            </a:r>
            <a:r>
              <a:rPr lang="nb-NO" sz="1200" dirty="0" err="1" smtClean="0"/>
              <a:t>this</a:t>
            </a:r>
            <a:r>
              <a:rPr lang="nb-NO" sz="1200" dirty="0" smtClean="0"/>
              <a:t> </a:t>
            </a:r>
            <a:r>
              <a:rPr lang="nb-NO" sz="1200" dirty="0" err="1" smtClean="0"/>
              <a:t>product</a:t>
            </a:r>
            <a:endParaRPr lang="nb-NO" sz="1200" dirty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 The </a:t>
            </a:r>
            <a:r>
              <a:rPr lang="nb-NO" sz="1200" dirty="0" err="1" smtClean="0"/>
              <a:t>threshold</a:t>
            </a:r>
            <a:r>
              <a:rPr lang="nb-NO" sz="1200" dirty="0" smtClean="0"/>
              <a:t> is </a:t>
            </a:r>
            <a:r>
              <a:rPr lang="nb-NO" sz="1200" dirty="0" err="1" smtClean="0"/>
              <a:t>sometimes</a:t>
            </a:r>
            <a:r>
              <a:rPr lang="nb-NO" sz="1200" dirty="0" smtClean="0"/>
              <a:t> </a:t>
            </a:r>
            <a:r>
              <a:rPr lang="nb-NO" sz="1200" dirty="0" err="1" smtClean="0"/>
              <a:t>called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i="1" dirty="0" err="1" smtClean="0"/>
              <a:t>large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claims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threshold</a:t>
            </a:r>
            <a:endParaRPr lang="nb-NO" sz="1200" i="1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endParaRPr lang="nb-NO" sz="1200" dirty="0" smtClean="0"/>
          </a:p>
        </p:txBody>
      </p:sp>
      <p:grpSp>
        <p:nvGrpSpPr>
          <p:cNvPr id="12" name="Gruppe 11"/>
          <p:cNvGrpSpPr/>
          <p:nvPr/>
        </p:nvGrpSpPr>
        <p:grpSpPr>
          <a:xfrm>
            <a:off x="7499176" y="386196"/>
            <a:ext cx="1440160" cy="1098588"/>
            <a:chOff x="1547664" y="2996952"/>
            <a:chExt cx="4680520" cy="3024336"/>
          </a:xfrm>
        </p:grpSpPr>
        <p:sp>
          <p:nvSpPr>
            <p:cNvPr id="14" name="Avrundet rektangel 13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7427168" y="351170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862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/>
          <p:cNvSpPr txBox="1"/>
          <p:nvPr/>
        </p:nvSpPr>
        <p:spPr>
          <a:xfrm>
            <a:off x="971600" y="148478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All sensible </a:t>
            </a:r>
            <a:r>
              <a:rPr lang="nb-NO" sz="1600" dirty="0" err="1" smtClean="0"/>
              <a:t>parametric</a:t>
            </a:r>
            <a:r>
              <a:rPr lang="nb-NO" sz="1600" dirty="0" smtClean="0"/>
              <a:t> </a:t>
            </a:r>
            <a:r>
              <a:rPr lang="nb-NO" sz="1600" dirty="0" err="1" smtClean="0"/>
              <a:t>models</a:t>
            </a:r>
            <a:r>
              <a:rPr lang="nb-NO" sz="1600" dirty="0" smtClean="0"/>
              <a:t> for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form</a:t>
            </a: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and Z</a:t>
            </a:r>
            <a:r>
              <a:rPr lang="nb-NO" sz="1050" dirty="0" smtClean="0"/>
              <a:t>0</a:t>
            </a:r>
            <a:r>
              <a:rPr lang="nb-NO" sz="1600" dirty="0" smtClean="0"/>
              <a:t> is a </a:t>
            </a:r>
            <a:r>
              <a:rPr lang="nb-NO" sz="1600" dirty="0" err="1" smtClean="0"/>
              <a:t>standardized</a:t>
            </a:r>
            <a:r>
              <a:rPr lang="nb-NO" sz="1600" dirty="0" smtClean="0"/>
              <a:t> </a:t>
            </a:r>
            <a:r>
              <a:rPr lang="nb-NO" sz="1600" dirty="0" err="1" smtClean="0"/>
              <a:t>random</a:t>
            </a:r>
            <a:r>
              <a:rPr lang="nb-NO" sz="1600" dirty="0" smtClean="0"/>
              <a:t> variable </a:t>
            </a:r>
            <a:r>
              <a:rPr lang="nb-NO" sz="1600" dirty="0" err="1" smtClean="0"/>
              <a:t>corresponding</a:t>
            </a:r>
            <a:r>
              <a:rPr lang="nb-NO" sz="1600" dirty="0" smtClean="0"/>
              <a:t> to           .	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large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scale</a:t>
            </a:r>
            <a:r>
              <a:rPr lang="nb-NO" sz="1600" dirty="0" smtClean="0"/>
              <a:t> parameter, </a:t>
            </a:r>
            <a:r>
              <a:rPr lang="nb-NO" sz="1600" dirty="0" err="1" smtClean="0"/>
              <a:t>the</a:t>
            </a:r>
            <a:r>
              <a:rPr lang="nb-NO" sz="1600" dirty="0" smtClean="0"/>
              <a:t> more </a:t>
            </a:r>
            <a:r>
              <a:rPr lang="nb-NO" sz="1600" dirty="0" err="1" smtClean="0"/>
              <a:t>spread</a:t>
            </a:r>
            <a:r>
              <a:rPr lang="nb-NO" sz="1600" dirty="0" smtClean="0"/>
              <a:t> </a:t>
            </a:r>
            <a:r>
              <a:rPr lang="nb-NO" sz="1600" dirty="0" err="1" smtClean="0"/>
              <a:t>out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614" y="347065"/>
            <a:ext cx="7848699" cy="936203"/>
          </a:xfrm>
        </p:spPr>
        <p:txBody>
          <a:bodyPr>
            <a:noAutofit/>
          </a:bodyPr>
          <a:lstStyle/>
          <a:p>
            <a:pPr algn="l"/>
            <a:r>
              <a:rPr lang="nb-NO" sz="2800" dirty="0" err="1" smtClean="0"/>
              <a:t>Non-parametric</a:t>
            </a:r>
            <a:r>
              <a:rPr lang="nb-NO" sz="2800" dirty="0" smtClean="0"/>
              <a:t> </a:t>
            </a:r>
            <a:r>
              <a:rPr lang="nb-NO" sz="2800" dirty="0" err="1" smtClean="0"/>
              <a:t>modelling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err="1" smtClean="0"/>
              <a:t>can</a:t>
            </a:r>
            <a:r>
              <a:rPr lang="nb-NO" sz="2800" dirty="0" smtClean="0"/>
              <a:t> be </a:t>
            </a:r>
            <a:r>
              <a:rPr lang="nb-NO" sz="2800" dirty="0" err="1" smtClean="0"/>
              <a:t>useful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5535715"/>
              </p:ext>
            </p:extLst>
          </p:nvPr>
        </p:nvGraphicFramePr>
        <p:xfrm>
          <a:off x="1763688" y="3429000"/>
          <a:ext cx="2797780" cy="1969889"/>
        </p:xfrm>
        <a:graphic>
          <a:graphicData uri="http://schemas.openxmlformats.org/presentationml/2006/ole">
            <p:oleObj spid="_x0000_s74754" name="Formel" r:id="rId3" imgW="1295280" imgH="914400" progId="Equation.3">
              <p:embed/>
            </p:oleObj>
          </a:graphicData>
        </a:graphic>
      </p:graphicFrame>
      <p:sp>
        <p:nvSpPr>
          <p:cNvPr id="27" name="Avrundet rektangel 11"/>
          <p:cNvSpPr/>
          <p:nvPr/>
        </p:nvSpPr>
        <p:spPr>
          <a:xfrm>
            <a:off x="6444208" y="404664"/>
            <a:ext cx="2520280" cy="3352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Scale</a:t>
            </a:r>
            <a:r>
              <a:rPr lang="nb-NO" sz="1200" dirty="0" smtClean="0"/>
              <a:t> families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distributions</a:t>
            </a:r>
            <a:endParaRPr lang="nb-NO" sz="1200" dirty="0" smtClean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763688" y="1844824"/>
          <a:ext cx="3568700" cy="342900"/>
        </p:xfrm>
        <a:graphic>
          <a:graphicData uri="http://schemas.openxmlformats.org/presentationml/2006/ole">
            <p:oleObj spid="_x0000_s74755" name="Formel" r:id="rId4" imgW="2336760" imgH="22860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6660232" y="2249087"/>
          <a:ext cx="533400" cy="304800"/>
        </p:xfrm>
        <a:graphic>
          <a:graphicData uri="http://schemas.openxmlformats.org/presentationml/2006/ole">
            <p:oleObj spid="_x0000_s74756" name="Equation" r:id="rId5" imgW="355320" imgH="203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529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Scale</a:t>
            </a:r>
            <a:r>
              <a:rPr lang="nb-NO" sz="2800" dirty="0" smtClean="0"/>
              <a:t> families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distributions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71600" y="1196752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All sensible </a:t>
            </a:r>
            <a:r>
              <a:rPr lang="nb-NO" sz="1600" dirty="0" err="1" smtClean="0"/>
              <a:t>parametric</a:t>
            </a:r>
            <a:r>
              <a:rPr lang="nb-NO" sz="1600" dirty="0" smtClean="0"/>
              <a:t> </a:t>
            </a:r>
            <a:r>
              <a:rPr lang="nb-NO" sz="1600" dirty="0" err="1" smtClean="0"/>
              <a:t>models</a:t>
            </a:r>
            <a:r>
              <a:rPr lang="nb-NO" sz="1600" dirty="0" smtClean="0"/>
              <a:t> for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form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/>
              <a:t>a</a:t>
            </a:r>
            <a:r>
              <a:rPr lang="nb-NO" sz="1600" dirty="0" smtClean="0"/>
              <a:t>nd Z</a:t>
            </a:r>
            <a:r>
              <a:rPr lang="nb-NO" sz="1050" dirty="0" smtClean="0"/>
              <a:t>0</a:t>
            </a:r>
            <a:r>
              <a:rPr lang="nb-NO" sz="1600" dirty="0" smtClean="0"/>
              <a:t> is a </a:t>
            </a:r>
            <a:r>
              <a:rPr lang="nb-NO" sz="1600" dirty="0" err="1" smtClean="0"/>
              <a:t>standardized</a:t>
            </a:r>
            <a:r>
              <a:rPr lang="nb-NO" sz="1600" dirty="0" smtClean="0"/>
              <a:t> random variable </a:t>
            </a:r>
            <a:r>
              <a:rPr lang="nb-NO" sz="1600" dirty="0" err="1" smtClean="0"/>
              <a:t>corresponding</a:t>
            </a:r>
            <a:r>
              <a:rPr lang="nb-NO" sz="1600" dirty="0" smtClean="0"/>
              <a:t> to           .	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This </a:t>
            </a:r>
            <a:r>
              <a:rPr lang="nb-NO" sz="1600" dirty="0" err="1" smtClean="0"/>
              <a:t>proportionality</a:t>
            </a:r>
            <a:r>
              <a:rPr lang="nb-NO" sz="1600" dirty="0" smtClean="0"/>
              <a:t> is </a:t>
            </a:r>
            <a:r>
              <a:rPr lang="nb-NO" sz="1600" dirty="0" err="1" smtClean="0"/>
              <a:t>inherited</a:t>
            </a:r>
            <a:r>
              <a:rPr lang="nb-NO" sz="1600" dirty="0" smtClean="0"/>
              <a:t> by </a:t>
            </a:r>
            <a:r>
              <a:rPr lang="nb-NO" sz="1600" dirty="0" err="1" smtClean="0"/>
              <a:t>expectations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deviations</a:t>
            </a:r>
            <a:r>
              <a:rPr lang="nb-NO" sz="1600" dirty="0" smtClean="0"/>
              <a:t> and </a:t>
            </a:r>
            <a:r>
              <a:rPr lang="nb-NO" sz="1600" dirty="0" err="1" smtClean="0"/>
              <a:t>percentiles</a:t>
            </a:r>
            <a:r>
              <a:rPr lang="nb-NO" sz="1600" dirty="0" smtClean="0"/>
              <a:t>; i.e. </a:t>
            </a:r>
            <a:r>
              <a:rPr lang="nb-NO" sz="1600" dirty="0" err="1" smtClean="0"/>
              <a:t>if</a:t>
            </a:r>
            <a:r>
              <a:rPr lang="nb-NO" sz="1600" dirty="0" smtClean="0"/>
              <a:t>			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expectation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devation</a:t>
            </a:r>
            <a:r>
              <a:rPr lang="nb-NO" sz="1600" dirty="0" smtClean="0"/>
              <a:t> and         	-</a:t>
            </a:r>
            <a:r>
              <a:rPr lang="nb-NO" sz="1600" dirty="0" err="1" smtClean="0"/>
              <a:t>percentile</a:t>
            </a:r>
            <a:r>
              <a:rPr lang="nb-NO" sz="1600" dirty="0" smtClean="0"/>
              <a:t> for Z</a:t>
            </a:r>
            <a:r>
              <a:rPr lang="nb-NO" sz="1100" dirty="0" smtClean="0"/>
              <a:t>0</a:t>
            </a:r>
            <a:r>
              <a:rPr lang="nb-NO" sz="1600" dirty="0" smtClean="0"/>
              <a:t>,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same </a:t>
            </a:r>
            <a:r>
              <a:rPr lang="nb-NO" sz="1600" dirty="0" err="1" smtClean="0"/>
              <a:t>quantities</a:t>
            </a:r>
            <a:r>
              <a:rPr lang="nb-NO" sz="1600" dirty="0" smtClean="0"/>
              <a:t> for Z </a:t>
            </a:r>
            <a:r>
              <a:rPr lang="nb-NO" sz="1600" dirty="0" err="1" smtClean="0"/>
              <a:t>are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parameter      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represent</a:t>
            </a:r>
            <a:r>
              <a:rPr lang="nb-NO" sz="1600" dirty="0" smtClean="0"/>
              <a:t> for </a:t>
            </a:r>
            <a:r>
              <a:rPr lang="nb-NO" sz="1600" dirty="0" err="1" smtClean="0"/>
              <a:t>example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exchange</a:t>
            </a:r>
            <a:r>
              <a:rPr lang="nb-NO" sz="1600" dirty="0" smtClean="0"/>
              <a:t> rate.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effect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passing from </a:t>
            </a:r>
            <a:r>
              <a:rPr lang="nb-NO" sz="1600" dirty="0" err="1" smtClean="0"/>
              <a:t>one</a:t>
            </a:r>
            <a:r>
              <a:rPr lang="nb-NO" sz="1600" dirty="0" smtClean="0"/>
              <a:t> </a:t>
            </a:r>
            <a:r>
              <a:rPr lang="nb-NO" sz="1600" dirty="0" err="1" smtClean="0"/>
              <a:t>currency</a:t>
            </a:r>
            <a:r>
              <a:rPr lang="nb-NO" sz="1600" dirty="0" smtClean="0"/>
              <a:t> to </a:t>
            </a:r>
            <a:r>
              <a:rPr lang="nb-NO" sz="1600" dirty="0" err="1" smtClean="0"/>
              <a:t>another</a:t>
            </a:r>
            <a:r>
              <a:rPr lang="nb-NO" sz="1600" dirty="0" smtClean="0"/>
              <a:t> </a:t>
            </a:r>
            <a:r>
              <a:rPr lang="nb-NO" sz="1600" dirty="0" err="1" smtClean="0"/>
              <a:t>does</a:t>
            </a:r>
            <a:r>
              <a:rPr lang="nb-NO" sz="1600" dirty="0" smtClean="0"/>
              <a:t> not </a:t>
            </a:r>
            <a:r>
              <a:rPr lang="nb-NO" sz="1600" dirty="0" err="1" smtClean="0"/>
              <a:t>change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(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</a:t>
            </a:r>
            <a:r>
              <a:rPr lang="nb-NO" sz="1600" dirty="0" smtClean="0"/>
              <a:t> </a:t>
            </a:r>
            <a:r>
              <a:rPr lang="nb-NO" sz="1600" dirty="0" err="1" smtClean="0"/>
              <a:t>above</a:t>
            </a:r>
            <a:r>
              <a:rPr lang="nb-NO" sz="1600" dirty="0" smtClean="0"/>
              <a:t> is </a:t>
            </a:r>
            <a:r>
              <a:rPr lang="nb-NO" sz="1600" dirty="0" err="1" smtClean="0"/>
              <a:t>satisfied</a:t>
            </a:r>
            <a:r>
              <a:rPr lang="nb-NO" sz="1600" dirty="0" smtClean="0"/>
              <a:t>)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In </a:t>
            </a:r>
            <a:r>
              <a:rPr lang="nb-NO" sz="1600" dirty="0" err="1" smtClean="0"/>
              <a:t>statistics</a:t>
            </a:r>
            <a:r>
              <a:rPr lang="nb-NO" sz="1600" dirty="0" smtClean="0"/>
              <a:t>       is </a:t>
            </a:r>
            <a:r>
              <a:rPr lang="nb-NO" sz="1600" dirty="0" err="1" smtClean="0"/>
              <a:t>known</a:t>
            </a:r>
            <a:r>
              <a:rPr lang="nb-NO" sz="1600" dirty="0" smtClean="0"/>
              <a:t> as a parameter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scale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Assume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log-normal </a:t>
            </a:r>
            <a:r>
              <a:rPr lang="nb-NO" sz="1600" dirty="0" err="1" smtClean="0"/>
              <a:t>model</a:t>
            </a:r>
            <a:r>
              <a:rPr lang="nb-NO" sz="1600" dirty="0" smtClean="0"/>
              <a:t>		   </a:t>
            </a:r>
            <a:r>
              <a:rPr lang="nb-NO" sz="1600" dirty="0" err="1" smtClean="0"/>
              <a:t>where</a:t>
            </a:r>
            <a:r>
              <a:rPr lang="nb-NO" sz="1600" dirty="0" smtClean="0"/>
              <a:t>      and     </a:t>
            </a:r>
            <a:r>
              <a:rPr lang="nb-NO" sz="1600" dirty="0" err="1" smtClean="0"/>
              <a:t>are</a:t>
            </a:r>
            <a:r>
              <a:rPr lang="nb-NO" sz="1600" dirty="0" smtClean="0"/>
              <a:t> parameters and   	 . </a:t>
            </a:r>
            <a:r>
              <a:rPr lang="nb-NO" sz="1600" dirty="0" err="1" smtClean="0"/>
              <a:t>Then</a:t>
            </a:r>
            <a:r>
              <a:rPr lang="nb-NO" sz="1600" dirty="0" smtClean="0"/>
              <a:t>  		 	      . </a:t>
            </a:r>
            <a:r>
              <a:rPr lang="nb-NO" sz="1600" dirty="0" err="1" smtClean="0"/>
              <a:t>Assume</a:t>
            </a:r>
            <a:r>
              <a:rPr lang="nb-NO" sz="1600" dirty="0" smtClean="0"/>
              <a:t> </a:t>
            </a: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rephrase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r>
              <a:rPr lang="nb-NO" sz="1600" dirty="0" smtClean="0"/>
              <a:t> as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Then</a:t>
            </a:r>
            <a:r>
              <a:rPr lang="nb-NO" sz="1600" dirty="0" smtClean="0"/>
              <a:t>	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840990"/>
              </p:ext>
            </p:extLst>
          </p:nvPr>
        </p:nvGraphicFramePr>
        <p:xfrm>
          <a:off x="1691680" y="1556792"/>
          <a:ext cx="3575050" cy="347663"/>
        </p:xfrm>
        <a:graphic>
          <a:graphicData uri="http://schemas.openxmlformats.org/presentationml/2006/ole">
            <p:oleObj spid="_x0000_s4126" name="Equation" r:id="rId3" imgW="2336760" imgH="22860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5102527"/>
              </p:ext>
            </p:extLst>
          </p:nvPr>
        </p:nvGraphicFramePr>
        <p:xfrm>
          <a:off x="6693371" y="1959962"/>
          <a:ext cx="542925" cy="309562"/>
        </p:xfrm>
        <a:graphic>
          <a:graphicData uri="http://schemas.openxmlformats.org/presentationml/2006/ole">
            <p:oleObj spid="_x0000_s4127" name="Equation" r:id="rId4" imgW="355320" imgH="20304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4193685"/>
              </p:ext>
            </p:extLst>
          </p:nvPr>
        </p:nvGraphicFramePr>
        <p:xfrm>
          <a:off x="3011934" y="2435225"/>
          <a:ext cx="1416050" cy="349250"/>
        </p:xfrm>
        <a:graphic>
          <a:graphicData uri="http://schemas.openxmlformats.org/presentationml/2006/ole">
            <p:oleObj spid="_x0000_s4128" name="Equation" r:id="rId5" imgW="927000" imgH="22860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1942582"/>
              </p:ext>
            </p:extLst>
          </p:nvPr>
        </p:nvGraphicFramePr>
        <p:xfrm>
          <a:off x="1433513" y="2735263"/>
          <a:ext cx="193675" cy="212725"/>
        </p:xfrm>
        <a:graphic>
          <a:graphicData uri="http://schemas.openxmlformats.org/presentationml/2006/ole">
            <p:oleObj spid="_x0000_s4129" name="Equation" r:id="rId6" imgW="126720" imgH="13968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6899818"/>
              </p:ext>
            </p:extLst>
          </p:nvPr>
        </p:nvGraphicFramePr>
        <p:xfrm>
          <a:off x="1763688" y="3081338"/>
          <a:ext cx="3167063" cy="347662"/>
        </p:xfrm>
        <a:graphic>
          <a:graphicData uri="http://schemas.openxmlformats.org/presentationml/2006/ole">
            <p:oleObj spid="_x0000_s4130" name="Equation" r:id="rId7" imgW="2070000" imgH="228600" progId="Equation.3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6272821"/>
              </p:ext>
            </p:extLst>
          </p:nvPr>
        </p:nvGraphicFramePr>
        <p:xfrm>
          <a:off x="2771800" y="3429000"/>
          <a:ext cx="233362" cy="309563"/>
        </p:xfrm>
        <a:graphic>
          <a:graphicData uri="http://schemas.openxmlformats.org/presentationml/2006/ole">
            <p:oleObj spid="_x0000_s4131" name="Equation" r:id="rId8" imgW="152280" imgH="203040" progId="Equation.3">
              <p:embed/>
            </p:oleObj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0168439"/>
              </p:ext>
            </p:extLst>
          </p:nvPr>
        </p:nvGraphicFramePr>
        <p:xfrm>
          <a:off x="2411760" y="4149080"/>
          <a:ext cx="233363" cy="309563"/>
        </p:xfrm>
        <a:graphic>
          <a:graphicData uri="http://schemas.openxmlformats.org/presentationml/2006/ole">
            <p:oleObj spid="_x0000_s4132" name="Equation" r:id="rId9" imgW="152268" imgH="203024" progId="Equation.3">
              <p:embed/>
            </p:oleObj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1595601"/>
              </p:ext>
            </p:extLst>
          </p:nvPr>
        </p:nvGraphicFramePr>
        <p:xfrm>
          <a:off x="4168378" y="4391714"/>
          <a:ext cx="1555750" cy="309562"/>
        </p:xfrm>
        <a:graphic>
          <a:graphicData uri="http://schemas.openxmlformats.org/presentationml/2006/ole">
            <p:oleObj spid="_x0000_s4133" name="Equation" r:id="rId10" imgW="1015920" imgH="203040" progId="Equation.3">
              <p:embed/>
            </p:oleObj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0979713"/>
              </p:ext>
            </p:extLst>
          </p:nvPr>
        </p:nvGraphicFramePr>
        <p:xfrm>
          <a:off x="6445250" y="4418013"/>
          <a:ext cx="195263" cy="269875"/>
        </p:xfrm>
        <a:graphic>
          <a:graphicData uri="http://schemas.openxmlformats.org/presentationml/2006/ole">
            <p:oleObj spid="_x0000_s4134" name="Equation" r:id="rId11" imgW="126720" imgH="177480" progId="Equation.3">
              <p:embed/>
            </p:oleObj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1978923"/>
              </p:ext>
            </p:extLst>
          </p:nvPr>
        </p:nvGraphicFramePr>
        <p:xfrm>
          <a:off x="7073900" y="4448175"/>
          <a:ext cx="233363" cy="212725"/>
        </p:xfrm>
        <a:graphic>
          <a:graphicData uri="http://schemas.openxmlformats.org/presentationml/2006/ole">
            <p:oleObj spid="_x0000_s4135" name="Equation" r:id="rId12" imgW="152280" imgH="139680" progId="Equation.3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9784307"/>
              </p:ext>
            </p:extLst>
          </p:nvPr>
        </p:nvGraphicFramePr>
        <p:xfrm>
          <a:off x="2843808" y="4634123"/>
          <a:ext cx="1031875" cy="309563"/>
        </p:xfrm>
        <a:graphic>
          <a:graphicData uri="http://schemas.openxmlformats.org/presentationml/2006/ole">
            <p:oleObj spid="_x0000_s4136" name="Equation" r:id="rId13" imgW="672840" imgH="203040" progId="Equation.3">
              <p:embed/>
            </p:oleObj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2939666"/>
              </p:ext>
            </p:extLst>
          </p:nvPr>
        </p:nvGraphicFramePr>
        <p:xfrm>
          <a:off x="4499992" y="4615073"/>
          <a:ext cx="2392363" cy="349250"/>
        </p:xfrm>
        <a:graphic>
          <a:graphicData uri="http://schemas.openxmlformats.org/presentationml/2006/ole">
            <p:oleObj spid="_x0000_s4137" name="Equation" r:id="rId14" imgW="1562040" imgH="228600" progId="Equation.3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7470516"/>
              </p:ext>
            </p:extLst>
          </p:nvPr>
        </p:nvGraphicFramePr>
        <p:xfrm>
          <a:off x="1763688" y="5229200"/>
          <a:ext cx="6275387" cy="366713"/>
        </p:xfrm>
        <a:graphic>
          <a:graphicData uri="http://schemas.openxmlformats.org/presentationml/2006/ole">
            <p:oleObj spid="_x0000_s4138" name="Equation" r:id="rId15" imgW="4101840" imgH="241200" progId="Equation.3">
              <p:embed/>
            </p:oleObj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969380"/>
              </p:ext>
            </p:extLst>
          </p:nvPr>
        </p:nvGraphicFramePr>
        <p:xfrm>
          <a:off x="1475656" y="5877272"/>
          <a:ext cx="6994525" cy="733425"/>
        </p:xfrm>
        <a:graphic>
          <a:graphicData uri="http://schemas.openxmlformats.org/presentationml/2006/ole">
            <p:oleObj spid="_x0000_s4139" name="Equation" r:id="rId16" imgW="4572000" imgH="482400" progId="Equation.3">
              <p:embed/>
            </p:oleObj>
          </a:graphicData>
        </a:graphic>
      </p:graphicFrame>
      <p:grpSp>
        <p:nvGrpSpPr>
          <p:cNvPr id="21" name="Gruppe 20"/>
          <p:cNvGrpSpPr/>
          <p:nvPr/>
        </p:nvGrpSpPr>
        <p:grpSpPr>
          <a:xfrm>
            <a:off x="7499176" y="386196"/>
            <a:ext cx="1440160" cy="1098588"/>
            <a:chOff x="1547664" y="2996952"/>
            <a:chExt cx="4680520" cy="3024336"/>
          </a:xfrm>
        </p:grpSpPr>
        <p:sp>
          <p:nvSpPr>
            <p:cNvPr id="22" name="Avrundet rektangel 2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23" name="Avrundet rektangel 2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24" name="Avrundet rektangel 2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25" name="Avrundet rektangel 2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26" name="Avrundet rektangel 2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27" name="Ellipse 26"/>
          <p:cNvSpPr/>
          <p:nvPr/>
        </p:nvSpPr>
        <p:spPr>
          <a:xfrm>
            <a:off x="7427168" y="351170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750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196752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Models for </a:t>
            </a:r>
            <a:r>
              <a:rPr lang="nb-NO" sz="1600" dirty="0" err="1" smtClean="0"/>
              <a:t>scale</a:t>
            </a:r>
            <a:r>
              <a:rPr lang="nb-NO" sz="1600" dirty="0" smtClean="0"/>
              <a:t> families </a:t>
            </a:r>
            <a:r>
              <a:rPr lang="nb-NO" sz="1600" dirty="0" err="1" smtClean="0"/>
              <a:t>satisfy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where</a:t>
            </a:r>
            <a:r>
              <a:rPr lang="nb-NO" sz="1600" dirty="0" smtClean="0"/>
              <a:t>		 	      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Z and Z</a:t>
            </a:r>
            <a:r>
              <a:rPr lang="nb-NO" sz="1050" dirty="0" smtClean="0"/>
              <a:t>0</a:t>
            </a:r>
            <a:r>
              <a:rPr lang="nb-NO" sz="160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Differentiating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z </a:t>
            </a:r>
            <a:r>
              <a:rPr lang="nb-NO" sz="1600" dirty="0" err="1" smtClean="0"/>
              <a:t>yields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family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standard </a:t>
            </a:r>
            <a:r>
              <a:rPr lang="nb-NO" sz="1600" dirty="0" err="1" smtClean="0"/>
              <a:t>way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fitting </a:t>
            </a:r>
            <a:r>
              <a:rPr lang="nb-NO" sz="1600" dirty="0" err="1" smtClean="0"/>
              <a:t>such</a:t>
            </a:r>
            <a:r>
              <a:rPr lang="nb-NO" sz="1600" dirty="0" smtClean="0"/>
              <a:t> </a:t>
            </a:r>
            <a:r>
              <a:rPr lang="nb-NO" sz="1600" dirty="0" err="1" smtClean="0"/>
              <a:t>models</a:t>
            </a:r>
            <a:r>
              <a:rPr lang="nb-NO" sz="1600" dirty="0" smtClean="0"/>
              <a:t> is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. If z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historical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,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criterion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3943350" lvl="8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/>
              <a:t> </a:t>
            </a:r>
            <a:r>
              <a:rPr lang="nb-NO" sz="1600" dirty="0" smtClean="0"/>
              <a:t>     </a:t>
            </a:r>
          </a:p>
          <a:p>
            <a:pPr>
              <a:buClr>
                <a:schemeClr val="accent2"/>
              </a:buClr>
            </a:pPr>
            <a:r>
              <a:rPr lang="nb-NO" sz="1600" dirty="0"/>
              <a:t> </a:t>
            </a:r>
            <a:r>
              <a:rPr lang="nb-NO" sz="1600" dirty="0" smtClean="0"/>
              <a:t>    </a:t>
            </a:r>
            <a:r>
              <a:rPr lang="nb-NO" sz="1600" dirty="0" err="1" smtClean="0"/>
              <a:t>which</a:t>
            </a:r>
            <a:r>
              <a:rPr lang="nb-NO" sz="1600" dirty="0" smtClean="0"/>
              <a:t> is to be </a:t>
            </a:r>
            <a:r>
              <a:rPr lang="nb-NO" sz="1600" dirty="0" err="1" smtClean="0"/>
              <a:t>maximized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     and </a:t>
            </a:r>
            <a:r>
              <a:rPr lang="nb-NO" sz="1600" dirty="0" err="1" smtClean="0"/>
              <a:t>other</a:t>
            </a:r>
            <a:r>
              <a:rPr lang="nb-NO" sz="1600" dirty="0" smtClean="0"/>
              <a:t> parameters.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Fitting a 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0941"/>
              </p:ext>
            </p:extLst>
          </p:nvPr>
        </p:nvGraphicFramePr>
        <p:xfrm>
          <a:off x="2035844" y="1557338"/>
          <a:ext cx="4624388" cy="347662"/>
        </p:xfrm>
        <a:graphic>
          <a:graphicData uri="http://schemas.openxmlformats.org/presentationml/2006/ole">
            <p:oleObj spid="_x0000_s5132" name="Equation" r:id="rId3" imgW="3022560" imgH="228600" progId="Equation.3">
              <p:embed/>
            </p:oleObj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3585803"/>
              </p:ext>
            </p:extLst>
          </p:nvPr>
        </p:nvGraphicFramePr>
        <p:xfrm>
          <a:off x="2028006" y="1942710"/>
          <a:ext cx="2039938" cy="347662"/>
        </p:xfrm>
        <a:graphic>
          <a:graphicData uri="http://schemas.openxmlformats.org/presentationml/2006/ole">
            <p:oleObj spid="_x0000_s5133" name="Equation" r:id="rId4" imgW="1333440" imgH="228600" progId="Equation.3">
              <p:embed/>
            </p:oleObj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6253333"/>
              </p:ext>
            </p:extLst>
          </p:nvPr>
        </p:nvGraphicFramePr>
        <p:xfrm>
          <a:off x="2059905" y="2492896"/>
          <a:ext cx="5032375" cy="636588"/>
        </p:xfrm>
        <a:graphic>
          <a:graphicData uri="http://schemas.openxmlformats.org/presentationml/2006/ole">
            <p:oleObj spid="_x0000_s5134" name="Equation" r:id="rId5" imgW="3288960" imgH="419040" progId="Equation.3">
              <p:embed/>
            </p:oleObj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5494146"/>
              </p:ext>
            </p:extLst>
          </p:nvPr>
        </p:nvGraphicFramePr>
        <p:xfrm>
          <a:off x="2124075" y="3719513"/>
          <a:ext cx="3865563" cy="655637"/>
        </p:xfrm>
        <a:graphic>
          <a:graphicData uri="http://schemas.openxmlformats.org/presentationml/2006/ole">
            <p:oleObj spid="_x0000_s5135" name="Equation" r:id="rId6" imgW="2527200" imgH="431640" progId="Equation.3">
              <p:embed/>
            </p:oleObj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2398577"/>
              </p:ext>
            </p:extLst>
          </p:nvPr>
        </p:nvGraphicFramePr>
        <p:xfrm>
          <a:off x="5004048" y="4382356"/>
          <a:ext cx="231775" cy="311150"/>
        </p:xfrm>
        <a:graphic>
          <a:graphicData uri="http://schemas.openxmlformats.org/presentationml/2006/ole">
            <p:oleObj spid="_x0000_s5136" name="Equation" r:id="rId7" imgW="152280" imgH="203040" progId="Equation.3">
              <p:embed/>
            </p:oleObj>
          </a:graphicData>
        </a:graphic>
      </p:graphicFrame>
      <p:grpSp>
        <p:nvGrpSpPr>
          <p:cNvPr id="12" name="Gruppe 11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13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NB Main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C9C9C9"/>
      </a:accent1>
      <a:accent2>
        <a:srgbClr val="007272"/>
      </a:accent2>
      <a:accent3>
        <a:srgbClr val="77278A"/>
      </a:accent3>
      <a:accent4>
        <a:srgbClr val="49B1DE"/>
      </a:accent4>
      <a:accent5>
        <a:srgbClr val="E76A0B"/>
      </a:accent5>
      <a:accent6>
        <a:srgbClr val="9F111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1038</TotalTime>
  <Words>1600</Words>
  <Application>Microsoft Office PowerPoint</Application>
  <PresentationFormat>On-screen Show (4:3)</PresentationFormat>
  <Paragraphs>517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blank</vt:lpstr>
      <vt:lpstr>Equation</vt:lpstr>
      <vt:lpstr>Formel</vt:lpstr>
      <vt:lpstr>STK 4540 Lecture 6</vt:lpstr>
      <vt:lpstr>The ultimate goal for calculating the pure premium is pricing</vt:lpstr>
      <vt:lpstr>Claim severity modelling is about  describing the variation in claim size</vt:lpstr>
      <vt:lpstr>Claim severity modelling is about  describing the variation in claim size</vt:lpstr>
      <vt:lpstr>The ultimate goal for calculating the  pure premium is pricing</vt:lpstr>
      <vt:lpstr>Example</vt:lpstr>
      <vt:lpstr>Non-parametric modelling  can be useful</vt:lpstr>
      <vt:lpstr>Scale families of distributions</vt:lpstr>
      <vt:lpstr>Fitting a scale family</vt:lpstr>
      <vt:lpstr>Shifted distributions</vt:lpstr>
      <vt:lpstr>Shifted distributions</vt:lpstr>
      <vt:lpstr>Skewness as simple description of shape</vt:lpstr>
      <vt:lpstr>Skewness as simple description of shape</vt:lpstr>
      <vt:lpstr>Non-parametric estimation</vt:lpstr>
      <vt:lpstr>TPL</vt:lpstr>
      <vt:lpstr>Hull</vt:lpstr>
      <vt:lpstr>The log-normal family</vt:lpstr>
      <vt:lpstr>Log-normal sampling (Algoritm 2.5)</vt:lpstr>
      <vt:lpstr>The lognormal family</vt:lpstr>
      <vt:lpstr>The Gamma family</vt:lpstr>
      <vt:lpstr>Example of Gamma distribution</vt:lpstr>
      <vt:lpstr>Example: car insurance</vt:lpstr>
      <vt:lpstr>Comparisons of Gamma and lognormal</vt:lpstr>
      <vt:lpstr>Comparison of Gamma and  lognormal - fit</vt:lpstr>
      <vt:lpstr>Comparison of Gamma  and lognormal – type 3</vt:lpstr>
      <vt:lpstr>QQ plot Gamma model</vt:lpstr>
      <vt:lpstr>QQ plot log normal model</vt:lpstr>
      <vt:lpstr>Slide 28</vt:lpstr>
      <vt:lpstr>Slide 29</vt:lpstr>
      <vt:lpstr>Slide 30</vt:lpstr>
      <vt:lpstr>Slide 31</vt:lpstr>
      <vt:lpstr>Slide 32</vt:lpstr>
      <vt:lpstr>Slide 33</vt:lpstr>
      <vt:lpstr>Conclusions so far</vt:lpstr>
      <vt:lpstr>Comparison of Gamma  and lognormal - fit</vt:lpstr>
      <vt:lpstr>Comparison of Gamma  and lognormal – type 3</vt:lpstr>
      <vt:lpstr>QQ plot Gamma</vt:lpstr>
      <vt:lpstr>QQ plot Gamma model  without zero claims 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Fitting a scale family</vt:lpstr>
      <vt:lpstr>Fitting a scale family</vt:lpstr>
    </vt:vector>
  </TitlesOfParts>
  <Company>DnB NOR 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Non-life insurance mathematics</dc:title>
  <dc:creator>Haavardsson, Nils Fridthjov</dc:creator>
  <cp:lastModifiedBy>wenche_adm</cp:lastModifiedBy>
  <cp:revision>45</cp:revision>
  <dcterms:created xsi:type="dcterms:W3CDTF">2013-07-22T14:26:45Z</dcterms:created>
  <dcterms:modified xsi:type="dcterms:W3CDTF">2014-09-23T18:12:57Z</dcterms:modified>
</cp:coreProperties>
</file>