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4" r:id="rId2"/>
    <p:sldId id="257" r:id="rId3"/>
    <p:sldId id="288" r:id="rId4"/>
    <p:sldId id="289" r:id="rId5"/>
    <p:sldId id="290" r:id="rId6"/>
    <p:sldId id="291" r:id="rId7"/>
    <p:sldId id="285" r:id="rId8"/>
    <p:sldId id="292" r:id="rId9"/>
    <p:sldId id="320" r:id="rId10"/>
    <p:sldId id="295" r:id="rId11"/>
    <p:sldId id="296" r:id="rId12"/>
    <p:sldId id="310" r:id="rId13"/>
    <p:sldId id="299" r:id="rId14"/>
    <p:sldId id="300" r:id="rId15"/>
    <p:sldId id="258" r:id="rId16"/>
    <p:sldId id="262" r:id="rId17"/>
    <p:sldId id="259" r:id="rId18"/>
    <p:sldId id="260" r:id="rId19"/>
    <p:sldId id="278" r:id="rId20"/>
    <p:sldId id="311" r:id="rId21"/>
    <p:sldId id="312" r:id="rId22"/>
    <p:sldId id="313" r:id="rId23"/>
    <p:sldId id="275" r:id="rId24"/>
    <p:sldId id="264" r:id="rId25"/>
    <p:sldId id="318" r:id="rId26"/>
    <p:sldId id="319" r:id="rId27"/>
    <p:sldId id="317" r:id="rId28"/>
    <p:sldId id="301" r:id="rId29"/>
    <p:sldId id="303" r:id="rId30"/>
    <p:sldId id="304" r:id="rId31"/>
    <p:sldId id="305" r:id="rId32"/>
    <p:sldId id="302" r:id="rId33"/>
    <p:sldId id="306" r:id="rId34"/>
    <p:sldId id="308" r:id="rId35"/>
    <p:sldId id="309" r:id="rId36"/>
    <p:sldId id="314" r:id="rId37"/>
    <p:sldId id="315" r:id="rId38"/>
    <p:sldId id="316" r:id="rId39"/>
    <p:sldId id="265" r:id="rId40"/>
    <p:sldId id="266" r:id="rId41"/>
    <p:sldId id="286" r:id="rId42"/>
    <p:sldId id="287" r:id="rId43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Myriad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06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1" autoAdjust="0"/>
  </p:normalViewPr>
  <p:slideViewPr>
    <p:cSldViewPr>
      <p:cViewPr>
        <p:scale>
          <a:sx n="131" d="100"/>
          <a:sy n="131" d="100"/>
        </p:scale>
        <p:origin x="-702" y="-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T:\Dropbox\01%20P&#229;g&#229;ende%20artikler\Paris%20conf%20Norway%20Sweden\ledighet%20og%20uforhet%20i%20flere%20l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48787808299073E-2"/>
          <c:y val="4.9683995644311571E-2"/>
          <c:w val="0.88000307922403553"/>
          <c:h val="0.830798782895501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disability rate 2007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AUS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AUT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BEL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GER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EST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FIN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FRA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CAN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IRL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ISL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IT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NLD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NOR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POR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ESP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SWE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HEL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1"/>
            <c:trendlineLbl>
              <c:layout>
                <c:manualLayout>
                  <c:x val="-1.9482690362028793E-3"/>
                  <c:y val="0.20617053399298538"/>
                </c:manualLayout>
              </c:layout>
              <c:numFmt formatCode="General" sourceLinked="0"/>
            </c:trendlineLbl>
          </c:trendline>
          <c:xVal>
            <c:numRef>
              <c:f>Sheet2!$C$2:$C$21</c:f>
              <c:numCache>
                <c:formatCode>##0.0;\-##0.0;0.0;</c:formatCode>
                <c:ptCount val="20"/>
                <c:pt idx="0">
                  <c:v>4.4513459662242498</c:v>
                </c:pt>
                <c:pt idx="1">
                  <c:v>4.4667004773672385</c:v>
                </c:pt>
                <c:pt idx="2">
                  <c:v>7.5011492049012194</c:v>
                </c:pt>
                <c:pt idx="3">
                  <c:v>6.0845337398443631</c:v>
                </c:pt>
                <c:pt idx="4">
                  <c:v>3.8308482360934839</c:v>
                </c:pt>
                <c:pt idx="5">
                  <c:v>4.7992494914039447</c:v>
                </c:pt>
                <c:pt idx="6">
                  <c:v>6.9120961682945152</c:v>
                </c:pt>
                <c:pt idx="7">
                  <c:v>8.0333347331423308</c:v>
                </c:pt>
                <c:pt idx="8">
                  <c:v>8.7477181453084931</c:v>
                </c:pt>
                <c:pt idx="9">
                  <c:v>4.7218003589672755</c:v>
                </c:pt>
                <c:pt idx="10">
                  <c:v>7.4018574044776582</c:v>
                </c:pt>
                <c:pt idx="11">
                  <c:v>6.1746055937196127</c:v>
                </c:pt>
                <c:pt idx="12">
                  <c:v>3.6165937832407522</c:v>
                </c:pt>
                <c:pt idx="13">
                  <c:v>2.557419775207689</c:v>
                </c:pt>
                <c:pt idx="14">
                  <c:v>8.4771419921283666</c:v>
                </c:pt>
                <c:pt idx="15">
                  <c:v>8.3102082145321496</c:v>
                </c:pt>
                <c:pt idx="16">
                  <c:v>6.1514129059468576</c:v>
                </c:pt>
                <c:pt idx="17">
                  <c:v>3.7105569565446332</c:v>
                </c:pt>
                <c:pt idx="18">
                  <c:v>5.3371907422186764</c:v>
                </c:pt>
                <c:pt idx="19">
                  <c:v>4.6748891860520363</c:v>
                </c:pt>
              </c:numCache>
            </c:numRef>
          </c:xVal>
          <c:yVal>
            <c:numRef>
              <c:f>Sheet2!$D$2:$D$21</c:f>
              <c:numCache>
                <c:formatCode>General</c:formatCode>
                <c:ptCount val="20"/>
                <c:pt idx="0">
                  <c:v>5.4</c:v>
                </c:pt>
                <c:pt idx="1">
                  <c:v>4.5999999999999996</c:v>
                </c:pt>
                <c:pt idx="2">
                  <c:v>6</c:v>
                </c:pt>
                <c:pt idx="3">
                  <c:v>4.4000000000000004</c:v>
                </c:pt>
                <c:pt idx="4">
                  <c:v>7.2</c:v>
                </c:pt>
                <c:pt idx="5">
                  <c:v>8.1</c:v>
                </c:pt>
                <c:pt idx="6">
                  <c:v>8.5</c:v>
                </c:pt>
                <c:pt idx="7">
                  <c:v>5.0999999999999996</c:v>
                </c:pt>
                <c:pt idx="8">
                  <c:v>4.4000000000000004</c:v>
                </c:pt>
                <c:pt idx="9">
                  <c:v>6.3</c:v>
                </c:pt>
                <c:pt idx="10">
                  <c:v>4.9000000000000004</c:v>
                </c:pt>
                <c:pt idx="11">
                  <c:v>3.3</c:v>
                </c:pt>
                <c:pt idx="12">
                  <c:v>7.5</c:v>
                </c:pt>
                <c:pt idx="13">
                  <c:v>10.3</c:v>
                </c:pt>
                <c:pt idx="14">
                  <c:v>4.7</c:v>
                </c:pt>
                <c:pt idx="15">
                  <c:v>3.8</c:v>
                </c:pt>
                <c:pt idx="16">
                  <c:v>10.8</c:v>
                </c:pt>
                <c:pt idx="17">
                  <c:v>5.4</c:v>
                </c:pt>
                <c:pt idx="18">
                  <c:v>7</c:v>
                </c:pt>
                <c:pt idx="19">
                  <c:v>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65408"/>
        <c:axId val="33667328"/>
      </c:scatterChart>
      <c:valAx>
        <c:axId val="33665408"/>
        <c:scaling>
          <c:orientation val="minMax"/>
          <c:max val="9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Unemployment rate</a:t>
                </a:r>
              </a:p>
            </c:rich>
          </c:tx>
          <c:layout/>
          <c:overlay val="0"/>
        </c:title>
        <c:numFmt formatCode="##0.0;\-##0.0;0.0;" sourceLinked="1"/>
        <c:majorTickMark val="none"/>
        <c:minorTickMark val="none"/>
        <c:tickLblPos val="nextTo"/>
        <c:crossAx val="33667328"/>
        <c:crosses val="autoZero"/>
        <c:crossBetween val="midCat"/>
      </c:valAx>
      <c:valAx>
        <c:axId val="33667328"/>
        <c:scaling>
          <c:orientation val="minMax"/>
          <c:max val="11"/>
          <c:min val="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Disability rate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6654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1703" cy="53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5" tIns="45508" rIns="91015" bIns="45508" numCol="1" anchor="t" anchorCtr="0" compatLnSpc="1">
            <a:prstTxWarp prst="textNoShape">
              <a:avLst/>
            </a:prstTxWarp>
          </a:bodyPr>
          <a:lstStyle>
            <a:lvl1pPr defTabSz="909651">
              <a:defRPr sz="1300"/>
            </a:lvl1pPr>
          </a:lstStyle>
          <a:p>
            <a:endParaRPr lang="nb-NO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776" y="1"/>
            <a:ext cx="2894180" cy="53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5" tIns="45508" rIns="91015" bIns="45508" numCol="1" anchor="t" anchorCtr="0" compatLnSpc="1">
            <a:prstTxWarp prst="textNoShape">
              <a:avLst/>
            </a:prstTxWarp>
          </a:bodyPr>
          <a:lstStyle>
            <a:lvl1pPr algn="r" defTabSz="909651">
              <a:defRPr sz="1300"/>
            </a:lvl1pPr>
          </a:lstStyle>
          <a:p>
            <a:endParaRPr lang="nb-NO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1623"/>
            <a:ext cx="2971703" cy="4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5" tIns="45508" rIns="91015" bIns="45508" numCol="1" anchor="b" anchorCtr="0" compatLnSpc="1">
            <a:prstTxWarp prst="textNoShape">
              <a:avLst/>
            </a:prstTxWarp>
          </a:bodyPr>
          <a:lstStyle>
            <a:lvl1pPr defTabSz="909651">
              <a:defRPr sz="1300"/>
            </a:lvl1pPr>
          </a:lstStyle>
          <a:p>
            <a:endParaRPr lang="nb-NO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776" y="9441623"/>
            <a:ext cx="2894180" cy="4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5" tIns="45508" rIns="91015" bIns="45508" numCol="1" anchor="b" anchorCtr="0" compatLnSpc="1">
            <a:prstTxWarp prst="textNoShape">
              <a:avLst/>
            </a:prstTxWarp>
          </a:bodyPr>
          <a:lstStyle>
            <a:lvl1pPr algn="r" defTabSz="909651">
              <a:defRPr sz="1300"/>
            </a:lvl1pPr>
          </a:lstStyle>
          <a:p>
            <a:fld id="{48A5F5C7-ACE7-4605-948B-1A3DBF405D9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6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9" tIns="44104" rIns="88209" bIns="44104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9" tIns="44104" rIns="88209" bIns="44104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4652"/>
            <a:ext cx="5438748" cy="44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9" tIns="44104" rIns="88209" bIns="44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9" tIns="44104" rIns="88209" bIns="44104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420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9" tIns="44104" rIns="88209" bIns="44104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fld id="{5D864F96-A6AE-41C5-9898-E7F56354383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9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4F96-A6AE-41C5-9898-E7F563543835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12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64F96-A6AE-41C5-9898-E7F563543835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953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00313"/>
            <a:ext cx="4746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2362200" y="4953000"/>
            <a:ext cx="6443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nb-NO" dirty="0">
                <a:solidFill>
                  <a:srgbClr val="406679"/>
                </a:solidFill>
              </a:rPr>
              <a:t>Stiftelsen </a:t>
            </a:r>
            <a:r>
              <a:rPr lang="nb-NO" dirty="0" err="1">
                <a:solidFill>
                  <a:srgbClr val="406679"/>
                </a:solidFill>
              </a:rPr>
              <a:t>Frischsenteret</a:t>
            </a:r>
            <a:r>
              <a:rPr lang="nb-NO" dirty="0">
                <a:solidFill>
                  <a:srgbClr val="406679"/>
                </a:solidFill>
              </a:rPr>
              <a:t> for samfunnsøkonomisk forskning</a:t>
            </a:r>
            <a:br>
              <a:rPr lang="nb-NO" dirty="0">
                <a:solidFill>
                  <a:srgbClr val="406679"/>
                </a:solidFill>
              </a:rPr>
            </a:br>
            <a:r>
              <a:rPr lang="nb-NO" dirty="0">
                <a:solidFill>
                  <a:srgbClr val="406679"/>
                </a:solidFill>
              </a:rPr>
              <a:t>Ragnar Frisch Centre for </a:t>
            </a:r>
            <a:r>
              <a:rPr lang="nb-NO" dirty="0" err="1">
                <a:solidFill>
                  <a:srgbClr val="406679"/>
                </a:solidFill>
              </a:rPr>
              <a:t>Economic</a:t>
            </a:r>
            <a:r>
              <a:rPr lang="nb-NO" dirty="0">
                <a:solidFill>
                  <a:srgbClr val="406679"/>
                </a:solidFill>
              </a:rPr>
              <a:t> Research</a:t>
            </a:r>
            <a:br>
              <a:rPr lang="nb-NO" dirty="0">
                <a:solidFill>
                  <a:srgbClr val="406679"/>
                </a:solidFill>
              </a:rPr>
            </a:br>
            <a:r>
              <a:rPr lang="nb-NO" dirty="0" err="1">
                <a:solidFill>
                  <a:srgbClr val="406679"/>
                </a:solidFill>
              </a:rPr>
              <a:t>www.frisch.uio.no</a:t>
            </a:r>
            <a:endParaRPr lang="nb-NO" dirty="0">
              <a:solidFill>
                <a:srgbClr val="406679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533400"/>
            <a:ext cx="4743450" cy="2438400"/>
          </a:xfrm>
        </p:spPr>
        <p:txBody>
          <a:bodyPr/>
          <a:lstStyle>
            <a:lvl1pPr algn="r">
              <a:defRPr sz="5400" b="1">
                <a:latin typeface="Times" pitchFamily="18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2971800"/>
            <a:ext cx="4743450" cy="1676400"/>
          </a:xfrm>
        </p:spPr>
        <p:txBody>
          <a:bodyPr/>
          <a:lstStyle>
            <a:lvl1pPr marL="0" indent="0" algn="r">
              <a:buFontTx/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381000"/>
            <a:ext cx="212566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81000"/>
            <a:ext cx="622458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447800"/>
            <a:ext cx="41338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41338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81000"/>
            <a:ext cx="842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7231063" y="631825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nb-NO" sz="1800">
                <a:solidFill>
                  <a:srgbClr val="406679"/>
                </a:solidFill>
              </a:rPr>
              <a:t>Frisch Centre</a:t>
            </a:r>
          </a:p>
        </p:txBody>
      </p:sp>
      <p:pic>
        <p:nvPicPr>
          <p:cNvPr id="1029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63000" y="6019800"/>
            <a:ext cx="6159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" pitchFamily="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" pitchFamily="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" pitchFamily="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funnsokonomene.no/?k=samfunnsokonomene/tidsskrift_okonomiskforum&amp;aid=777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57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656" y="548680"/>
            <a:ext cx="9538642" cy="2438400"/>
          </a:xfrm>
        </p:spPr>
        <p:txBody>
          <a:bodyPr/>
          <a:lstStyle/>
          <a:p>
            <a:pPr algn="l"/>
            <a:r>
              <a:rPr lang="nb-NO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Arbeid til alle?</a:t>
            </a:r>
            <a:endParaRPr lang="nb-NO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4488" y="2590800"/>
            <a:ext cx="4320480" cy="16764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Knut Røed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Frischsenteret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og</a:t>
            </a:r>
            <a:r>
              <a:rPr lang="en-US" sz="2800" dirty="0" smtClean="0">
                <a:solidFill>
                  <a:schemeClr val="bg1"/>
                </a:solidFill>
              </a:rPr>
              <a:t> ESOP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Atferdsrisiko</a:t>
            </a:r>
            <a:r>
              <a:rPr lang="nb-NO" dirty="0" smtClean="0"/>
              <a:t> (moral </a:t>
            </a:r>
            <a:r>
              <a:rPr lang="nb-NO" dirty="0" err="1" smtClean="0"/>
              <a:t>hazard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For personer</a:t>
            </a:r>
            <a:r>
              <a:rPr lang="nb-NO" dirty="0" smtClean="0"/>
              <a:t>: Utsikten til en arbeidsfri inntekt kan virke dempende på anstrengelsene for å klare seg selv.</a:t>
            </a:r>
          </a:p>
          <a:p>
            <a:pPr lvl="1"/>
            <a:r>
              <a:rPr lang="nb-NO" dirty="0" smtClean="0"/>
              <a:t>For lite aktiv jobbsøking</a:t>
            </a:r>
          </a:p>
          <a:p>
            <a:pPr lvl="1"/>
            <a:r>
              <a:rPr lang="nb-NO" dirty="0" smtClean="0"/>
              <a:t>For kresne</a:t>
            </a:r>
          </a:p>
          <a:p>
            <a:pPr lvl="1"/>
            <a:r>
              <a:rPr lang="nb-NO" dirty="0" smtClean="0"/>
              <a:t>For lite innsats for å forebygge tap av arbeid</a:t>
            </a:r>
          </a:p>
          <a:p>
            <a:pPr lvl="1"/>
            <a:r>
              <a:rPr lang="nb-NO" dirty="0" smtClean="0"/>
              <a:t>For mye sykefravær</a:t>
            </a:r>
          </a:p>
          <a:p>
            <a:pPr lvl="1"/>
            <a:r>
              <a:rPr lang="nb-NO" dirty="0" smtClean="0"/>
              <a:t>For lite vekt på reelle jobbmuligheter ved valg av utdanning</a:t>
            </a:r>
          </a:p>
        </p:txBody>
      </p:sp>
    </p:spTree>
    <p:extLst>
      <p:ext uri="{BB962C8B-B14F-4D97-AF65-F5344CB8AC3E}">
        <p14:creationId xmlns:p14="http://schemas.microsoft.com/office/powerpoint/2010/main" val="39803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Atferdsrisiko</a:t>
            </a:r>
            <a:r>
              <a:rPr lang="nb-NO" dirty="0" smtClean="0"/>
              <a:t> (moral </a:t>
            </a:r>
            <a:r>
              <a:rPr lang="nb-NO" dirty="0" err="1" smtClean="0"/>
              <a:t>hazard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For bedrifter</a:t>
            </a:r>
            <a:r>
              <a:rPr lang="nb-NO" dirty="0" smtClean="0"/>
              <a:t>: Muligheten til å velte kostnadene ved utstøtning over på fellesskapet kan virke dempende på «inkluderingsanstrengelsene»</a:t>
            </a:r>
          </a:p>
          <a:p>
            <a:pPr lvl="1"/>
            <a:r>
              <a:rPr lang="nb-NO" dirty="0" smtClean="0"/>
              <a:t>For liten innsats for å holde på folk med redusert arbeidsevne</a:t>
            </a:r>
          </a:p>
          <a:p>
            <a:pPr lvl="1"/>
            <a:r>
              <a:rPr lang="nb-NO" dirty="0" smtClean="0"/>
              <a:t>For liten innsats for å begrense langtids sykefravær</a:t>
            </a:r>
          </a:p>
          <a:p>
            <a:pPr lvl="1"/>
            <a:r>
              <a:rPr lang="nb-NO" dirty="0" smtClean="0"/>
              <a:t>For lite hensyn til konsekvensene av omstillingsprosesser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65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Atferdsrisikoparametre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Stønadsnivå (kompensasjonsgrad)</a:t>
            </a:r>
          </a:p>
          <a:p>
            <a:r>
              <a:rPr lang="nb-NO" dirty="0" smtClean="0"/>
              <a:t>Varighet og tidsprofil</a:t>
            </a:r>
          </a:p>
          <a:p>
            <a:r>
              <a:rPr lang="nb-NO" dirty="0" smtClean="0"/>
              <a:t>Kostnadsdekning (</a:t>
            </a:r>
            <a:r>
              <a:rPr lang="nb-NO" dirty="0" err="1" smtClean="0"/>
              <a:t>experience</a:t>
            </a:r>
            <a:r>
              <a:rPr lang="nb-NO" dirty="0" smtClean="0"/>
              <a:t> </a:t>
            </a:r>
            <a:r>
              <a:rPr lang="nb-NO" dirty="0" err="1" smtClean="0"/>
              <a:t>rating</a:t>
            </a:r>
            <a:r>
              <a:rPr lang="nb-NO" dirty="0" smtClean="0"/>
              <a:t>)</a:t>
            </a:r>
          </a:p>
          <a:p>
            <a:r>
              <a:rPr lang="nb-NO" dirty="0" smtClean="0"/>
              <a:t>Kontroll – oppfølging – betingelser </a:t>
            </a:r>
          </a:p>
          <a:p>
            <a:r>
              <a:rPr lang="nb-NO" dirty="0" smtClean="0"/>
              <a:t>Aktivisering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93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Sosiale multiplikatoreffekter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Økende trygdeavhengighet blir </a:t>
            </a:r>
            <a:r>
              <a:rPr lang="nb-NO" i="1" dirty="0" smtClean="0"/>
              <a:t>selvforsterkende </a:t>
            </a:r>
            <a:endParaRPr lang="nb-NO" dirty="0" smtClean="0"/>
          </a:p>
          <a:p>
            <a:r>
              <a:rPr lang="nb-NO" dirty="0" smtClean="0"/>
              <a:t>Egen «trygdeterskel» påvirkes av trygdebruken blant folk vi omgås.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2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2204864"/>
            <a:ext cx="8420100" cy="914400"/>
          </a:xfrm>
        </p:spPr>
        <p:txBody>
          <a:bodyPr/>
          <a:lstStyle/>
          <a:p>
            <a:r>
              <a:rPr lang="nb-NO" sz="4800" dirty="0" smtClean="0"/>
              <a:t>Jobb istedenfor trygd?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14598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 prinsipper for inntektssikring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Sikre inntekten direkte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Sikre </a:t>
            </a:r>
            <a:r>
              <a:rPr lang="nb-NO" i="1" dirty="0" smtClean="0"/>
              <a:t>muligheten </a:t>
            </a:r>
            <a:r>
              <a:rPr lang="nb-NO" dirty="0" smtClean="0"/>
              <a:t>til å skaffe seg en inntekt gjennom eget arbeid – om nødvendig tilpasset begrensninger i arbeidsevnen.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92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Sikring av inntekt eller inntekts</a:t>
            </a:r>
            <a:r>
              <a:rPr lang="nb-NO" i="1" dirty="0" smtClean="0"/>
              <a:t>mulighet</a:t>
            </a:r>
            <a:r>
              <a:rPr lang="nb-NO" dirty="0" smtClean="0"/>
              <a:t>?</a:t>
            </a:r>
            <a:r>
              <a:rPr lang="nb-NO" i="1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268760"/>
            <a:ext cx="8420100" cy="4419600"/>
          </a:xfrm>
        </p:spPr>
        <p:txBody>
          <a:bodyPr/>
          <a:lstStyle/>
          <a:p>
            <a:r>
              <a:rPr lang="nb-NO" dirty="0" smtClean="0"/>
              <a:t>Sikring av inntekt:</a:t>
            </a:r>
          </a:p>
          <a:p>
            <a:pPr lvl="1"/>
            <a:r>
              <a:rPr lang="nb-NO" dirty="0" smtClean="0"/>
              <a:t>Administrativt enkelt og billig </a:t>
            </a:r>
            <a:endParaRPr lang="nb-NO" dirty="0"/>
          </a:p>
          <a:p>
            <a:pPr lvl="1"/>
            <a:r>
              <a:rPr lang="nb-NO" dirty="0" smtClean="0"/>
              <a:t>Vi slipper å tukle med et velfungerende arbeidsmarked</a:t>
            </a:r>
          </a:p>
          <a:p>
            <a:pPr lvl="1"/>
            <a:r>
              <a:rPr lang="nb-NO" dirty="0" smtClean="0"/>
              <a:t>Utilfredsstillende for dem som ønsker å jobbe</a:t>
            </a:r>
          </a:p>
          <a:p>
            <a:pPr lvl="1"/>
            <a:r>
              <a:rPr lang="nb-NO" dirty="0" smtClean="0"/>
              <a:t>Og kanskje litt </a:t>
            </a:r>
            <a:r>
              <a:rPr lang="nb-NO" i="1" dirty="0" smtClean="0"/>
              <a:t>for</a:t>
            </a:r>
            <a:r>
              <a:rPr lang="nb-NO" dirty="0" smtClean="0"/>
              <a:t> tilfredsstillende for dem som ikke ønsker det («moral </a:t>
            </a:r>
            <a:r>
              <a:rPr lang="nb-NO" dirty="0" err="1" smtClean="0"/>
              <a:t>hazard</a:t>
            </a:r>
            <a:r>
              <a:rPr lang="nb-NO" dirty="0" smtClean="0"/>
              <a:t>»)</a:t>
            </a:r>
          </a:p>
          <a:p>
            <a:r>
              <a:rPr lang="nb-NO" dirty="0" smtClean="0"/>
              <a:t>Sikring av inntekt </a:t>
            </a:r>
            <a:r>
              <a:rPr lang="nb-NO" i="1" dirty="0" smtClean="0"/>
              <a:t>gjennom arbeid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Administrativt krevende og kostbart</a:t>
            </a:r>
          </a:p>
          <a:p>
            <a:pPr lvl="1"/>
            <a:r>
              <a:rPr lang="nb-NO" dirty="0" smtClean="0"/>
              <a:t>Vi må tukle med arbeidsmarkedet</a:t>
            </a:r>
          </a:p>
          <a:p>
            <a:pPr lvl="1"/>
            <a:r>
              <a:rPr lang="nb-NO" dirty="0" smtClean="0"/>
              <a:t>Mer tilfredsstillende for dem som ønsker å jobbe </a:t>
            </a:r>
          </a:p>
          <a:p>
            <a:pPr lvl="1"/>
            <a:r>
              <a:rPr lang="nb-NO" dirty="0" smtClean="0"/>
              <a:t>Og mindre fristende for dem som ikke ønsker det</a:t>
            </a:r>
          </a:p>
          <a:p>
            <a:pPr marL="457200" lvl="1" indent="0">
              <a:buNone/>
            </a:pPr>
            <a:r>
              <a:rPr lang="nb-NO" dirty="0" smtClean="0"/>
              <a:t>			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65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norske «arbeidslinja»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Basert på inntektssikring – men bare som «siste utvei»</a:t>
            </a:r>
          </a:p>
          <a:p>
            <a:r>
              <a:rPr lang="nb-NO" dirty="0" smtClean="0"/>
              <a:t>Mye fokus på </a:t>
            </a:r>
            <a:r>
              <a:rPr lang="nb-NO" i="1" dirty="0" smtClean="0"/>
              <a:t>tilbudssiden</a:t>
            </a:r>
          </a:p>
          <a:p>
            <a:pPr lvl="1"/>
            <a:r>
              <a:rPr lang="nb-NO" b="1" dirty="0" smtClean="0"/>
              <a:t>Kvalifisering</a:t>
            </a:r>
            <a:r>
              <a:rPr lang="nb-NO" dirty="0" smtClean="0"/>
              <a:t> med sikte på å igjen å kunne konkurrere i det «ordinære» arbeidsmarkedet</a:t>
            </a:r>
          </a:p>
          <a:p>
            <a:pPr lvl="1"/>
            <a:r>
              <a:rPr lang="nb-NO" b="1" dirty="0" smtClean="0"/>
              <a:t>Insentiver</a:t>
            </a:r>
            <a:r>
              <a:rPr lang="nb-NO" dirty="0" smtClean="0"/>
              <a:t>: Det skal lønne seg jobbe!</a:t>
            </a:r>
          </a:p>
          <a:p>
            <a:r>
              <a:rPr lang="nb-NO" dirty="0" smtClean="0"/>
              <a:t>Lite fokus på </a:t>
            </a:r>
            <a:r>
              <a:rPr lang="nb-NO" i="1" dirty="0" smtClean="0"/>
              <a:t>etterspørselssiden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Blandede resultater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Mange uten arbeid etter kvalifisering – selv om de er motivert</a:t>
            </a:r>
          </a:p>
          <a:p>
            <a:pPr lvl="1"/>
            <a:r>
              <a:rPr lang="nb-NO" dirty="0" smtClean="0"/>
              <a:t>6 måneder etter avgang fra «arbeidsavklaringspenger» er bare 22 % i arbeid </a:t>
            </a:r>
            <a:br>
              <a:rPr lang="nb-NO" dirty="0" smtClean="0"/>
            </a:br>
            <a:r>
              <a:rPr lang="nb-NO" sz="1800" dirty="0" smtClean="0"/>
              <a:t>(</a:t>
            </a:r>
            <a:r>
              <a:rPr lang="nb-NO" sz="1800" dirty="0" err="1" smtClean="0"/>
              <a:t>Kann</a:t>
            </a:r>
            <a:r>
              <a:rPr lang="nb-NO" sz="1800" dirty="0" smtClean="0"/>
              <a:t>, Kristoffersen, og Thune, Arbeid og </a:t>
            </a:r>
            <a:r>
              <a:rPr lang="nb-NO" sz="1800" dirty="0" err="1" smtClean="0"/>
              <a:t>velverd</a:t>
            </a:r>
            <a:r>
              <a:rPr lang="nb-NO" sz="1800" dirty="0" smtClean="0"/>
              <a:t> No. 1/2013)</a:t>
            </a:r>
          </a:p>
          <a:p>
            <a:r>
              <a:rPr lang="nb-NO" dirty="0" smtClean="0"/>
              <a:t>Manglende jobbmuligheter blokkerer «insentivkortet»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0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980728"/>
            <a:ext cx="8420100" cy="914400"/>
          </a:xfrm>
        </p:spPr>
        <p:txBody>
          <a:bodyPr/>
          <a:lstStyle/>
          <a:p>
            <a:r>
              <a:rPr lang="en-US" dirty="0" err="1" smtClean="0"/>
              <a:t>Tid</a:t>
            </a:r>
            <a:r>
              <a:rPr lang="en-US" dirty="0" smtClean="0"/>
              <a:t> for å </a:t>
            </a:r>
            <a:r>
              <a:rPr lang="en-US" dirty="0" err="1" smtClean="0"/>
              <a:t>endre</a:t>
            </a:r>
            <a:r>
              <a:rPr lang="en-US" dirty="0" smtClean="0"/>
              <a:t> </a:t>
            </a:r>
            <a:r>
              <a:rPr lang="en-US" dirty="0" err="1" smtClean="0"/>
              <a:t>balansepunktet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40" y="2204864"/>
            <a:ext cx="7704856" cy="4419600"/>
          </a:xfrm>
        </p:spPr>
        <p:txBody>
          <a:bodyPr/>
          <a:lstStyle/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kunnskap</a:t>
            </a:r>
            <a:r>
              <a:rPr lang="en-US" dirty="0" smtClean="0"/>
              <a:t> om </a:t>
            </a:r>
            <a:r>
              <a:rPr lang="en-US" dirty="0" err="1" smtClean="0"/>
              <a:t>forholdet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</a:t>
            </a:r>
            <a:r>
              <a:rPr lang="en-US" dirty="0" err="1" smtClean="0"/>
              <a:t>arbeid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helse</a:t>
            </a:r>
            <a:endParaRPr lang="en-US" dirty="0" smtClean="0"/>
          </a:p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virkelighet</a:t>
            </a:r>
            <a:r>
              <a:rPr lang="en-US" dirty="0" smtClean="0"/>
              <a:t> – </a:t>
            </a:r>
            <a:r>
              <a:rPr lang="en-US" dirty="0" err="1" smtClean="0"/>
              <a:t>teknologi</a:t>
            </a:r>
            <a:r>
              <a:rPr lang="en-US" dirty="0" smtClean="0"/>
              <a:t> – </a:t>
            </a:r>
            <a:r>
              <a:rPr lang="en-US" dirty="0" err="1" smtClean="0"/>
              <a:t>migrasjon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 helt i mål…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Norge har en av verdens høyeste sysselsettingsrater </a:t>
            </a:r>
            <a:r>
              <a:rPr lang="nb-NO" sz="2400" dirty="0" smtClean="0"/>
              <a:t>(Ca. 76 % totalt (15-64 år); 85 % blant «prime </a:t>
            </a:r>
            <a:r>
              <a:rPr lang="nb-NO" sz="2400" dirty="0" err="1" smtClean="0"/>
              <a:t>aged</a:t>
            </a:r>
            <a:r>
              <a:rPr lang="nb-NO" sz="2400" dirty="0" smtClean="0"/>
              <a:t>» (25-54))</a:t>
            </a:r>
          </a:p>
          <a:p>
            <a:r>
              <a:rPr lang="nb-NO" dirty="0" smtClean="0"/>
              <a:t>Men: </a:t>
            </a:r>
          </a:p>
          <a:p>
            <a:pPr lvl="1"/>
            <a:r>
              <a:rPr lang="nb-NO" dirty="0" smtClean="0"/>
              <a:t>306.000 uførepensjonister, hvorav 80 % </a:t>
            </a:r>
            <a:r>
              <a:rPr lang="nb-NO" i="1" dirty="0" smtClean="0"/>
              <a:t>helt </a:t>
            </a:r>
            <a:r>
              <a:rPr lang="nb-NO" dirty="0" smtClean="0"/>
              <a:t>uføre</a:t>
            </a:r>
          </a:p>
          <a:p>
            <a:pPr lvl="1"/>
            <a:r>
              <a:rPr lang="nb-NO" dirty="0" smtClean="0"/>
              <a:t>163.000 mottakere av arbeidsavklaringspenger</a:t>
            </a:r>
          </a:p>
          <a:p>
            <a:pPr lvl="1"/>
            <a:r>
              <a:rPr lang="nb-NO" dirty="0" smtClean="0"/>
              <a:t>78.000 «helt ledige»</a:t>
            </a:r>
          </a:p>
          <a:p>
            <a:r>
              <a:rPr lang="nb-NO" dirty="0" smtClean="0"/>
              <a:t>Omlag 15 % av befolkningen i yrkesaktiv alder tilnærmet helt utenfor arbeidsmarkedet på grunn av sykdom eller funksjonshemming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78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96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9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SYK</a:t>
            </a:r>
            <a:endParaRPr lang="nb-NO" sz="4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>
                <a:solidFill>
                  <a:schemeClr val="tx1"/>
                </a:solidFill>
              </a:rPr>
              <a:t>FRISK</a:t>
            </a:r>
            <a:endParaRPr lang="nb-NO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069" y="332657"/>
            <a:ext cx="3377049" cy="26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67" y="260648"/>
            <a:ext cx="2730303" cy="27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7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Sykefravær i Norge 2000-2014: </a:t>
            </a:r>
            <a:br>
              <a:rPr lang="nb-NO" dirty="0" smtClean="0"/>
            </a:br>
            <a:r>
              <a:rPr lang="nb-NO" dirty="0" smtClean="0"/>
              <a:t>«Mellomløsningen» virker!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7" y="1447800"/>
            <a:ext cx="8038414" cy="46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476672"/>
            <a:ext cx="8420100" cy="914400"/>
          </a:xfrm>
        </p:spPr>
        <p:txBody>
          <a:bodyPr/>
          <a:lstStyle/>
          <a:p>
            <a:r>
              <a:rPr lang="nb-NO" dirty="0" smtClean="0"/>
              <a:t>Anslåtte virkninger av gradert sykmelding for fravær over 8 uker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5394082"/>
              </p:ext>
            </p:extLst>
          </p:nvPr>
        </p:nvGraphicFramePr>
        <p:xfrm>
          <a:off x="488504" y="1700808"/>
          <a:ext cx="80899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950"/>
                <a:gridCol w="404495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Effekten av</a:t>
                      </a:r>
                      <a:r>
                        <a:rPr lang="nb-NO" baseline="0" dirty="0" smtClean="0"/>
                        <a:t> gradert sykmelding</a:t>
                      </a:r>
                      <a:endParaRPr lang="nb-NO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Varighet av fraværet</a:t>
                      </a:r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-66,1 dager</a:t>
                      </a:r>
                      <a:endParaRPr lang="nb-NO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Antall tapte arbeidsdager</a:t>
                      </a:r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-90,1 dager</a:t>
                      </a:r>
                      <a:endParaRPr lang="nb-NO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Antall fravær</a:t>
                      </a:r>
                      <a:r>
                        <a:rPr lang="nb-NO" baseline="0" dirty="0" smtClean="0"/>
                        <a:t> og trygdedager de neste to årene</a:t>
                      </a:r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-79,1 dager</a:t>
                      </a:r>
                      <a:endParaRPr lang="nb-NO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Andel</a:t>
                      </a:r>
                      <a:r>
                        <a:rPr lang="nb-NO" baseline="0" dirty="0" smtClean="0"/>
                        <a:t> sysselsatt to år senere</a:t>
                      </a:r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15,9</a:t>
                      </a:r>
                      <a:r>
                        <a:rPr lang="nb-NO" baseline="0" dirty="0" smtClean="0"/>
                        <a:t> prosentpoeng</a:t>
                      </a:r>
                      <a:endParaRPr lang="nb-NO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Antall observasjoner</a:t>
                      </a:r>
                      <a:endParaRPr lang="nb-NO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340 586</a:t>
                      </a:r>
                      <a:endParaRPr lang="nb-NO" dirty="0"/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6736" y="522920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Markussen, </a:t>
            </a:r>
            <a:r>
              <a:rPr lang="nb-NO" dirty="0" err="1" smtClean="0"/>
              <a:t>Mykletun</a:t>
            </a:r>
            <a:r>
              <a:rPr lang="nb-NO" dirty="0" smtClean="0"/>
              <a:t>, Røed (2012): The Case for </a:t>
            </a:r>
            <a:r>
              <a:rPr lang="nb-NO" dirty="0" err="1" smtClean="0"/>
              <a:t>Presenteeism</a:t>
            </a:r>
            <a:r>
              <a:rPr lang="nb-NO" dirty="0" smtClean="0"/>
              <a:t>, </a:t>
            </a:r>
          </a:p>
          <a:p>
            <a:pPr algn="r"/>
            <a:r>
              <a:rPr lang="nb-NO" dirty="0" smtClean="0"/>
              <a:t>Journal </a:t>
            </a:r>
            <a:r>
              <a:rPr lang="nb-NO" dirty="0" err="1" smtClean="0"/>
              <a:t>of</a:t>
            </a:r>
            <a:r>
              <a:rPr lang="nb-NO" dirty="0" smtClean="0"/>
              <a:t> Public </a:t>
            </a:r>
            <a:r>
              <a:rPr lang="nb-NO" dirty="0" err="1" smtClean="0"/>
              <a:t>Economics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66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</a:t>
            </a:r>
            <a:r>
              <a:rPr lang="nb-NO" i="1" dirty="0" smtClean="0"/>
              <a:t>virkelighet</a:t>
            </a:r>
            <a:endParaRPr lang="nb-N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Økende bruk av passive trygdeytelser</a:t>
            </a:r>
          </a:p>
          <a:p>
            <a:pPr lvl="1"/>
            <a:r>
              <a:rPr lang="nb-NO" dirty="0" smtClean="0"/>
              <a:t>Tilsier redusert «avstand» til arbeidsmarkedet</a:t>
            </a:r>
          </a:p>
        </p:txBody>
      </p:sp>
    </p:spTree>
    <p:extLst>
      <p:ext uri="{BB962C8B-B14F-4D97-AF65-F5344CB8AC3E}">
        <p14:creationId xmlns:p14="http://schemas.microsoft.com/office/powerpoint/2010/main" val="2984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620688"/>
            <a:ext cx="747793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0552" y="55892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/>
              <a:t>Populasjon født i Norge med to norskfødte foreldre, bosatt hele året, alder 30-61. Uføretrygd inkluderer uførepensjon og midlertidig uførestønad. Helserelatert ytelse inkluderer uføretrygd, attføring, rehabilitering, og langtids sykmelding (minst 16 dager). </a:t>
            </a:r>
            <a:r>
              <a:rPr lang="nb-NO" sz="1800" dirty="0" smtClean="0"/>
              <a:t> Kilde: Bratsberg og Røed (2012)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0506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</a:t>
            </a:r>
            <a:r>
              <a:rPr lang="nb-NO" i="1" dirty="0" smtClean="0"/>
              <a:t>virkelighet</a:t>
            </a:r>
            <a:endParaRPr lang="nb-N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Økende bruksrater av passive trygdeytelser</a:t>
            </a:r>
          </a:p>
          <a:p>
            <a:pPr lvl="1"/>
            <a:r>
              <a:rPr lang="nb-NO" dirty="0" smtClean="0"/>
              <a:t>Tilsier redusert «avstand» til arbeidsmarkedet</a:t>
            </a:r>
          </a:p>
          <a:p>
            <a:r>
              <a:rPr lang="nb-NO" dirty="0" smtClean="0"/>
              <a:t>Ny teknologi</a:t>
            </a:r>
          </a:p>
          <a:p>
            <a:pPr lvl="1"/>
            <a:r>
              <a:rPr lang="nb-NO" dirty="0" smtClean="0"/>
              <a:t>Funksjonshemminger som før gjorde det vanskelig å arbeide behøver nå ikke være noe problem</a:t>
            </a:r>
          </a:p>
        </p:txBody>
      </p:sp>
    </p:spTree>
    <p:extLst>
      <p:ext uri="{BB962C8B-B14F-4D97-AF65-F5344CB8AC3E}">
        <p14:creationId xmlns:p14="http://schemas.microsoft.com/office/powerpoint/2010/main" val="3513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</a:t>
            </a:r>
            <a:r>
              <a:rPr lang="nb-NO" i="1" dirty="0" smtClean="0"/>
              <a:t>virkelighet</a:t>
            </a:r>
            <a:endParaRPr lang="nb-N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Økende bruksrater av passive trygdeytelser</a:t>
            </a:r>
          </a:p>
          <a:p>
            <a:pPr lvl="1"/>
            <a:r>
              <a:rPr lang="nb-NO" dirty="0" smtClean="0"/>
              <a:t>Tilsier redusert «avstand» til arbeidsmarkedet</a:t>
            </a:r>
          </a:p>
          <a:p>
            <a:r>
              <a:rPr lang="nb-NO" dirty="0" smtClean="0"/>
              <a:t>Ny teknologi</a:t>
            </a:r>
          </a:p>
          <a:p>
            <a:pPr lvl="1"/>
            <a:r>
              <a:rPr lang="nb-NO" dirty="0" smtClean="0"/>
              <a:t>Funksjonshemminger som før gjorde det vanskelig å arbeide behøver nå ikke være noe problem</a:t>
            </a:r>
          </a:p>
          <a:p>
            <a:r>
              <a:rPr lang="nb-NO" dirty="0" smtClean="0"/>
              <a:t>Et åpent europeisk arbeidsmarked</a:t>
            </a:r>
          </a:p>
          <a:p>
            <a:pPr lvl="1"/>
            <a:r>
              <a:rPr lang="nb-NO" dirty="0" smtClean="0"/>
              <a:t>Rask opparbeiding av </a:t>
            </a:r>
            <a:r>
              <a:rPr lang="nb-NO" dirty="0" err="1" smtClean="0"/>
              <a:t>eksportable</a:t>
            </a:r>
            <a:r>
              <a:rPr lang="nb-NO" dirty="0" smtClean="0"/>
              <a:t> trygderettigheter representer et forsterket </a:t>
            </a:r>
            <a:r>
              <a:rPr lang="nb-NO" dirty="0" err="1" smtClean="0"/>
              <a:t>atferdsrisikoproblem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2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Velferd og migrasjon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871" y="1792539"/>
            <a:ext cx="5102257" cy="37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5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5" y="2132856"/>
            <a:ext cx="8420100" cy="914400"/>
          </a:xfrm>
        </p:spPr>
        <p:txBody>
          <a:bodyPr/>
          <a:lstStyle/>
          <a:p>
            <a:r>
              <a:rPr lang="nb-NO" dirty="0" smtClean="0"/>
              <a:t>Den første gruppen av arbeidsinnvandrere fra lavinntektsland 1971-75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71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8685088" cy="914400"/>
          </a:xfrm>
        </p:spPr>
        <p:txBody>
          <a:bodyPr/>
          <a:lstStyle/>
          <a:p>
            <a:r>
              <a:rPr lang="nb-NO" dirty="0" smtClean="0"/>
              <a:t>Hvordan hjelpe folk som «faller utenfor»?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Bred enighet om at vi skal ha et (godt) sosialt sikkerhetsnett i Norge</a:t>
            </a:r>
          </a:p>
          <a:p>
            <a:r>
              <a:rPr lang="nb-NO" dirty="0" smtClean="0"/>
              <a:t>Men hva skal sikkerhetsnettet bestå i?</a:t>
            </a:r>
          </a:p>
          <a:p>
            <a:pPr lvl="1"/>
            <a:r>
              <a:rPr lang="nb-NO" dirty="0" smtClean="0"/>
              <a:t>Trygd – stønad </a:t>
            </a:r>
          </a:p>
          <a:p>
            <a:pPr lvl="1"/>
            <a:r>
              <a:rPr lang="nb-NO" dirty="0" smtClean="0"/>
              <a:t>Hjelp – råd – kvalifisering</a:t>
            </a:r>
          </a:p>
          <a:p>
            <a:pPr lvl="1"/>
            <a:r>
              <a:rPr lang="nb-NO" dirty="0" smtClean="0"/>
              <a:t>Tilpasset arbeid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147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Sysselsetting, arbeidsinntekt, samlede overføringer, og uførerater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06" y="1484784"/>
            <a:ext cx="87369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6506" y="5805264"/>
            <a:ext cx="873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Mannlige arbeidsinnvandrere fra Pakistan og Tyrkia 1971-75 (mellom 17 og 36 år på innvandrings-tidspunktet og fortsatt bosatt i Norge ved utgangen av 2010) og to norske «kontrollgrupper»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34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8739094" cy="914400"/>
          </a:xfrm>
        </p:spPr>
        <p:txBody>
          <a:bodyPr/>
          <a:lstStyle/>
          <a:p>
            <a:r>
              <a:rPr lang="nb-NO" smtClean="0"/>
              <a:t>Arbeid og uførhet blant eldre (over 60 år)</a:t>
            </a:r>
            <a:endParaRPr lang="nb-NO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15" y="1268760"/>
            <a:ext cx="85809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6506" y="5661248"/>
            <a:ext cx="873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Mannlige arbeidsinnvandrere fra Pakistan og Tyrkia 1971-75 (mellom 17 og 36 år på innvandrings-tidspunktet og fortsatt bosatt i Norge ved utgangen av 2010) og to norske «kontrollgrupper»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90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Arbeidsledighet blant nye arbeidsinnvandrere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6576" y="1484784"/>
            <a:ext cx="711848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0592" y="60932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Unemployment </a:t>
            </a:r>
            <a:r>
              <a:rPr lang="en-GB" sz="1800" dirty="0"/>
              <a:t>rate at end of month, Jan 2005–Dec </a:t>
            </a:r>
            <a:r>
              <a:rPr lang="en-GB" sz="1800" dirty="0" smtClean="0"/>
              <a:t>2012</a:t>
            </a:r>
            <a:r>
              <a:rPr lang="nb-NO" sz="1800" dirty="0" smtClean="0"/>
              <a:t>. </a:t>
            </a:r>
            <a:r>
              <a:rPr lang="en-GB" sz="1800" dirty="0" smtClean="0"/>
              <a:t>Immigrant </a:t>
            </a:r>
            <a:r>
              <a:rPr lang="en-GB" sz="1800" dirty="0"/>
              <a:t>samples consist of 2004-2007 migrants from </a:t>
            </a:r>
            <a:r>
              <a:rPr lang="en-GB" sz="1800" b="1" dirty="0"/>
              <a:t>Poland, Lithuania, Latvia, and Estonia</a:t>
            </a:r>
            <a:r>
              <a:rPr lang="en-GB" sz="1800" dirty="0"/>
              <a:t>; age 17-46 at arrival; employed in 2008 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8134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Migrasjon og velferdsstat</a:t>
            </a:r>
            <a:br>
              <a:rPr lang="nb-NO" noProof="0" dirty="0" smtClean="0"/>
            </a:br>
            <a:r>
              <a:rPr lang="nb-NO" sz="2000" dirty="0" smtClean="0"/>
              <a:t>(NOU 2011:7)</a:t>
            </a:r>
            <a:endParaRPr lang="nb-NO" sz="20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noProof="0" dirty="0" smtClean="0"/>
              <a:t>Velferdsstatens utforming kan påvirke </a:t>
            </a:r>
            <a:r>
              <a:rPr lang="nb-NO" i="1" noProof="0" dirty="0" smtClean="0"/>
              <a:t>omfang</a:t>
            </a:r>
            <a:r>
              <a:rPr lang="nb-NO" noProof="0" dirty="0" smtClean="0"/>
              <a:t> og </a:t>
            </a:r>
            <a:r>
              <a:rPr lang="nb-NO" i="1" noProof="0" dirty="0" smtClean="0"/>
              <a:t>sammensetning</a:t>
            </a:r>
            <a:r>
              <a:rPr lang="nb-NO" noProof="0" dirty="0" smtClean="0"/>
              <a:t> av innvandring.</a:t>
            </a:r>
          </a:p>
          <a:p>
            <a:r>
              <a:rPr lang="nb-NO" noProof="0" dirty="0" smtClean="0"/>
              <a:t>Velferdsstatens utforming påvirker </a:t>
            </a:r>
            <a:r>
              <a:rPr lang="nb-NO" i="1" noProof="0" dirty="0" smtClean="0"/>
              <a:t>bruken</a:t>
            </a:r>
            <a:r>
              <a:rPr lang="nb-NO" noProof="0" dirty="0" smtClean="0"/>
              <a:t> av sosiale forsikringsordninger blant dem som til enhver tid er omfattet av den.</a:t>
            </a:r>
          </a:p>
        </p:txBody>
      </p:sp>
    </p:spTree>
    <p:extLst>
      <p:ext uri="{BB962C8B-B14F-4D97-AF65-F5344CB8AC3E}">
        <p14:creationId xmlns:p14="http://schemas.microsoft.com/office/powerpoint/2010/main" val="25845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 smtClean="0"/>
              <a:t>«</a:t>
            </a:r>
            <a:r>
              <a:rPr lang="nb-NO" noProof="0" dirty="0" err="1" smtClean="0"/>
              <a:t>Eksportabilitet</a:t>
            </a:r>
            <a:r>
              <a:rPr lang="nb-NO" noProof="0" dirty="0" smtClean="0"/>
              <a:t>»  og kompensasjonsgrad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56792"/>
            <a:ext cx="8420100" cy="4310608"/>
          </a:xfrm>
        </p:spPr>
        <p:txBody>
          <a:bodyPr/>
          <a:lstStyle/>
          <a:p>
            <a:r>
              <a:rPr lang="nb-NO" noProof="0" dirty="0" smtClean="0"/>
              <a:t>Kjøpekraften til en norsk trygdeytelse</a:t>
            </a:r>
          </a:p>
          <a:p>
            <a:pPr lvl="1"/>
            <a:r>
              <a:rPr lang="nb-NO" noProof="0" dirty="0" smtClean="0"/>
              <a:t>Vokser med 47 % i Spania</a:t>
            </a:r>
          </a:p>
          <a:p>
            <a:pPr lvl="1"/>
            <a:r>
              <a:rPr lang="nb-NO" noProof="0" dirty="0" smtClean="0"/>
              <a:t>Vokser med 117 % i Polen</a:t>
            </a:r>
          </a:p>
          <a:p>
            <a:pPr lvl="1"/>
            <a:r>
              <a:rPr lang="nb-NO" noProof="0" dirty="0" smtClean="0"/>
              <a:t>Vokser med 223 % i Thailand</a:t>
            </a:r>
          </a:p>
          <a:p>
            <a:r>
              <a:rPr lang="nb-NO" noProof="0" dirty="0" smtClean="0"/>
              <a:t>I Norge utgjør en minstepensjon 34 % av et gjennomsnittlig årsverk. En barnetrygd utgjør 3 %.</a:t>
            </a:r>
          </a:p>
          <a:p>
            <a:pPr lvl="1"/>
            <a:r>
              <a:rPr lang="nb-NO" noProof="0" dirty="0" smtClean="0"/>
              <a:t>I Polen utgjør en norsk minstepensjon 191 % av et gjennomsnittlig årsverk. En barnetrygd utgjør 15 %.</a:t>
            </a:r>
          </a:p>
          <a:p>
            <a:r>
              <a:rPr lang="nb-NO" noProof="0" dirty="0" smtClean="0"/>
              <a:t>En kontantstøtte utgjør mer enn en halv gjennomsnittlig årslønn i Polen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964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23" y="260648"/>
            <a:ext cx="8420100" cy="914400"/>
          </a:xfrm>
        </p:spPr>
        <p:txBody>
          <a:bodyPr/>
          <a:lstStyle/>
          <a:p>
            <a:r>
              <a:rPr lang="nb-NO" noProof="0" dirty="0" smtClean="0"/>
              <a:t>EØS og ”sammenlegging av trygdetid”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4" y="1040160"/>
            <a:ext cx="8420100" cy="4419600"/>
          </a:xfrm>
        </p:spPr>
        <p:txBody>
          <a:bodyPr/>
          <a:lstStyle/>
          <a:p>
            <a:r>
              <a:rPr lang="nb-NO" sz="2400" dirty="0"/>
              <a:t>Å</a:t>
            </a:r>
            <a:r>
              <a:rPr lang="nb-NO" sz="2400" noProof="0" dirty="0" smtClean="0"/>
              <a:t>pent arbeidsmarked i Europa: Opparbeidede trygderettigheter kan ”medbringes” til det land man for øyeblikket arbeider i.</a:t>
            </a:r>
          </a:p>
          <a:p>
            <a:r>
              <a:rPr lang="nb-NO" sz="2400" noProof="0" dirty="0" smtClean="0"/>
              <a:t>Gjennom arbeid i Norge kan innbyggere i 31 europeiske land nokså umiddelbart oppnå rett til norske stønader:</a:t>
            </a:r>
          </a:p>
          <a:p>
            <a:pPr lvl="1"/>
            <a:r>
              <a:rPr lang="nb-NO" sz="1800" noProof="0" dirty="0" smtClean="0"/>
              <a:t>Sykepenger</a:t>
            </a:r>
          </a:p>
          <a:p>
            <a:pPr lvl="1"/>
            <a:r>
              <a:rPr lang="nb-NO" sz="1800" noProof="0" dirty="0" smtClean="0"/>
              <a:t>Arbeidsavklaringspenger</a:t>
            </a:r>
          </a:p>
          <a:p>
            <a:pPr lvl="1"/>
            <a:r>
              <a:rPr lang="nb-NO" sz="1800" noProof="0" dirty="0" smtClean="0"/>
              <a:t>Uføretrygd</a:t>
            </a:r>
          </a:p>
          <a:p>
            <a:pPr lvl="1"/>
            <a:r>
              <a:rPr lang="nb-NO" sz="1800" noProof="0" dirty="0" smtClean="0"/>
              <a:t>Foreldrepenger</a:t>
            </a:r>
          </a:p>
          <a:p>
            <a:pPr lvl="1"/>
            <a:r>
              <a:rPr lang="nb-NO" sz="1800" noProof="0" dirty="0" smtClean="0"/>
              <a:t>Barnetrygd og kontantstøtte</a:t>
            </a:r>
          </a:p>
          <a:p>
            <a:pPr lvl="1"/>
            <a:r>
              <a:rPr lang="nb-NO" sz="1800" noProof="0" dirty="0" err="1" smtClean="0"/>
              <a:t>Dagpenger</a:t>
            </a:r>
            <a:endParaRPr lang="nb-NO" sz="1800" noProof="0" dirty="0" smtClean="0"/>
          </a:p>
          <a:p>
            <a:r>
              <a:rPr lang="nb-NO" sz="2400" noProof="0" dirty="0" smtClean="0"/>
              <a:t>Arbeidsledigheten i «Euroland» er nå 12% - i Spania er mer enn 25 % av arbeidsstyrken uten arbeid – i Polen 14 %.</a:t>
            </a:r>
          </a:p>
          <a:p>
            <a:pPr lvl="1"/>
            <a:r>
              <a:rPr lang="nb-NO" sz="2000" dirty="0" smtClean="0"/>
              <a:t>I Norge er arbeidsledigheten i overkant av 3 %.</a:t>
            </a:r>
            <a:endParaRPr lang="nb-NO" sz="2000" noProof="0" dirty="0" smtClean="0"/>
          </a:p>
          <a:p>
            <a:endParaRPr lang="nb-NO" sz="2400" noProof="0" dirty="0"/>
          </a:p>
        </p:txBody>
      </p:sp>
    </p:spTree>
    <p:extLst>
      <p:ext uri="{BB962C8B-B14F-4D97-AF65-F5344CB8AC3E}">
        <p14:creationId xmlns:p14="http://schemas.microsoft.com/office/powerpoint/2010/main" val="3995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772816"/>
            <a:ext cx="8420100" cy="914400"/>
          </a:xfrm>
        </p:spPr>
        <p:txBody>
          <a:bodyPr/>
          <a:lstStyle/>
          <a:p>
            <a:r>
              <a:rPr lang="nb-NO" sz="4800" dirty="0"/>
              <a:t>Jobb istedenfor </a:t>
            </a:r>
            <a:r>
              <a:rPr lang="nb-NO" sz="4800" dirty="0" smtClean="0"/>
              <a:t>trygd?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4973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Ja, hvis det virkelig gikk an…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Atferdsrisiko</a:t>
            </a:r>
            <a:r>
              <a:rPr lang="nb-NO" dirty="0" smtClean="0"/>
              <a:t> og seleksjon:</a:t>
            </a:r>
          </a:p>
          <a:p>
            <a:pPr lvl="1"/>
            <a:r>
              <a:rPr lang="nb-NO" dirty="0" smtClean="0"/>
              <a:t>Bortfallet av (utsikten til) arbeidsfri inntekt reduserer </a:t>
            </a:r>
            <a:r>
              <a:rPr lang="nb-NO" dirty="0" err="1" smtClean="0"/>
              <a:t>atferdsrisikoproblemet</a:t>
            </a:r>
            <a:endParaRPr lang="nb-NO" dirty="0" smtClean="0"/>
          </a:p>
          <a:p>
            <a:pPr lvl="2"/>
            <a:r>
              <a:rPr lang="nb-NO" dirty="0"/>
              <a:t>o</a:t>
            </a:r>
            <a:r>
              <a:rPr lang="nb-NO" dirty="0" smtClean="0"/>
              <a:t>g eksportmuligheten blir i praksis borte</a:t>
            </a:r>
          </a:p>
          <a:p>
            <a:pPr lvl="1"/>
            <a:r>
              <a:rPr lang="nb-NO" dirty="0" smtClean="0"/>
              <a:t>Mindre attraktivt system for personer som egentlig kan klare seg selv</a:t>
            </a:r>
          </a:p>
          <a:p>
            <a:r>
              <a:rPr lang="nb-NO" dirty="0" smtClean="0"/>
              <a:t>Utnyttelse av produktive ressurser</a:t>
            </a:r>
          </a:p>
          <a:p>
            <a:pPr lvl="1"/>
            <a:r>
              <a:rPr lang="nb-NO" dirty="0" smtClean="0"/>
              <a:t>Også personer med redusert arbeidsevne kan bidra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0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381000"/>
            <a:ext cx="9073008" cy="914400"/>
          </a:xfrm>
        </p:spPr>
        <p:txBody>
          <a:bodyPr/>
          <a:lstStyle/>
          <a:p>
            <a:r>
              <a:rPr lang="nb-NO" dirty="0" smtClean="0"/>
              <a:t>Forslag (Holden</a:t>
            </a:r>
            <a:r>
              <a:rPr lang="nb-NO" dirty="0"/>
              <a:t>, Markussen og </a:t>
            </a:r>
            <a:r>
              <a:rPr lang="nb-NO" dirty="0" smtClean="0"/>
              <a:t>Røed, 2012</a:t>
            </a:r>
            <a:r>
              <a:rPr lang="nb-NO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412776"/>
            <a:ext cx="8420100" cy="4419600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nb-NO" dirty="0" smtClean="0"/>
              <a:t>Gradering hovedregel for alle nye varige stønadsforløp – også uføreytelser</a:t>
            </a:r>
          </a:p>
          <a:p>
            <a:pPr marL="514350" indent="-457200">
              <a:buFont typeface="+mj-lt"/>
              <a:buAutoNum type="arabicPeriod"/>
            </a:pPr>
            <a:r>
              <a:rPr lang="nb-NO" dirty="0" smtClean="0"/>
              <a:t>Uføreytelser bør være betinget av at mottaker stiller sin gjenværende arbeidsevne til disposisjon for arbeidsmarkedet</a:t>
            </a:r>
          </a:p>
          <a:p>
            <a:pPr marL="514350" indent="-457200">
              <a:buFont typeface="+mj-lt"/>
              <a:buAutoNum type="arabicPeriod"/>
            </a:pPr>
            <a:r>
              <a:rPr lang="nb-NO" dirty="0" smtClean="0"/>
              <a:t>Gradering bør i utgangspunktet ta form av reduserte krav til ytelse/produksjon – ikke mer fritid</a:t>
            </a:r>
          </a:p>
          <a:p>
            <a:pPr marL="514350" indent="-457200">
              <a:buFont typeface="+mj-lt"/>
              <a:buAutoNum type="arabicPeriod"/>
            </a:pPr>
            <a:r>
              <a:rPr lang="nb-NO" dirty="0"/>
              <a:t>Mye mer må gjøres for sikre etterspørselen etter denne arbeidskraften, og om nødvendig bør offentlig sektor opptre som «</a:t>
            </a:r>
            <a:r>
              <a:rPr lang="nb-NO" dirty="0" err="1"/>
              <a:t>employer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last </a:t>
            </a:r>
            <a:r>
              <a:rPr lang="nb-NO" dirty="0" err="1"/>
              <a:t>resort</a:t>
            </a:r>
            <a:r>
              <a:rPr lang="nb-NO" dirty="0"/>
              <a:t>». Her bør kommunesektoren spille en hovedrolle.</a:t>
            </a:r>
          </a:p>
          <a:p>
            <a:pPr marL="57150" indent="0">
              <a:buNone/>
            </a:pPr>
            <a:endParaRPr lang="nb-NO" dirty="0" smtClean="0"/>
          </a:p>
          <a:p>
            <a:pPr marL="514350" indent="-457200">
              <a:buFont typeface="+mj-lt"/>
              <a:buAutoNum type="arabicPeriod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8955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Innvendinger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124744"/>
            <a:ext cx="8420100" cy="4419600"/>
          </a:xfrm>
        </p:spPr>
        <p:txBody>
          <a:bodyPr/>
          <a:lstStyle/>
          <a:p>
            <a:r>
              <a:rPr lang="nb-NO" dirty="0" smtClean="0"/>
              <a:t>Fortrengning</a:t>
            </a:r>
          </a:p>
          <a:p>
            <a:pPr lvl="1"/>
            <a:r>
              <a:rPr lang="nb-NO" dirty="0" smtClean="0"/>
              <a:t>I mikro: Ja</a:t>
            </a:r>
          </a:p>
          <a:p>
            <a:pPr lvl="1"/>
            <a:r>
              <a:rPr lang="nb-NO" dirty="0" smtClean="0"/>
              <a:t>I makro: Nei (Husk </a:t>
            </a:r>
            <a:r>
              <a:rPr lang="nb-NO" dirty="0" err="1" smtClean="0"/>
              <a:t>the</a:t>
            </a:r>
            <a:r>
              <a:rPr lang="nb-NO" dirty="0" smtClean="0"/>
              <a:t> «lump-</a:t>
            </a:r>
            <a:r>
              <a:rPr lang="nb-NO" dirty="0" err="1" smtClean="0"/>
              <a:t>of</a:t>
            </a:r>
            <a:r>
              <a:rPr lang="nb-NO" dirty="0" smtClean="0"/>
              <a:t>-</a:t>
            </a:r>
            <a:r>
              <a:rPr lang="nb-NO" dirty="0" err="1" smtClean="0"/>
              <a:t>labor-fallacy</a:t>
            </a:r>
            <a:r>
              <a:rPr lang="nb-NO" dirty="0" smtClean="0"/>
              <a:t>»)</a:t>
            </a:r>
          </a:p>
          <a:p>
            <a:r>
              <a:rPr lang="nb-NO" dirty="0" smtClean="0"/>
              <a:t>Redusert effektivitet i offentlig sektor</a:t>
            </a:r>
          </a:p>
          <a:p>
            <a:pPr lvl="1"/>
            <a:r>
              <a:rPr lang="nb-NO" dirty="0" smtClean="0"/>
              <a:t>I den enkelte virksomhet: Ja</a:t>
            </a:r>
          </a:p>
          <a:p>
            <a:pPr lvl="1"/>
            <a:r>
              <a:rPr lang="nb-NO" dirty="0" smtClean="0"/>
              <a:t>I sektoren som helhet: Nei</a:t>
            </a:r>
          </a:p>
          <a:p>
            <a:r>
              <a:rPr lang="nb-NO" dirty="0" smtClean="0"/>
              <a:t>Misbruk og konkurransevridning</a:t>
            </a:r>
          </a:p>
          <a:p>
            <a:pPr lvl="1"/>
            <a:r>
              <a:rPr lang="nb-NO" dirty="0" smtClean="0"/>
              <a:t>Et reelt problem - kan motvirkes ved gode og grundige arbeidsevnevurderinger</a:t>
            </a:r>
          </a:p>
          <a:p>
            <a:r>
              <a:rPr lang="nb-NO" dirty="0" smtClean="0"/>
              <a:t>Senket trygdeterskel</a:t>
            </a:r>
          </a:p>
          <a:p>
            <a:pPr lvl="1"/>
            <a:r>
              <a:rPr lang="nb-NO" dirty="0" smtClean="0"/>
              <a:t>En reell risiko – men kanskje overdrevet?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92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2060848"/>
            <a:ext cx="8420100" cy="914400"/>
          </a:xfrm>
        </p:spPr>
        <p:txBody>
          <a:bodyPr/>
          <a:lstStyle/>
          <a:p>
            <a:r>
              <a:rPr lang="nb-NO" sz="4800" dirty="0" smtClean="0"/>
              <a:t>Hvordan skal vi økonomer tenke rundt dette?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22637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Kommunene som skjermet arbeidsplass?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er skjermede – men likevel produktive – arbeidsplasser vi trenger</a:t>
            </a:r>
          </a:p>
          <a:p>
            <a:r>
              <a:rPr lang="nb-NO" dirty="0" smtClean="0"/>
              <a:t>Kommunesektoren vil vokse – stort behov for arbeidskraft</a:t>
            </a:r>
          </a:p>
          <a:p>
            <a:r>
              <a:rPr lang="nb-NO" dirty="0" smtClean="0"/>
              <a:t>Kommunene er overalt</a:t>
            </a:r>
          </a:p>
          <a:p>
            <a:r>
              <a:rPr lang="nb-NO" dirty="0" smtClean="0"/>
              <a:t>Stort behov for (bedre) kommunale tjenester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42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Mobilisering av arbeidstilbudet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268760"/>
            <a:ext cx="8420100" cy="4419600"/>
          </a:xfrm>
        </p:spPr>
        <p:txBody>
          <a:bodyPr/>
          <a:lstStyle/>
          <a:p>
            <a:r>
              <a:rPr lang="nb-NO" dirty="0" smtClean="0"/>
              <a:t>Norge har allerede en av verdens høyeste sysselsettingsrater. De lettest mobiliserbare ressursene er uttømt.</a:t>
            </a:r>
          </a:p>
          <a:p>
            <a:r>
              <a:rPr lang="nb-NO" dirty="0" smtClean="0"/>
              <a:t>Å oppnå </a:t>
            </a:r>
            <a:r>
              <a:rPr lang="nb-NO" i="1" dirty="0" smtClean="0"/>
              <a:t>enda </a:t>
            </a:r>
            <a:r>
              <a:rPr lang="nb-NO" dirty="0" smtClean="0"/>
              <a:t>høyere sysselsetting vil kreve en politikk for mobilisering av de ”vanskelig tilgjengelige” ressursene.</a:t>
            </a:r>
          </a:p>
          <a:p>
            <a:r>
              <a:rPr lang="nb-NO" dirty="0" smtClean="0"/>
              <a:t>Kortsiktig mangel på arbeidskraft kan dekkes opp ved import av arbeidskraft.</a:t>
            </a:r>
          </a:p>
          <a:p>
            <a:r>
              <a:rPr lang="nb-NO" dirty="0" smtClean="0"/>
              <a:t>Men velstandsnivået vårt bestemmes ikke av </a:t>
            </a:r>
            <a:r>
              <a:rPr lang="nb-NO" i="1" dirty="0" smtClean="0"/>
              <a:t>antallet</a:t>
            </a:r>
            <a:r>
              <a:rPr lang="nb-NO" dirty="0" smtClean="0"/>
              <a:t> sysselsatte. Det bestemmes av </a:t>
            </a:r>
            <a:r>
              <a:rPr lang="nb-NO" i="1" dirty="0" smtClean="0"/>
              <a:t>andelen </a:t>
            </a:r>
            <a:r>
              <a:rPr lang="nb-NO" dirty="0" smtClean="0"/>
              <a:t>sysselsatte.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Litteratur</a:t>
            </a:r>
            <a:r>
              <a:rPr lang="en-US" dirty="0" smtClean="0"/>
              <a:t> (med </a:t>
            </a:r>
            <a:r>
              <a:rPr lang="en-US" dirty="0" err="1" smtClean="0"/>
              <a:t>flere</a:t>
            </a:r>
            <a:r>
              <a:rPr lang="en-US" dirty="0"/>
              <a:t> </a:t>
            </a:r>
            <a:r>
              <a:rPr lang="en-US" dirty="0" err="1" smtClean="0"/>
              <a:t>referanser</a:t>
            </a:r>
            <a:r>
              <a:rPr lang="en-US" dirty="0" smtClean="0"/>
              <a:t>):</a:t>
            </a:r>
          </a:p>
          <a:p>
            <a:pPr lvl="1"/>
            <a:r>
              <a:rPr lang="nn-NO" sz="1600" dirty="0" smtClean="0"/>
              <a:t>Steinar Holden, </a:t>
            </a:r>
            <a:r>
              <a:rPr lang="nn-NO" sz="1600" dirty="0"/>
              <a:t>Simen Markussen og Knut </a:t>
            </a:r>
            <a:r>
              <a:rPr lang="nn-NO" sz="1600" dirty="0" smtClean="0"/>
              <a:t>Røed (2012): </a:t>
            </a:r>
            <a:r>
              <a:rPr lang="nn-NO" sz="1600" dirty="0"/>
              <a:t>Arbeid til alle?, </a:t>
            </a:r>
            <a:r>
              <a:rPr lang="nn-NO" sz="1600" dirty="0" smtClean="0"/>
              <a:t> Samfunnsøkonomen</a:t>
            </a:r>
            <a:r>
              <a:rPr lang="nn-NO" sz="1600" i="1" dirty="0" smtClean="0">
                <a:hlinkClick r:id="rId2"/>
              </a:rPr>
              <a:t> </a:t>
            </a:r>
            <a:r>
              <a:rPr lang="nn-NO" sz="1050" dirty="0"/>
              <a:t>, Nr. 9, 92-104 </a:t>
            </a:r>
            <a:r>
              <a:rPr lang="nn-NO" sz="1400" dirty="0"/>
              <a:t>(http://</a:t>
            </a:r>
            <a:r>
              <a:rPr lang="nn-NO" sz="1400" dirty="0" smtClean="0"/>
              <a:t>samfunnsokonomene.no/magasin/samfunnsokonomen-nr-9-2012)</a:t>
            </a:r>
          </a:p>
          <a:p>
            <a:pPr lvl="1"/>
            <a:r>
              <a:rPr lang="nn-NO" sz="1600" dirty="0" smtClean="0"/>
              <a:t>Knut Røed (2013): </a:t>
            </a:r>
            <a:r>
              <a:rPr lang="en-US" sz="1600" dirty="0"/>
              <a:t>Active Social Insurance</a:t>
            </a:r>
            <a:r>
              <a:rPr lang="en-US" sz="1600" dirty="0" smtClean="0"/>
              <a:t>, IZA Journal of Labor Policy, </a:t>
            </a:r>
            <a:r>
              <a:rPr lang="en-US" sz="1600" dirty="0" err="1"/>
              <a:t>Vol</a:t>
            </a:r>
            <a:r>
              <a:rPr lang="en-US" sz="1050" dirty="0"/>
              <a:t> </a:t>
            </a:r>
            <a:r>
              <a:rPr lang="en-US" sz="1400" dirty="0"/>
              <a:t>1:8 (http://</a:t>
            </a:r>
            <a:r>
              <a:rPr lang="en-US" sz="1400" dirty="0" smtClean="0"/>
              <a:t>www.izajolp.com/content/pdf/2193-9004-1-8.pdf)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77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476672"/>
            <a:ext cx="8420100" cy="914400"/>
          </a:xfrm>
        </p:spPr>
        <p:txBody>
          <a:bodyPr/>
          <a:lstStyle/>
          <a:p>
            <a:r>
              <a:rPr lang="nb-NO" dirty="0" smtClean="0"/>
              <a:t>Et godt system…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Hjelper dem som virkelig trenger det – men ikke dem som med litt anstrengelse kan greie seg fint uten hjelp.</a:t>
            </a:r>
          </a:p>
          <a:p>
            <a:pPr lvl="1"/>
            <a:r>
              <a:rPr lang="nb-NO" dirty="0" smtClean="0"/>
              <a:t>Arbeidstilbud – </a:t>
            </a:r>
            <a:r>
              <a:rPr lang="nb-NO" dirty="0" err="1" smtClean="0"/>
              <a:t>atferdsrisiko</a:t>
            </a:r>
            <a:r>
              <a:rPr lang="nb-NO" dirty="0" smtClean="0"/>
              <a:t> (moral </a:t>
            </a:r>
            <a:r>
              <a:rPr lang="nb-NO" dirty="0" err="1" smtClean="0"/>
              <a:t>hazard</a:t>
            </a:r>
            <a:r>
              <a:rPr lang="nb-NO" dirty="0" smtClean="0"/>
              <a:t>)</a:t>
            </a:r>
          </a:p>
          <a:p>
            <a:r>
              <a:rPr lang="nb-NO" dirty="0" smtClean="0"/>
              <a:t>Sørger for at produktive ressurser ikke blir stående ubrukt for lenge.</a:t>
            </a:r>
          </a:p>
          <a:p>
            <a:pPr lvl="1"/>
            <a:r>
              <a:rPr lang="nb-NO" dirty="0" smtClean="0"/>
              <a:t>Etterspørsel etter «marginal» arbeidskraft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78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1844824"/>
            <a:ext cx="8420100" cy="914400"/>
          </a:xfrm>
        </p:spPr>
        <p:txBody>
          <a:bodyPr/>
          <a:lstStyle/>
          <a:p>
            <a:r>
              <a:rPr lang="nb-NO" sz="4800" dirty="0" smtClean="0"/>
              <a:t>Drivkrefter bak det varige «</a:t>
            </a:r>
            <a:r>
              <a:rPr lang="nb-NO" sz="4800" dirty="0" err="1" smtClean="0"/>
              <a:t>utenforskapet</a:t>
            </a:r>
            <a:r>
              <a:rPr lang="nb-NO" sz="4800" dirty="0" smtClean="0"/>
              <a:t>»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7957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 og helse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Ingen naturlov at sykdom, skade, eller funksjonshemning er uforenlig med arbeid.</a:t>
            </a:r>
          </a:p>
          <a:p>
            <a:r>
              <a:rPr lang="nb-NO" dirty="0" smtClean="0"/>
              <a:t>Arbeid er normalt helsefremmende – selv om det finnes mange helseskadelige jobber og arbeidsforhold.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Arbeidsledighet, helseproblem, eller motivasjonsproblem?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Høyst uklart skille – </a:t>
            </a:r>
            <a:r>
              <a:rPr lang="nb-NO" b="1" dirty="0" smtClean="0"/>
              <a:t>ledighet</a:t>
            </a:r>
            <a:r>
              <a:rPr lang="nb-NO" dirty="0" smtClean="0"/>
              <a:t> i forhold til en jobb – </a:t>
            </a:r>
            <a:r>
              <a:rPr lang="nb-NO" b="1" dirty="0" smtClean="0"/>
              <a:t>sykdom</a:t>
            </a:r>
            <a:r>
              <a:rPr lang="nb-NO" dirty="0" smtClean="0"/>
              <a:t> i forhold til en annen – </a:t>
            </a:r>
            <a:r>
              <a:rPr lang="nb-NO" b="1" dirty="0" smtClean="0"/>
              <a:t>uvilje</a:t>
            </a:r>
            <a:r>
              <a:rPr lang="nb-NO" dirty="0" smtClean="0"/>
              <a:t> i forhold til en tredje.</a:t>
            </a:r>
          </a:p>
          <a:p>
            <a:r>
              <a:rPr lang="nb-NO" dirty="0" smtClean="0"/>
              <a:t>Manglende jobbmuligheter «gyldig» hensyn ved vurdering av rett til uføretrygd.</a:t>
            </a:r>
          </a:p>
          <a:p>
            <a:r>
              <a:rPr lang="nb-NO" dirty="0" smtClean="0"/>
              <a:t>Tap av arbeid øker risikoen for påfølgende </a:t>
            </a:r>
            <a:r>
              <a:rPr lang="nb-NO" dirty="0" err="1" smtClean="0"/>
              <a:t>uføretrygding</a:t>
            </a:r>
            <a:endParaRPr lang="nb-NO" dirty="0" smtClean="0"/>
          </a:p>
          <a:p>
            <a:pPr lvl="1"/>
            <a:r>
              <a:rPr lang="nb-NO" dirty="0" smtClean="0"/>
              <a:t>Risikoen dobles for menn og øker med om lag 50 % for kvinner (Bratsberg, Fevang, Røed, 2013)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725021"/>
              </p:ext>
            </p:extLst>
          </p:nvPr>
        </p:nvGraphicFramePr>
        <p:xfrm>
          <a:off x="344488" y="188640"/>
          <a:ext cx="9217024" cy="57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884" y="5733256"/>
            <a:ext cx="789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Disability benefit claimant rates and unemployment rates in industrialized countries 2007.</a:t>
            </a:r>
            <a:endParaRPr lang="nb-NO" sz="1600" dirty="0"/>
          </a:p>
          <a:p>
            <a:r>
              <a:rPr lang="en-US" sz="1600" dirty="0" smtClean="0"/>
              <a:t>Source</a:t>
            </a:r>
            <a:r>
              <a:rPr lang="en-US" sz="1600" dirty="0"/>
              <a:t>: OECD Statistics. The disability rates do not include sickness absence from work (except when it exceeds two years).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316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siktige effekter">
  <a:themeElements>
    <a:clrScheme name="langsiktige effekter 8">
      <a:dk1>
        <a:srgbClr val="000000"/>
      </a:dk1>
      <a:lt1>
        <a:srgbClr val="FFFFFF"/>
      </a:lt1>
      <a:dk2>
        <a:srgbClr val="406679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" pitchFamily="2" charset="0"/>
          </a:defRPr>
        </a:defPPr>
      </a:lstStyle>
    </a:lnDef>
  </a:objectDefaults>
  <a:extraClrSchemeLst>
    <a:extraClrScheme>
      <a:clrScheme name="langsiktige effe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gsiktige effek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gsiktige effek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gsiktige effek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gsiktige effek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gsiktige effek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gsiktige effek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gsiktige effekter 8">
        <a:dk1>
          <a:srgbClr val="000000"/>
        </a:dk1>
        <a:lt1>
          <a:srgbClr val="FFFFFF"/>
        </a:lt1>
        <a:dk2>
          <a:srgbClr val="406679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langsiktige effekter</Template>
  <TotalTime>5032</TotalTime>
  <Words>1570</Words>
  <Application>Microsoft Office PowerPoint</Application>
  <PresentationFormat>A4 Paper (210x297 mm)</PresentationFormat>
  <Paragraphs>207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langsiktige effekter</vt:lpstr>
      <vt:lpstr>Arbeid til alle?</vt:lpstr>
      <vt:lpstr>Ikke helt i mål…</vt:lpstr>
      <vt:lpstr>Hvordan hjelpe folk som «faller utenfor»?</vt:lpstr>
      <vt:lpstr>Hvordan skal vi økonomer tenke rundt dette?</vt:lpstr>
      <vt:lpstr>Et godt system…</vt:lpstr>
      <vt:lpstr>Drivkrefter bak det varige «utenforskapet»</vt:lpstr>
      <vt:lpstr>Arbeid og helse</vt:lpstr>
      <vt:lpstr>Arbeidsledighet, helseproblem, eller motivasjonsproblem?</vt:lpstr>
      <vt:lpstr>PowerPoint Presentation</vt:lpstr>
      <vt:lpstr>Atferdsrisiko (moral hazard)</vt:lpstr>
      <vt:lpstr>Atferdsrisiko (moral hazard)</vt:lpstr>
      <vt:lpstr>Atferdsrisikoparametre</vt:lpstr>
      <vt:lpstr>Sosiale multiplikatoreffekter</vt:lpstr>
      <vt:lpstr>Jobb istedenfor trygd?</vt:lpstr>
      <vt:lpstr>To prinsipper for inntektssikring</vt:lpstr>
      <vt:lpstr>Sikring av inntekt eller inntektsmulighet?  </vt:lpstr>
      <vt:lpstr>Den norske «arbeidslinja»</vt:lpstr>
      <vt:lpstr>Blandede resultater</vt:lpstr>
      <vt:lpstr>Tid for å endre balansepunktet?</vt:lpstr>
      <vt:lpstr>PowerPoint Presentation</vt:lpstr>
      <vt:lpstr>PowerPoint Presentation</vt:lpstr>
      <vt:lpstr>Sykefravær i Norge 2000-2014:  «Mellomløsningen» virker!</vt:lpstr>
      <vt:lpstr>Anslåtte virkninger av gradert sykmelding for fravær over 8 uker</vt:lpstr>
      <vt:lpstr>Ny virkelighet</vt:lpstr>
      <vt:lpstr>PowerPoint Presentation</vt:lpstr>
      <vt:lpstr>Ny virkelighet</vt:lpstr>
      <vt:lpstr>Ny virkelighet</vt:lpstr>
      <vt:lpstr>Velferd og migrasjon</vt:lpstr>
      <vt:lpstr>Den første gruppen av arbeidsinnvandrere fra lavinntektsland 1971-75</vt:lpstr>
      <vt:lpstr>Sysselsetting, arbeidsinntekt, samlede overføringer, og uførerater</vt:lpstr>
      <vt:lpstr>Arbeid og uførhet blant eldre (over 60 år)</vt:lpstr>
      <vt:lpstr>Arbeidsledighet blant nye arbeidsinnvandrere</vt:lpstr>
      <vt:lpstr>Migrasjon og velferdsstat (NOU 2011:7)</vt:lpstr>
      <vt:lpstr>«Eksportabilitet»  og kompensasjonsgrad</vt:lpstr>
      <vt:lpstr>EØS og ”sammenlegging av trygdetid”</vt:lpstr>
      <vt:lpstr>Jobb istedenfor trygd?</vt:lpstr>
      <vt:lpstr>Ja, hvis det virkelig gikk an…</vt:lpstr>
      <vt:lpstr>Forslag (Holden, Markussen og Røed, 2012):</vt:lpstr>
      <vt:lpstr>Innvendinger</vt:lpstr>
      <vt:lpstr>Kommunene som skjermet arbeidsplass?</vt:lpstr>
      <vt:lpstr>Mobilisering av arbeidstilbudet</vt:lpstr>
      <vt:lpstr>PowerPoint Presentation</vt:lpstr>
    </vt:vector>
  </TitlesOfParts>
  <Company>Frisch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Arbeidsmarkedspolitikkens virkninger  - empiriske funn og  metodiske utfordringer</dc:title>
  <dc:creator>Knut Røed</dc:creator>
  <cp:lastModifiedBy>jvislie</cp:lastModifiedBy>
  <cp:revision>328</cp:revision>
  <cp:lastPrinted>2014-03-28T09:17:46Z</cp:lastPrinted>
  <dcterms:created xsi:type="dcterms:W3CDTF">2009-02-17T07:56:23Z</dcterms:created>
  <dcterms:modified xsi:type="dcterms:W3CDTF">2014-04-04T08:31:28Z</dcterms:modified>
</cp:coreProperties>
</file>