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8" r:id="rId4"/>
    <p:sldId id="273" r:id="rId5"/>
    <p:sldId id="262" r:id="rId6"/>
    <p:sldId id="258" r:id="rId7"/>
    <p:sldId id="274" r:id="rId8"/>
    <p:sldId id="260" r:id="rId9"/>
    <p:sldId id="261" r:id="rId10"/>
    <p:sldId id="264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29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85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877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170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177552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2540478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2903403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896BB"/>
    <a:srgbClr val="99FF99"/>
    <a:srgbClr val="33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70" d="100"/>
          <a:sy n="170" d="100"/>
        </p:scale>
        <p:origin x="-1854" y="-564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5D7F718-98BC-5045-A821-52C448D53BEB}" type="datetime1">
              <a:rPr lang="nb-NO"/>
              <a:pPr>
                <a:defRPr/>
              </a:pPr>
              <a:t>08.09.2015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B039BC9-F172-9346-BCD9-B103670D753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59944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61CEB0D-248D-A94B-8C34-DF0A71FD3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79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29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85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877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170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D8EFE-216C-FA41-B0EC-19250690C629}" type="slidenum">
              <a:rPr lang="en-US"/>
              <a:pPr/>
              <a:t>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E862B-79CF-F94D-B10C-D9E36ADC4C08}" type="datetime1">
              <a:rPr lang="nb-NO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D7203-3013-D749-ADA2-C23176B401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9966B-9BF2-6642-BA3E-7F6C4B6B5B48}" type="datetime1">
              <a:rPr lang="nb-NO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4BAE5-1A3D-6C4B-A19B-A21CA952B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6BBB-3F6B-FE47-9B20-0E604178B90B}" type="datetime1">
              <a:rPr lang="nb-NO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65EC-C774-EF4B-9967-F30DBC9C34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D70CB-25CB-BE44-8267-D24E2D49FE8A}" type="datetime1">
              <a:rPr lang="nb-NO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FD7A5-C8F5-1448-9D00-39B245CDA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A17C-8D7E-DE49-B1B2-99C5899E63E4}" type="datetime1">
              <a:rPr lang="nb-NO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2A21F-DA23-814C-9F57-78C93D6638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2FEF2-E4BD-6348-BAE6-B5F400DE8733}" type="datetime1">
              <a:rPr lang="nb-NO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4A88-5B81-1D4F-823C-6256520B3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23178-3325-B448-BCA2-C606C2543C23}" type="datetime1">
              <a:rPr lang="nb-NO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258ED-E363-D542-BB05-DA75DAA1F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1D0FA-0760-EC4E-B2CF-78F622ECA4CF}" type="datetime1">
              <a:rPr lang="nb-NO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EC82D-BBE7-BE49-AC35-8BE46C8CE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211" y="708544"/>
            <a:ext cx="7921944" cy="95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211" y="1651588"/>
            <a:ext cx="7924464" cy="342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210" y="5334252"/>
            <a:ext cx="1904895" cy="3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C7B76A9-D67D-FE47-B774-753115DD3D77}" type="datetime1">
              <a:rPr lang="nb-NO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953" y="5334252"/>
            <a:ext cx="685359" cy="3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FF88920-A570-764F-B75C-B0232A0E4D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SV_TIK_A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162467"/>
            <a:ext cx="4514516" cy="3328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2194" indent="-272194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9754" indent="-226828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7313" indent="-1814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239" indent="-1814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3164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sst.eu/" TargetMode="External"/><Relationship Id="rId2" Type="http://schemas.openxmlformats.org/officeDocument/2006/relationships/hyperlink" Target="http://www.uio.no/studier/utveksling/avtaler/avtaleeiere/sv/ti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3156" y="1917608"/>
            <a:ext cx="7543989" cy="1371940"/>
          </a:xfrm>
        </p:spPr>
        <p:txBody>
          <a:bodyPr/>
          <a:lstStyle/>
          <a:p>
            <a:pPr eaLnBrk="1" hangingPunct="1"/>
            <a:r>
              <a:rPr lang="nb-NO" sz="3200" dirty="0">
                <a:latin typeface="Calibri" panose="020F0502020204030204" pitchFamily="34" charset="0"/>
              </a:rPr>
              <a:t>U</a:t>
            </a:r>
            <a:r>
              <a:rPr lang="nb-NO" sz="3200" dirty="0" smtClean="0">
                <a:latin typeface="Calibri" panose="020F0502020204030204" pitchFamily="34" charset="0"/>
              </a:rPr>
              <a:t>tveksling </a:t>
            </a:r>
            <a:r>
              <a:rPr lang="nb-NO" sz="3200" dirty="0" smtClean="0">
                <a:latin typeface="Calibri" panose="020F0502020204030204" pitchFamily="34" charset="0"/>
              </a:rPr>
              <a:t>for </a:t>
            </a:r>
            <a:r>
              <a:rPr lang="nb-NO" sz="3200" dirty="0" smtClean="0">
                <a:latin typeface="Calibri" panose="020F0502020204030204" pitchFamily="34" charset="0"/>
              </a:rPr>
              <a:t>ESST-studenter våren 2016</a:t>
            </a:r>
            <a:endParaRPr lang="nb-NO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211" y="708544"/>
            <a:ext cx="7921944" cy="708796"/>
          </a:xfrm>
        </p:spPr>
        <p:txBody>
          <a:bodyPr/>
          <a:lstStyle/>
          <a:p>
            <a:r>
              <a:rPr lang="nb-NO" dirty="0" smtClean="0"/>
              <a:t>Aalborg Universitet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0600" y="1489348"/>
            <a:ext cx="7541840" cy="3590652"/>
          </a:xfrm>
        </p:spPr>
        <p:txBody>
          <a:bodyPr/>
          <a:lstStyle/>
          <a:p>
            <a:r>
              <a:rPr lang="nb-NO" sz="2000" dirty="0" smtClean="0"/>
              <a:t>Spesialiseringer: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b-NO" sz="2000" i="1" dirty="0" smtClean="0"/>
              <a:t>Innovasjonssystemer </a:t>
            </a:r>
            <a:r>
              <a:rPr lang="nb-NO" sz="2000" i="1" dirty="0"/>
              <a:t>og bærekraftig </a:t>
            </a:r>
            <a:r>
              <a:rPr lang="nb-NO" sz="2000" i="1" dirty="0" smtClean="0"/>
              <a:t>utvikling.</a:t>
            </a:r>
            <a:endParaRPr lang="nb-NO" sz="2000" i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b-NO" sz="2000" i="1" dirty="0" err="1" smtClean="0"/>
              <a:t>Ecological</a:t>
            </a:r>
            <a:r>
              <a:rPr lang="nb-NO" sz="2000" i="1" dirty="0" smtClean="0"/>
              <a:t> </a:t>
            </a:r>
            <a:r>
              <a:rPr lang="nb-NO" sz="2000" i="1" dirty="0" err="1"/>
              <a:t>Change</a:t>
            </a:r>
            <a:r>
              <a:rPr lang="nb-NO" sz="2000" i="1" dirty="0"/>
              <a:t> – </a:t>
            </a:r>
            <a:r>
              <a:rPr lang="nb-NO" sz="2000" i="1" dirty="0" err="1"/>
              <a:t>Experiences</a:t>
            </a:r>
            <a:r>
              <a:rPr lang="nb-NO" sz="2000" i="1" dirty="0"/>
              <a:t> from Greening </a:t>
            </a:r>
            <a:r>
              <a:rPr lang="nb-NO" sz="2000" i="1" dirty="0" err="1"/>
              <a:t>of</a:t>
            </a:r>
            <a:r>
              <a:rPr lang="nb-NO" sz="2000" i="1" dirty="0"/>
              <a:t> Industry, </a:t>
            </a:r>
            <a:r>
              <a:rPr lang="nb-NO" sz="2000" i="1" dirty="0" err="1"/>
              <a:t>Organic</a:t>
            </a:r>
            <a:r>
              <a:rPr lang="nb-NO" sz="2000" i="1" dirty="0"/>
              <a:t> </a:t>
            </a:r>
            <a:r>
              <a:rPr lang="nb-NO" sz="2000" i="1" dirty="0" err="1"/>
              <a:t>Farming</a:t>
            </a:r>
            <a:r>
              <a:rPr lang="nb-NO" sz="2000" i="1" dirty="0"/>
              <a:t> and Energy </a:t>
            </a:r>
            <a:r>
              <a:rPr lang="nb-NO" sz="2000" i="1" dirty="0" smtClean="0"/>
              <a:t>Production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b-NO" sz="2000" i="1" dirty="0" smtClean="0"/>
              <a:t>Green </a:t>
            </a:r>
            <a:r>
              <a:rPr lang="nb-NO" sz="2000" i="1" dirty="0" err="1"/>
              <a:t>Innovation</a:t>
            </a:r>
            <a:r>
              <a:rPr lang="nb-NO" sz="2000" i="1" dirty="0"/>
              <a:t> Policy, Public </a:t>
            </a:r>
            <a:r>
              <a:rPr lang="nb-NO" sz="2000" i="1" dirty="0" err="1"/>
              <a:t>Participation</a:t>
            </a:r>
            <a:r>
              <a:rPr lang="nb-NO" sz="2000" i="1" dirty="0"/>
              <a:t>, and </a:t>
            </a:r>
            <a:r>
              <a:rPr lang="nb-NO" sz="2000" i="1" dirty="0" err="1"/>
              <a:t>Environmental</a:t>
            </a:r>
            <a:r>
              <a:rPr lang="nb-NO" sz="2000" i="1" dirty="0"/>
              <a:t> </a:t>
            </a:r>
            <a:r>
              <a:rPr lang="nb-NO" sz="2000" i="1" dirty="0" err="1"/>
              <a:t>Impact</a:t>
            </a:r>
            <a:r>
              <a:rPr lang="nb-NO" sz="2000" i="1" dirty="0"/>
              <a:t> </a:t>
            </a:r>
            <a:r>
              <a:rPr lang="nb-NO" sz="2000" i="1" dirty="0" err="1" smtClean="0"/>
              <a:t>Assessment</a:t>
            </a:r>
            <a:endParaRPr lang="nb-NO" sz="2000" i="1" dirty="0" smtClean="0"/>
          </a:p>
          <a:p>
            <a:pPr>
              <a:lnSpc>
                <a:spcPct val="150000"/>
              </a:lnSpc>
            </a:pPr>
            <a:endParaRPr lang="nb-NO" sz="2000" i="1" dirty="0"/>
          </a:p>
          <a:p>
            <a:pPr>
              <a:lnSpc>
                <a:spcPct val="150000"/>
              </a:lnSpc>
            </a:pPr>
            <a:r>
              <a:rPr lang="nb-NO" sz="2000" dirty="0" smtClean="0"/>
              <a:t>Alumnikontakt: Miriam Øyna, vår 2014.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3244"/>
            <a:ext cx="1683060" cy="897632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76BBB-3F6B-FE47-9B20-0E604178B90B}" type="datetime1">
              <a:rPr lang="nb-NO" smtClean="0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7E65EC-C774-EF4B-9967-F30DBC9C34E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697260"/>
            <a:ext cx="7921944" cy="953130"/>
          </a:xfrm>
        </p:spPr>
        <p:txBody>
          <a:bodyPr/>
          <a:lstStyle/>
          <a:p>
            <a:r>
              <a:rPr lang="nb-NO" dirty="0" smtClean="0"/>
              <a:t>Tallinn </a:t>
            </a:r>
            <a:r>
              <a:rPr lang="nb-NO" dirty="0" err="1" smtClean="0"/>
              <a:t>University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Technology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6245696" cy="3429000"/>
          </a:xfrm>
        </p:spPr>
        <p:txBody>
          <a:bodyPr/>
          <a:lstStyle/>
          <a:p>
            <a:r>
              <a:rPr lang="en-US" dirty="0" err="1" smtClean="0"/>
              <a:t>Spesialisering</a:t>
            </a:r>
            <a:r>
              <a:rPr lang="en-US" dirty="0" smtClean="0"/>
              <a:t>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i="1" dirty="0" smtClean="0"/>
              <a:t>Innovation policy and small states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err="1" smtClean="0"/>
              <a:t>Innovasjon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små</a:t>
            </a:r>
            <a:r>
              <a:rPr lang="en-US" sz="2000" dirty="0" smtClean="0"/>
              <a:t> </a:t>
            </a:r>
            <a:r>
              <a:rPr lang="en-US" sz="2000" dirty="0" err="1" smtClean="0"/>
              <a:t>stater</a:t>
            </a:r>
            <a:endParaRPr lang="en-US" sz="20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err="1" smtClean="0"/>
              <a:t>Teknologisk</a:t>
            </a:r>
            <a:r>
              <a:rPr lang="en-US" sz="2000" dirty="0" smtClean="0"/>
              <a:t> </a:t>
            </a:r>
            <a:r>
              <a:rPr lang="en-US" sz="2000" dirty="0" err="1" smtClean="0"/>
              <a:t>kapasitet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sentral</a:t>
            </a:r>
            <a:r>
              <a:rPr lang="en-US" sz="2000" dirty="0" smtClean="0"/>
              <a:t>- </a:t>
            </a:r>
            <a:r>
              <a:rPr lang="en-US" sz="2000" dirty="0" err="1" smtClean="0"/>
              <a:t>og</a:t>
            </a:r>
            <a:r>
              <a:rPr lang="en-US" sz="2000" dirty="0" smtClean="0"/>
              <a:t> </a:t>
            </a:r>
            <a:r>
              <a:rPr lang="en-US" sz="2000" dirty="0" err="1" smtClean="0"/>
              <a:t>østeuropa</a:t>
            </a:r>
            <a:endParaRPr lang="en-US" sz="20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err="1" smtClean="0"/>
              <a:t>Sentrum</a:t>
            </a:r>
            <a:r>
              <a:rPr lang="en-US" sz="2000" dirty="0" smtClean="0"/>
              <a:t>/</a:t>
            </a:r>
            <a:r>
              <a:rPr lang="en-US" sz="2000" dirty="0" err="1" smtClean="0"/>
              <a:t>periferi</a:t>
            </a:r>
            <a:r>
              <a:rPr lang="en-US" sz="2000" dirty="0" smtClean="0"/>
              <a:t> </a:t>
            </a:r>
            <a:r>
              <a:rPr lang="en-US" sz="2000" dirty="0" err="1" smtClean="0"/>
              <a:t>og</a:t>
            </a:r>
            <a:r>
              <a:rPr lang="en-US" sz="2000" dirty="0" smtClean="0"/>
              <a:t> </a:t>
            </a:r>
            <a:r>
              <a:rPr lang="en-US" sz="2000" dirty="0" err="1" smtClean="0"/>
              <a:t>innovasjon</a:t>
            </a:r>
            <a:endParaRPr lang="en-US" sz="2000" dirty="0" smtClean="0"/>
          </a:p>
          <a:p>
            <a:pPr marL="362926" lvl="1" indent="0">
              <a:buNone/>
            </a:pPr>
            <a:endParaRPr lang="en-US" i="1" dirty="0" smtClean="0"/>
          </a:p>
          <a:p>
            <a:pPr marL="362926" lvl="1" indent="0">
              <a:buNone/>
            </a:pPr>
            <a:endParaRPr lang="en-US" i="1" dirty="0" smtClean="0"/>
          </a:p>
          <a:p>
            <a:pPr marL="362926" lvl="1" indent="0">
              <a:buNone/>
            </a:pPr>
            <a:endParaRPr lang="en-US" i="1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76BBB-3F6B-FE47-9B20-0E604178B90B}" type="datetime1">
              <a:rPr lang="nb-NO" smtClean="0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7E65EC-C774-EF4B-9967-F30DBC9C34E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97260"/>
            <a:ext cx="1695450" cy="733425"/>
          </a:xfrm>
        </p:spPr>
      </p:pic>
    </p:spTree>
    <p:extLst>
      <p:ext uri="{BB962C8B-B14F-4D97-AF65-F5344CB8AC3E}">
        <p14:creationId xmlns:p14="http://schemas.microsoft.com/office/powerpoint/2010/main" val="12760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697260"/>
            <a:ext cx="7921944" cy="953130"/>
          </a:xfrm>
        </p:spPr>
        <p:txBody>
          <a:bodyPr/>
          <a:lstStyle/>
          <a:p>
            <a:r>
              <a:rPr lang="nb-NO" dirty="0" err="1"/>
              <a:t>Université</a:t>
            </a:r>
            <a:r>
              <a:rPr lang="nb-NO" dirty="0"/>
              <a:t> de Strasbourg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7469832" cy="3429000"/>
          </a:xfrm>
        </p:spPr>
        <p:txBody>
          <a:bodyPr/>
          <a:lstStyle/>
          <a:p>
            <a:r>
              <a:rPr lang="en-US" dirty="0" err="1" smtClean="0"/>
              <a:t>Spesialisering</a:t>
            </a:r>
            <a:r>
              <a:rPr lang="en-US" dirty="0" smtClean="0"/>
              <a:t>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/>
              <a:t>The politics of knowledge: Assessing and communicating risk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1700" dirty="0" err="1" smtClean="0"/>
              <a:t>Vitenskapen</a:t>
            </a:r>
            <a:r>
              <a:rPr lang="en-US" sz="1700" dirty="0" smtClean="0"/>
              <a:t> </a:t>
            </a:r>
            <a:r>
              <a:rPr lang="en-US" sz="1700" dirty="0" err="1" smtClean="0"/>
              <a:t>og</a:t>
            </a:r>
            <a:r>
              <a:rPr lang="en-US" sz="1700" dirty="0" smtClean="0"/>
              <a:t> </a:t>
            </a:r>
            <a:r>
              <a:rPr lang="en-US" sz="1700" dirty="0" err="1" smtClean="0"/>
              <a:t>teknologiens</a:t>
            </a:r>
            <a:r>
              <a:rPr lang="en-US" sz="1700" dirty="0" smtClean="0"/>
              <a:t> </a:t>
            </a:r>
            <a:r>
              <a:rPr lang="en-US" sz="1700" dirty="0" err="1" smtClean="0"/>
              <a:t>påvirkning</a:t>
            </a:r>
            <a:r>
              <a:rPr lang="en-US" sz="1700" dirty="0" smtClean="0"/>
              <a:t> </a:t>
            </a:r>
            <a:r>
              <a:rPr lang="en-US" sz="1700" dirty="0" err="1" smtClean="0"/>
              <a:t>på</a:t>
            </a:r>
            <a:r>
              <a:rPr lang="en-US" sz="1700" dirty="0" smtClean="0"/>
              <a:t> </a:t>
            </a:r>
            <a:r>
              <a:rPr lang="en-US" sz="1700" dirty="0" err="1" smtClean="0"/>
              <a:t>hverdagslivet</a:t>
            </a:r>
            <a:endParaRPr lang="en-US" sz="1700" dirty="0" smtClean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1700" dirty="0" err="1" smtClean="0"/>
              <a:t>Risikoanalyse</a:t>
            </a:r>
            <a:r>
              <a:rPr lang="en-US" sz="1700" dirty="0" smtClean="0"/>
              <a:t> </a:t>
            </a:r>
            <a:r>
              <a:rPr lang="en-US" sz="1700" dirty="0"/>
              <a:t>– </a:t>
            </a:r>
            <a:r>
              <a:rPr lang="en-US" sz="1700" dirty="0" err="1"/>
              <a:t>hvem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hvordan</a:t>
            </a:r>
            <a:r>
              <a:rPr lang="en-US" sz="1700" dirty="0" smtClean="0"/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2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 err="1" smtClean="0"/>
              <a:t>Alumnikontakt</a:t>
            </a:r>
            <a:r>
              <a:rPr lang="en-US" sz="2100" dirty="0" smtClean="0"/>
              <a:t>: Lene Kristin Olsen </a:t>
            </a:r>
            <a:r>
              <a:rPr lang="en-US" sz="2100" dirty="0" smtClean="0"/>
              <a:t>Grimstad, </a:t>
            </a:r>
            <a:r>
              <a:rPr lang="en-US" sz="2100" dirty="0" err="1" smtClean="0"/>
              <a:t>vår</a:t>
            </a:r>
            <a:r>
              <a:rPr lang="en-US" sz="2100" dirty="0" smtClean="0"/>
              <a:t> 2014.</a:t>
            </a:r>
            <a:endParaRPr lang="en-US" sz="2100" dirty="0" smtClean="0"/>
          </a:p>
          <a:p>
            <a:pPr marL="362926" lvl="1" indent="0">
              <a:buNone/>
            </a:pPr>
            <a:endParaRPr lang="en-US" i="1" dirty="0" smtClean="0"/>
          </a:p>
          <a:p>
            <a:pPr marL="362926" lvl="1" indent="0">
              <a:buNone/>
            </a:pPr>
            <a:endParaRPr lang="en-US" i="1" dirty="0" smtClean="0"/>
          </a:p>
          <a:p>
            <a:pPr marL="362926" lvl="1" indent="0">
              <a:buNone/>
            </a:pPr>
            <a:endParaRPr lang="en-US" i="1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76BBB-3F6B-FE47-9B20-0E604178B90B}" type="datetime1">
              <a:rPr lang="nb-NO" smtClean="0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7E65EC-C774-EF4B-9967-F30DBC9C34E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76" y="265213"/>
            <a:ext cx="3552395" cy="864096"/>
          </a:xfrm>
        </p:spPr>
      </p:pic>
    </p:spTree>
    <p:extLst>
      <p:ext uri="{BB962C8B-B14F-4D97-AF65-F5344CB8AC3E}">
        <p14:creationId xmlns:p14="http://schemas.microsoft.com/office/powerpoint/2010/main" val="28678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697260"/>
            <a:ext cx="7344816" cy="953130"/>
          </a:xfrm>
        </p:spPr>
        <p:txBody>
          <a:bodyPr/>
          <a:lstStyle/>
          <a:p>
            <a:r>
              <a:rPr lang="en-US" dirty="0"/>
              <a:t>National and </a:t>
            </a:r>
            <a:r>
              <a:rPr lang="en-US" dirty="0" err="1"/>
              <a:t>Kapodistrian</a:t>
            </a:r>
            <a:r>
              <a:rPr lang="en-US" dirty="0"/>
              <a:t> University of </a:t>
            </a:r>
            <a:r>
              <a:rPr lang="en-US" dirty="0" smtClean="0"/>
              <a:t>Athens National Technical University of Athens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7757864" cy="3429000"/>
          </a:xfrm>
        </p:spPr>
        <p:txBody>
          <a:bodyPr/>
          <a:lstStyle/>
          <a:p>
            <a:r>
              <a:rPr lang="en-US" sz="2000" dirty="0" err="1" smtClean="0"/>
              <a:t>Spesialiseringer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Philosophy and History of Science and </a:t>
            </a:r>
            <a:r>
              <a:rPr lang="en-US" sz="1800" dirty="0" smtClean="0"/>
              <a:t>Technology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Information Technology: Historical to Policy </a:t>
            </a:r>
            <a:r>
              <a:rPr lang="en-US" sz="1800" dirty="0" smtClean="0"/>
              <a:t>Considerations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Sociality and Materiality at a National </a:t>
            </a:r>
            <a:r>
              <a:rPr lang="en-US" sz="1800" dirty="0" smtClean="0"/>
              <a:t>Level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Science, Technology and Sustainability: North-South Comparisons</a:t>
            </a:r>
          </a:p>
          <a:p>
            <a:pPr marL="362926" lvl="1" indent="0">
              <a:buNone/>
            </a:pPr>
            <a:endParaRPr lang="en-US" i="1" dirty="0" smtClean="0"/>
          </a:p>
          <a:p>
            <a:pPr marL="362926" lvl="1" indent="0">
              <a:buNone/>
            </a:pPr>
            <a:endParaRPr lang="en-US" i="1" dirty="0" smtClean="0"/>
          </a:p>
          <a:p>
            <a:pPr marL="362926" lvl="1" indent="0">
              <a:buNone/>
            </a:pPr>
            <a:endParaRPr lang="en-US" i="1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76BBB-3F6B-FE47-9B20-0E604178B90B}" type="datetime1">
              <a:rPr lang="nb-NO" smtClean="0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7E65EC-C774-EF4B-9967-F30DBC9C34E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77" y="1561356"/>
            <a:ext cx="1152128" cy="115212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1196"/>
            <a:ext cx="819914" cy="12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697260"/>
            <a:ext cx="7921944" cy="953130"/>
          </a:xfrm>
        </p:spPr>
        <p:txBody>
          <a:bodyPr/>
          <a:lstStyle/>
          <a:p>
            <a:r>
              <a:rPr lang="nb-NO" dirty="0" err="1" smtClean="0"/>
              <a:t>Universiteit</a:t>
            </a:r>
            <a:r>
              <a:rPr lang="nb-NO" dirty="0" smtClean="0"/>
              <a:t> Maastricht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7469832" cy="3429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Spesialisering</a:t>
            </a:r>
            <a:r>
              <a:rPr lang="en-US" dirty="0" smtClean="0"/>
              <a:t>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/>
              <a:t>Science and Public Policy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100" dirty="0" err="1" smtClean="0"/>
              <a:t>Vitenskapens</a:t>
            </a:r>
            <a:r>
              <a:rPr lang="en-US" sz="2100" dirty="0" smtClean="0"/>
              <a:t> </a:t>
            </a:r>
            <a:r>
              <a:rPr lang="en-US" sz="2100" dirty="0" err="1" smtClean="0"/>
              <a:t>plass</a:t>
            </a:r>
            <a:r>
              <a:rPr lang="en-US" sz="2100" dirty="0" smtClean="0"/>
              <a:t> </a:t>
            </a:r>
            <a:r>
              <a:rPr lang="en-US" sz="2100" dirty="0" err="1" smtClean="0"/>
              <a:t>i</a:t>
            </a:r>
            <a:r>
              <a:rPr lang="en-US" sz="2100" dirty="0" smtClean="0"/>
              <a:t> </a:t>
            </a:r>
            <a:r>
              <a:rPr lang="en-US" sz="2100" dirty="0" err="1" smtClean="0"/>
              <a:t>politikken</a:t>
            </a:r>
            <a:endParaRPr lang="en-US" sz="21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100" dirty="0" err="1" smtClean="0"/>
              <a:t>Eksperter</a:t>
            </a:r>
            <a:r>
              <a:rPr lang="en-US" sz="2100" dirty="0" smtClean="0"/>
              <a:t> </a:t>
            </a:r>
            <a:r>
              <a:rPr lang="en-US" sz="2100" dirty="0" err="1" smtClean="0"/>
              <a:t>og</a:t>
            </a:r>
            <a:r>
              <a:rPr lang="en-US" sz="2100" dirty="0" smtClean="0"/>
              <a:t> </a:t>
            </a:r>
            <a:r>
              <a:rPr lang="en-US" sz="2100" dirty="0" err="1" smtClean="0"/>
              <a:t>politikere</a:t>
            </a:r>
            <a:endParaRPr lang="en-US" sz="21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100" dirty="0" err="1" smtClean="0"/>
              <a:t>Vitenskapsbasert</a:t>
            </a:r>
            <a:r>
              <a:rPr lang="en-US" sz="2100" dirty="0" smtClean="0"/>
              <a:t> </a:t>
            </a:r>
            <a:r>
              <a:rPr lang="en-US" sz="2100" dirty="0" smtClean="0"/>
              <a:t>policy</a:t>
            </a:r>
          </a:p>
          <a:p>
            <a:pPr marL="0" indent="0">
              <a:buNone/>
            </a:pPr>
            <a:endParaRPr lang="en-US" sz="1600" i="1" dirty="0" smtClean="0"/>
          </a:p>
          <a:p>
            <a:pPr marL="0" indent="0">
              <a:buNone/>
            </a:pPr>
            <a:r>
              <a:rPr lang="en-US" sz="1600" i="1" dirty="0" smtClean="0"/>
              <a:t>PS: Maastricht </a:t>
            </a:r>
            <a:r>
              <a:rPr lang="en-US" sz="1600" i="1" dirty="0" err="1" smtClean="0"/>
              <a:t>er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svært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aktive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i</a:t>
            </a:r>
            <a:r>
              <a:rPr lang="en-US" sz="1600" i="1" dirty="0" smtClean="0"/>
              <a:t> ESST-</a:t>
            </a:r>
            <a:r>
              <a:rPr lang="en-US" sz="1600" i="1" dirty="0" err="1" smtClean="0"/>
              <a:t>nettverket</a:t>
            </a:r>
            <a:r>
              <a:rPr lang="en-US" sz="1600" i="1" dirty="0" smtClean="0"/>
              <a:t>. ESSTs </a:t>
            </a:r>
            <a:r>
              <a:rPr lang="en-US" sz="1600" i="1" dirty="0" err="1" smtClean="0"/>
              <a:t>studieleder</a:t>
            </a:r>
            <a:r>
              <a:rPr lang="en-US" sz="1600" i="1" dirty="0" smtClean="0"/>
              <a:t>, professor </a:t>
            </a:r>
            <a:r>
              <a:rPr lang="en-US" sz="1600" i="1" dirty="0" smtClean="0"/>
              <a:t>Jessica </a:t>
            </a:r>
            <a:r>
              <a:rPr lang="en-US" sz="1600" i="1" dirty="0" err="1" smtClean="0"/>
              <a:t>M</a:t>
            </a:r>
            <a:r>
              <a:rPr lang="en-US" sz="1600" i="1" dirty="0" err="1" smtClean="0"/>
              <a:t>esman</a:t>
            </a:r>
            <a:r>
              <a:rPr lang="en-US" sz="1600" i="1" dirty="0" smtClean="0"/>
              <a:t>, jobber her.</a:t>
            </a:r>
            <a:endParaRPr lang="en-US" sz="1600" i="1" dirty="0" smtClean="0"/>
          </a:p>
          <a:p>
            <a:pPr marL="362926" lvl="1" indent="0">
              <a:buNone/>
            </a:pPr>
            <a:endParaRPr lang="en-US" i="1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76BBB-3F6B-FE47-9B20-0E604178B90B}" type="datetime1">
              <a:rPr lang="nb-NO" smtClean="0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7E65EC-C774-EF4B-9967-F30DBC9C34E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25252"/>
            <a:ext cx="1726265" cy="1152128"/>
          </a:xfrm>
        </p:spPr>
      </p:pic>
    </p:spTree>
    <p:extLst>
      <p:ext uri="{BB962C8B-B14F-4D97-AF65-F5344CB8AC3E}">
        <p14:creationId xmlns:p14="http://schemas.microsoft.com/office/powerpoint/2010/main" val="33118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697260"/>
            <a:ext cx="7921944" cy="953130"/>
          </a:xfrm>
        </p:spPr>
        <p:txBody>
          <a:bodyPr/>
          <a:lstStyle/>
          <a:p>
            <a:r>
              <a:rPr lang="nb-NO" dirty="0" err="1" smtClean="0"/>
              <a:t>Universidade</a:t>
            </a:r>
            <a:r>
              <a:rPr lang="nb-NO" dirty="0" smtClean="0"/>
              <a:t> de Lisboa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7469832" cy="3429000"/>
          </a:xfrm>
        </p:spPr>
        <p:txBody>
          <a:bodyPr/>
          <a:lstStyle/>
          <a:p>
            <a:r>
              <a:rPr lang="en-US" dirty="0" err="1" smtClean="0"/>
              <a:t>Spesialisering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Water </a:t>
            </a:r>
            <a:r>
              <a:rPr lang="en-US" dirty="0"/>
              <a:t>management and water uses: Public participation, stakeholders’ involvement and the role of science</a:t>
            </a:r>
            <a:r>
              <a:rPr lang="en-US" dirty="0" smtClean="0"/>
              <a:t>.</a:t>
            </a:r>
          </a:p>
          <a:p>
            <a:pPr marL="774760" lvl="1" indent="-457200">
              <a:lnSpc>
                <a:spcPct val="150000"/>
              </a:lnSpc>
            </a:pPr>
            <a:r>
              <a:rPr lang="en-US" dirty="0" smtClean="0"/>
              <a:t>Vann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naturressurs</a:t>
            </a:r>
            <a:r>
              <a:rPr lang="en-US" dirty="0" smtClean="0"/>
              <a:t>, </a:t>
            </a:r>
            <a:r>
              <a:rPr lang="en-US" dirty="0" err="1" smtClean="0"/>
              <a:t>klimautfordringer</a:t>
            </a:r>
            <a:endParaRPr lang="en-US" dirty="0" smtClean="0"/>
          </a:p>
          <a:p>
            <a:pPr marL="774760" lvl="1" indent="-457200">
              <a:lnSpc>
                <a:spcPct val="150000"/>
              </a:lnSpc>
            </a:pPr>
            <a:r>
              <a:rPr lang="en-US" dirty="0" err="1" smtClean="0"/>
              <a:t>Vannpolicy</a:t>
            </a:r>
            <a:r>
              <a:rPr lang="en-US" dirty="0" smtClean="0"/>
              <a:t> – </a:t>
            </a:r>
            <a:r>
              <a:rPr lang="en-US" dirty="0" err="1" smtClean="0"/>
              <a:t>involvering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stakeholders</a:t>
            </a:r>
          </a:p>
          <a:p>
            <a:pPr marL="774760" lvl="1" indent="-457200">
              <a:lnSpc>
                <a:spcPct val="150000"/>
              </a:lnSpc>
            </a:pPr>
            <a:r>
              <a:rPr lang="en-US" dirty="0" err="1" smtClean="0"/>
              <a:t>Ekspertkunnskap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lekfolk</a:t>
            </a:r>
            <a:endParaRPr lang="en-US" dirty="0" smtClean="0"/>
          </a:p>
          <a:p>
            <a:pPr marL="362926" lvl="1" indent="0">
              <a:buNone/>
            </a:pPr>
            <a:endParaRPr lang="en-US" i="1" dirty="0" smtClean="0"/>
          </a:p>
          <a:p>
            <a:pPr marL="362926" lvl="1" indent="0">
              <a:buNone/>
            </a:pPr>
            <a:endParaRPr lang="en-US" i="1" dirty="0" smtClean="0"/>
          </a:p>
          <a:p>
            <a:pPr marL="362926" lvl="1" indent="0">
              <a:buNone/>
            </a:pPr>
            <a:endParaRPr lang="en-US" i="1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76BBB-3F6B-FE47-9B20-0E604178B90B}" type="datetime1">
              <a:rPr lang="nb-NO" smtClean="0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7E65EC-C774-EF4B-9967-F30DBC9C34E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1196"/>
            <a:ext cx="1275660" cy="184938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1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697260"/>
            <a:ext cx="7921944" cy="953130"/>
          </a:xfrm>
        </p:spPr>
        <p:txBody>
          <a:bodyPr/>
          <a:lstStyle/>
          <a:p>
            <a:r>
              <a:rPr lang="nb-NO" dirty="0" err="1" smtClean="0">
                <a:solidFill>
                  <a:schemeClr val="tx1"/>
                </a:solidFill>
              </a:rPr>
              <a:t>Universidad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Autonoma</a:t>
            </a:r>
            <a:r>
              <a:rPr lang="nb-NO" dirty="0" smtClean="0">
                <a:solidFill>
                  <a:schemeClr val="tx1"/>
                </a:solidFill>
              </a:rPr>
              <a:t> de Madrid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7469832" cy="3429000"/>
          </a:xfrm>
        </p:spPr>
        <p:txBody>
          <a:bodyPr/>
          <a:lstStyle/>
          <a:p>
            <a:r>
              <a:rPr lang="en-US" dirty="0" err="1" smtClean="0"/>
              <a:t>Spesialisering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Economics and Management of </a:t>
            </a:r>
            <a:r>
              <a:rPr lang="en-US" b="1" dirty="0" smtClean="0"/>
              <a:t>Innovation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i="1" dirty="0" err="1" smtClean="0"/>
              <a:t>Ledelse</a:t>
            </a:r>
            <a:r>
              <a:rPr lang="en-US" i="1" dirty="0" smtClean="0"/>
              <a:t>/</a:t>
            </a:r>
            <a:r>
              <a:rPr lang="en-US" i="1" dirty="0" err="1" smtClean="0"/>
              <a:t>styring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dens </a:t>
            </a:r>
            <a:r>
              <a:rPr lang="en-US" i="1" dirty="0" err="1" smtClean="0"/>
              <a:t>påvirking</a:t>
            </a:r>
            <a:r>
              <a:rPr lang="en-US" i="1" dirty="0" smtClean="0"/>
              <a:t> </a:t>
            </a:r>
            <a:r>
              <a:rPr lang="en-US" i="1" dirty="0" err="1" smtClean="0"/>
              <a:t>på</a:t>
            </a:r>
            <a:r>
              <a:rPr lang="en-US" i="1" dirty="0" smtClean="0"/>
              <a:t> </a:t>
            </a:r>
            <a:r>
              <a:rPr lang="en-US" i="1" dirty="0" err="1" smtClean="0"/>
              <a:t>innovasjon</a:t>
            </a:r>
            <a:endParaRPr lang="en-US" i="1" dirty="0" smtClean="0"/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i="1" dirty="0" smtClean="0"/>
              <a:t>R&amp;D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innovasjonsplicy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EU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i="1" dirty="0" err="1" smtClean="0"/>
              <a:t>Ledelse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organisering</a:t>
            </a:r>
            <a:r>
              <a:rPr lang="en-US" i="1" dirty="0" smtClean="0"/>
              <a:t> </a:t>
            </a:r>
            <a:r>
              <a:rPr lang="en-US" i="1" dirty="0" err="1" smtClean="0"/>
              <a:t>av</a:t>
            </a:r>
            <a:r>
              <a:rPr lang="en-US" i="1" dirty="0" smtClean="0"/>
              <a:t> </a:t>
            </a:r>
            <a:r>
              <a:rPr lang="en-US" i="1" dirty="0" err="1" smtClean="0"/>
              <a:t>teknologisk</a:t>
            </a:r>
            <a:r>
              <a:rPr lang="en-US" i="1" dirty="0" smtClean="0"/>
              <a:t> </a:t>
            </a:r>
            <a:r>
              <a:rPr lang="en-US" i="1" dirty="0" err="1" smtClean="0"/>
              <a:t>innovasjon</a:t>
            </a:r>
            <a:endParaRPr lang="en-US" i="1" dirty="0" smtClean="0"/>
          </a:p>
          <a:p>
            <a:pPr marL="362926" lvl="1" indent="0">
              <a:buNone/>
            </a:pPr>
            <a:endParaRPr lang="en-US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62926" lvl="1" indent="0">
              <a:buNone/>
            </a:pPr>
            <a:r>
              <a:rPr lang="en-US" dirty="0" err="1" smtClean="0"/>
              <a:t>Alumnikontakt</a:t>
            </a:r>
            <a:r>
              <a:rPr lang="en-US" dirty="0" smtClean="0"/>
              <a:t>: Maria Reinlie, </a:t>
            </a:r>
            <a:r>
              <a:rPr lang="en-US" dirty="0" err="1" smtClean="0"/>
              <a:t>vår</a:t>
            </a:r>
            <a:r>
              <a:rPr lang="en-US" dirty="0" smtClean="0"/>
              <a:t> 2015.</a:t>
            </a:r>
            <a:endParaRPr lang="en-US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76BBB-3F6B-FE47-9B20-0E604178B90B}" type="datetime1">
              <a:rPr lang="nb-NO" smtClean="0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7E65EC-C774-EF4B-9967-F30DBC9C34E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3204"/>
            <a:ext cx="1938536" cy="1850421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7808796" y="2641476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Obs! Kan være greit å kunne litt spansk språk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7668344" y="2259079"/>
            <a:ext cx="1371716" cy="208823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4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8B12466-60F2-F145-86F5-D78DE51BC4B2}" type="datetime1">
              <a:rPr lang="nb-NO" smtClean="0"/>
              <a:pPr/>
              <a:t>08.09.2015</a:t>
            </a:fld>
            <a:endParaRPr lang="nb-NO" smtClean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4451E4-C31A-024D-B7A2-0F9BA9B738A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33981" y="697260"/>
            <a:ext cx="7921944" cy="953130"/>
          </a:xfrm>
        </p:spPr>
        <p:txBody>
          <a:bodyPr/>
          <a:lstStyle/>
          <a:p>
            <a:pPr eaLnBrk="1" hangingPunct="1"/>
            <a:r>
              <a:rPr lang="nb-NO" dirty="0" smtClean="0"/>
              <a:t>Hvor kan du reise?</a:t>
            </a:r>
            <a:endParaRPr lang="nb-NO" dirty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48555"/>
            <a:ext cx="7924464" cy="1184426"/>
          </a:xfrm>
        </p:spPr>
        <p:txBody>
          <a:bodyPr/>
          <a:lstStyle/>
          <a:p>
            <a:pPr eaLnBrk="1" hangingPunct="1"/>
            <a:r>
              <a:rPr lang="nb-NO" dirty="0" smtClean="0"/>
              <a:t>Ni aktive universiteter</a:t>
            </a:r>
          </a:p>
          <a:p>
            <a:pPr eaLnBrk="1" hangingPunct="1"/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1259632" y="3837217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rgbClr val="F896BB"/>
                </a:solidFill>
              </a:rPr>
              <a:t>Universitè</a:t>
            </a:r>
            <a:r>
              <a:rPr lang="nb-NO" dirty="0" smtClean="0">
                <a:solidFill>
                  <a:srgbClr val="F896BB"/>
                </a:solidFill>
              </a:rPr>
              <a:t> de Namur</a:t>
            </a:r>
            <a:endParaRPr lang="nb-NO" dirty="0">
              <a:solidFill>
                <a:srgbClr val="F896BB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4694953" y="2590269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u="sng" dirty="0" smtClean="0">
                <a:solidFill>
                  <a:srgbClr val="00B0F0"/>
                </a:solidFill>
              </a:rPr>
              <a:t>IT-Universitetet i København</a:t>
            </a:r>
            <a:endParaRPr lang="nb-NO" u="sng" dirty="0">
              <a:solidFill>
                <a:srgbClr val="00B0F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4788024" y="3498663"/>
            <a:ext cx="327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u="sng" dirty="0" smtClean="0">
                <a:solidFill>
                  <a:srgbClr val="7030A0"/>
                </a:solidFill>
              </a:rPr>
              <a:t>Aalborg Universitet</a:t>
            </a:r>
            <a:endParaRPr lang="nb-NO" u="sng" dirty="0">
              <a:solidFill>
                <a:srgbClr val="7030A0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2051720" y="4513684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FF"/>
                </a:solidFill>
              </a:rPr>
              <a:t>Tallinn </a:t>
            </a:r>
            <a:r>
              <a:rPr lang="nb-NO" dirty="0" err="1" smtClean="0">
                <a:solidFill>
                  <a:srgbClr val="FF00FF"/>
                </a:solidFill>
              </a:rPr>
              <a:t>University</a:t>
            </a:r>
            <a:r>
              <a:rPr lang="nb-NO" dirty="0" smtClean="0">
                <a:solidFill>
                  <a:srgbClr val="FF00FF"/>
                </a:solidFill>
              </a:rPr>
              <a:t> </a:t>
            </a:r>
            <a:r>
              <a:rPr lang="nb-NO" dirty="0" err="1" smtClean="0">
                <a:solidFill>
                  <a:srgbClr val="FF00FF"/>
                </a:solidFill>
              </a:rPr>
              <a:t>of</a:t>
            </a:r>
            <a:r>
              <a:rPr lang="nb-NO" dirty="0" smtClean="0">
                <a:solidFill>
                  <a:srgbClr val="FF00FF"/>
                </a:solidFill>
              </a:rPr>
              <a:t> </a:t>
            </a:r>
            <a:r>
              <a:rPr lang="nb-NO" dirty="0">
                <a:solidFill>
                  <a:srgbClr val="FF00FF"/>
                </a:solidFill>
              </a:rPr>
              <a:t>T</a:t>
            </a:r>
            <a:r>
              <a:rPr lang="nb-NO" dirty="0" smtClean="0">
                <a:solidFill>
                  <a:srgbClr val="FF00FF"/>
                </a:solidFill>
              </a:rPr>
              <a:t>echnology</a:t>
            </a:r>
            <a:endParaRPr lang="nb-NO" dirty="0">
              <a:solidFill>
                <a:srgbClr val="FF00FF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724128" y="213742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u="sng" dirty="0" err="1" smtClean="0">
                <a:solidFill>
                  <a:srgbClr val="FFC000"/>
                </a:solidFill>
              </a:rPr>
              <a:t>Universitè</a:t>
            </a:r>
            <a:r>
              <a:rPr lang="nb-NO" u="sng" dirty="0" smtClean="0">
                <a:solidFill>
                  <a:srgbClr val="FFC000"/>
                </a:solidFill>
              </a:rPr>
              <a:t> de Strasbourg</a:t>
            </a:r>
            <a:endParaRPr lang="nb-NO" u="sng" dirty="0">
              <a:solidFill>
                <a:srgbClr val="FFC000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179512" y="291197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00B050"/>
                </a:solidFill>
              </a:rPr>
              <a:t>National and </a:t>
            </a:r>
            <a:r>
              <a:rPr lang="nb-NO" dirty="0" err="1" smtClean="0">
                <a:solidFill>
                  <a:srgbClr val="00B050"/>
                </a:solidFill>
              </a:rPr>
              <a:t>Kapodistrian</a:t>
            </a:r>
            <a:r>
              <a:rPr lang="nb-NO" dirty="0" smtClean="0">
                <a:solidFill>
                  <a:srgbClr val="00B050"/>
                </a:solidFill>
              </a:rPr>
              <a:t> </a:t>
            </a:r>
            <a:r>
              <a:rPr lang="nb-NO" dirty="0" err="1" smtClean="0">
                <a:solidFill>
                  <a:srgbClr val="00B050"/>
                </a:solidFill>
              </a:rPr>
              <a:t>University</a:t>
            </a:r>
            <a:r>
              <a:rPr lang="nb-NO" dirty="0" smtClean="0">
                <a:solidFill>
                  <a:srgbClr val="00B050"/>
                </a:solidFill>
              </a:rPr>
              <a:t> </a:t>
            </a:r>
            <a:r>
              <a:rPr lang="nb-NO" dirty="0" err="1" smtClean="0">
                <a:solidFill>
                  <a:srgbClr val="00B050"/>
                </a:solidFill>
              </a:rPr>
              <a:t>of</a:t>
            </a:r>
            <a:r>
              <a:rPr lang="nb-NO" dirty="0" smtClean="0">
                <a:solidFill>
                  <a:srgbClr val="00B050"/>
                </a:solidFill>
              </a:rPr>
              <a:t> Athens </a:t>
            </a:r>
          </a:p>
          <a:p>
            <a:r>
              <a:rPr lang="nb-NO" dirty="0">
                <a:solidFill>
                  <a:srgbClr val="00B050"/>
                </a:solidFill>
              </a:rPr>
              <a:t>&amp;</a:t>
            </a:r>
            <a:r>
              <a:rPr lang="nb-NO" dirty="0" smtClean="0">
                <a:solidFill>
                  <a:srgbClr val="00B050"/>
                </a:solidFill>
              </a:rPr>
              <a:t> National Technical </a:t>
            </a:r>
            <a:r>
              <a:rPr lang="nb-NO" dirty="0" err="1" smtClean="0">
                <a:solidFill>
                  <a:srgbClr val="00B050"/>
                </a:solidFill>
              </a:rPr>
              <a:t>University</a:t>
            </a:r>
            <a:r>
              <a:rPr lang="nb-NO" dirty="0" smtClean="0">
                <a:solidFill>
                  <a:srgbClr val="00B050"/>
                </a:solidFill>
              </a:rPr>
              <a:t> </a:t>
            </a:r>
            <a:r>
              <a:rPr lang="nb-NO" dirty="0" err="1" smtClean="0">
                <a:solidFill>
                  <a:srgbClr val="00B050"/>
                </a:solidFill>
              </a:rPr>
              <a:t>of</a:t>
            </a:r>
            <a:r>
              <a:rPr lang="nb-NO" dirty="0" smtClean="0">
                <a:solidFill>
                  <a:srgbClr val="00B050"/>
                </a:solidFill>
              </a:rPr>
              <a:t> Athens</a:t>
            </a:r>
            <a:endParaRPr lang="nb-NO" dirty="0">
              <a:solidFill>
                <a:srgbClr val="00B050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5720726" y="427617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u="sng" dirty="0" err="1" smtClean="0">
                <a:solidFill>
                  <a:srgbClr val="99FF99"/>
                </a:solidFill>
              </a:rPr>
              <a:t>Universiteit</a:t>
            </a:r>
            <a:r>
              <a:rPr lang="nb-NO" u="sng" dirty="0" smtClean="0">
                <a:solidFill>
                  <a:srgbClr val="99FF99"/>
                </a:solidFill>
              </a:rPr>
              <a:t> Maastricht</a:t>
            </a:r>
            <a:endParaRPr lang="nb-NO" u="sng" dirty="0">
              <a:solidFill>
                <a:srgbClr val="99FF99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467544" y="5017740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rgbClr val="3333CC"/>
                </a:solidFill>
              </a:rPr>
              <a:t>Universidade</a:t>
            </a:r>
            <a:r>
              <a:rPr lang="nb-NO" dirty="0" smtClean="0">
                <a:solidFill>
                  <a:srgbClr val="3333CC"/>
                </a:solidFill>
              </a:rPr>
              <a:t> de Lisboa</a:t>
            </a:r>
            <a:endParaRPr lang="nb-NO" dirty="0">
              <a:solidFill>
                <a:srgbClr val="3333CC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5004048" y="98529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u="sng" dirty="0" err="1" smtClean="0">
                <a:solidFill>
                  <a:srgbClr val="FF0000"/>
                </a:solidFill>
              </a:rPr>
              <a:t>Universidad</a:t>
            </a:r>
            <a:r>
              <a:rPr lang="nb-NO" u="sng" dirty="0" smtClean="0">
                <a:solidFill>
                  <a:srgbClr val="FF0000"/>
                </a:solidFill>
              </a:rPr>
              <a:t> </a:t>
            </a:r>
            <a:r>
              <a:rPr lang="nb-NO" u="sng" dirty="0" err="1" smtClean="0">
                <a:solidFill>
                  <a:srgbClr val="FF0000"/>
                </a:solidFill>
              </a:rPr>
              <a:t>Autonoma</a:t>
            </a:r>
            <a:r>
              <a:rPr lang="nb-NO" u="sng" dirty="0" smtClean="0">
                <a:solidFill>
                  <a:srgbClr val="FF0000"/>
                </a:solidFill>
              </a:rPr>
              <a:t> de Madrid</a:t>
            </a:r>
            <a:endParaRPr lang="nb-NO" u="sng" dirty="0">
              <a:solidFill>
                <a:srgbClr val="FF0000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6804248" y="265212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Universiteter vi har hatt utvekslings- studenter på de seneste årene</a:t>
            </a:r>
            <a:endParaRPr lang="nb-NO" i="1" dirty="0"/>
          </a:p>
        </p:txBody>
      </p:sp>
      <p:cxnSp>
        <p:nvCxnSpPr>
          <p:cNvPr id="13" name="Rett pil 12"/>
          <p:cNvCxnSpPr/>
          <p:nvPr/>
        </p:nvCxnSpPr>
        <p:spPr bwMode="auto">
          <a:xfrm flipH="1">
            <a:off x="6300192" y="1057300"/>
            <a:ext cx="432048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Rett pil 14"/>
          <p:cNvCxnSpPr/>
          <p:nvPr/>
        </p:nvCxnSpPr>
        <p:spPr bwMode="auto">
          <a:xfrm flipH="1">
            <a:off x="7884368" y="1273324"/>
            <a:ext cx="288032" cy="30028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Rett pil 16"/>
          <p:cNvCxnSpPr/>
          <p:nvPr/>
        </p:nvCxnSpPr>
        <p:spPr bwMode="auto">
          <a:xfrm flipH="1">
            <a:off x="5076056" y="1129308"/>
            <a:ext cx="1728192" cy="14609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Rett pil 18"/>
          <p:cNvCxnSpPr/>
          <p:nvPr/>
        </p:nvCxnSpPr>
        <p:spPr bwMode="auto">
          <a:xfrm flipH="1">
            <a:off x="6516216" y="1342430"/>
            <a:ext cx="1220734" cy="21631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Rett pil 22"/>
          <p:cNvCxnSpPr/>
          <p:nvPr/>
        </p:nvCxnSpPr>
        <p:spPr bwMode="auto">
          <a:xfrm flipH="1">
            <a:off x="6660232" y="1273324"/>
            <a:ext cx="266970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fungerer det?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sz="2000" dirty="0" smtClean="0"/>
              <a:t>ESST-universitetene tilbyr ulike spesialiseringer </a:t>
            </a:r>
            <a:r>
              <a:rPr lang="nb-NO" sz="1200" dirty="0" smtClean="0"/>
              <a:t>(</a:t>
            </a:r>
            <a:r>
              <a:rPr lang="nb-NO" sz="1200" dirty="0" err="1" smtClean="0"/>
              <a:t>F.eks</a:t>
            </a:r>
            <a:r>
              <a:rPr lang="nb-NO" sz="1200" dirty="0" smtClean="0"/>
              <a:t> tilbyr UiO TIK4021 og TIK4011)</a:t>
            </a:r>
          </a:p>
          <a:p>
            <a:pPr>
              <a:lnSpc>
                <a:spcPct val="150000"/>
              </a:lnSpc>
            </a:pPr>
            <a:r>
              <a:rPr lang="nb-NO" sz="2000" dirty="0" smtClean="0"/>
              <a:t>Du velger om du vil ta UiOs spesialisering og bli på TIK v15, eller om du vil dra på utveksling og ta en annen spesialisering</a:t>
            </a:r>
          </a:p>
          <a:p>
            <a:pPr>
              <a:lnSpc>
                <a:spcPct val="150000"/>
              </a:lnSpc>
            </a:pPr>
            <a:r>
              <a:rPr lang="nb-NO" sz="2000" dirty="0" smtClean="0"/>
              <a:t>All undervisning foregår på engelsk</a:t>
            </a:r>
          </a:p>
          <a:p>
            <a:pPr>
              <a:lnSpc>
                <a:spcPct val="150000"/>
              </a:lnSpc>
            </a:pPr>
            <a:r>
              <a:rPr lang="nb-NO" sz="2000" dirty="0" smtClean="0"/>
              <a:t>Du søker via studiekonsulent Lene. Frist: </a:t>
            </a:r>
            <a:r>
              <a:rPr lang="nb-NO" sz="2000" b="1" dirty="0" smtClean="0"/>
              <a:t>31.oktober</a:t>
            </a:r>
            <a:r>
              <a:rPr lang="nb-NO" sz="2000" dirty="0" smtClean="0"/>
              <a:t>.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9228"/>
            <a:ext cx="154305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62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søker du?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Skriv søknad </a:t>
            </a:r>
            <a:r>
              <a:rPr lang="nb-NO" b="1" dirty="0" smtClean="0"/>
              <a:t>på engelsk</a:t>
            </a:r>
            <a:r>
              <a:rPr lang="nb-NO" dirty="0" smtClean="0"/>
              <a:t>, </a:t>
            </a:r>
            <a:r>
              <a:rPr lang="nb-NO" dirty="0" err="1" smtClean="0"/>
              <a:t>max</a:t>
            </a:r>
            <a:r>
              <a:rPr lang="nb-NO" dirty="0" smtClean="0"/>
              <a:t> </a:t>
            </a:r>
            <a:r>
              <a:rPr lang="nb-NO" dirty="0" smtClean="0"/>
              <a:t>3 sider:</a:t>
            </a:r>
          </a:p>
          <a:p>
            <a:pPr marL="820126" lvl="1" indent="-457200">
              <a:lnSpc>
                <a:spcPct val="150000"/>
              </a:lnSpc>
              <a:buFont typeface="+mj-lt"/>
              <a:buAutoNum type="arabicPeriod"/>
            </a:pPr>
            <a:r>
              <a:rPr lang="nb-NO" dirty="0"/>
              <a:t>Prioriter 3 </a:t>
            </a:r>
            <a:r>
              <a:rPr lang="nb-NO" dirty="0" smtClean="0"/>
              <a:t>spesialiseringer</a:t>
            </a:r>
            <a:endParaRPr lang="nb-NO" dirty="0"/>
          </a:p>
          <a:p>
            <a:pPr marL="820126" lvl="1" indent="-457200">
              <a:lnSpc>
                <a:spcPct val="150000"/>
              </a:lnSpc>
              <a:buFont typeface="+mj-lt"/>
              <a:buAutoNum type="arabicPeriod"/>
            </a:pPr>
            <a:r>
              <a:rPr lang="nb-NO" dirty="0" smtClean="0"/>
              <a:t>Skriv hvorfor </a:t>
            </a:r>
            <a:r>
              <a:rPr lang="nb-NO" dirty="0"/>
              <a:t>d</a:t>
            </a:r>
            <a:r>
              <a:rPr lang="nb-NO" dirty="0" smtClean="0"/>
              <a:t>u er motivert for disse </a:t>
            </a:r>
            <a:r>
              <a:rPr lang="nb-NO" dirty="0" smtClean="0"/>
              <a:t>spesialiseringene</a:t>
            </a:r>
          </a:p>
          <a:p>
            <a:pPr marL="820126" lvl="1" indent="-457200">
              <a:lnSpc>
                <a:spcPct val="150000"/>
              </a:lnSpc>
              <a:buFont typeface="+mj-lt"/>
              <a:buAutoNum type="arabicPeriod"/>
            </a:pPr>
            <a:r>
              <a:rPr lang="nb-NO" dirty="0" smtClean="0"/>
              <a:t>Legg ved en enkel CV</a:t>
            </a:r>
            <a:endParaRPr lang="nb-NO" dirty="0" smtClean="0"/>
          </a:p>
          <a:p>
            <a:pPr marL="820126" lvl="1" indent="-457200">
              <a:lnSpc>
                <a:spcPct val="150000"/>
              </a:lnSpc>
              <a:buFont typeface="+mj-lt"/>
              <a:buAutoNum type="arabicPeriod"/>
            </a:pPr>
            <a:r>
              <a:rPr lang="nb-NO" i="1" dirty="0" smtClean="0"/>
              <a:t>Skriv at IELTS/TOEFL-test </a:t>
            </a:r>
            <a:r>
              <a:rPr lang="nb-NO" i="1" dirty="0" smtClean="0"/>
              <a:t>i </a:t>
            </a:r>
            <a:r>
              <a:rPr lang="nb-NO" i="1" dirty="0" smtClean="0"/>
              <a:t>engelsk kan skaffes om nødvendig</a:t>
            </a:r>
            <a:endParaRPr lang="nb-NO" i="1" dirty="0" smtClean="0"/>
          </a:p>
          <a:p>
            <a:pPr marL="0" indent="0">
              <a:buNone/>
            </a:pPr>
            <a:endParaRPr lang="nb-NO" dirty="0" smtClean="0">
              <a:solidFill>
                <a:srgbClr val="000000"/>
              </a:solidFill>
            </a:endParaRPr>
          </a:p>
          <a:p>
            <a:r>
              <a:rPr lang="nb-NO" dirty="0" smtClean="0">
                <a:solidFill>
                  <a:srgbClr val="000000"/>
                </a:solidFill>
              </a:rPr>
              <a:t>Send </a:t>
            </a:r>
            <a:r>
              <a:rPr lang="nb-NO" dirty="0">
                <a:solidFill>
                  <a:srgbClr val="000000"/>
                </a:solidFill>
              </a:rPr>
              <a:t>søknad på epost til Lene innen </a:t>
            </a:r>
            <a:r>
              <a:rPr lang="nb-NO" b="1" dirty="0" smtClean="0">
                <a:solidFill>
                  <a:srgbClr val="000000"/>
                </a:solidFill>
              </a:rPr>
              <a:t>31.oktober </a:t>
            </a:r>
            <a:r>
              <a:rPr lang="nb-NO" b="1" dirty="0" err="1" smtClean="0">
                <a:solidFill>
                  <a:srgbClr val="000000"/>
                </a:solidFill>
              </a:rPr>
              <a:t>kl</a:t>
            </a:r>
            <a:r>
              <a:rPr lang="nb-NO" b="1" dirty="0" smtClean="0">
                <a:solidFill>
                  <a:srgbClr val="000000"/>
                </a:solidFill>
              </a:rPr>
              <a:t> </a:t>
            </a:r>
            <a:r>
              <a:rPr lang="nb-NO" b="1" dirty="0" smtClean="0">
                <a:solidFill>
                  <a:srgbClr val="000000"/>
                </a:solidFill>
              </a:rPr>
              <a:t>15.00. </a:t>
            </a:r>
            <a:r>
              <a:rPr lang="nb-NO" dirty="0" smtClean="0">
                <a:solidFill>
                  <a:srgbClr val="000000"/>
                </a:solidFill>
              </a:rPr>
              <a:t>Du får svar i slutten av november.</a:t>
            </a:r>
            <a:endParaRPr lang="nb-NO" b="1" dirty="0">
              <a:solidFill>
                <a:srgbClr val="000000"/>
              </a:solidFill>
            </a:endParaRPr>
          </a:p>
          <a:p>
            <a:pPr lvl="1"/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9228"/>
            <a:ext cx="154305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12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708544"/>
            <a:ext cx="8000587" cy="953130"/>
          </a:xfrm>
        </p:spPr>
        <p:txBody>
          <a:bodyPr/>
          <a:lstStyle/>
          <a:p>
            <a:r>
              <a:rPr lang="nb-NO" dirty="0" smtClean="0"/>
              <a:t>Hvordan er utvekslingsoppholdet organisert?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211" y="1561356"/>
            <a:ext cx="7924464" cy="35182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dirty="0" smtClean="0"/>
              <a:t>Studiestart ca. 1.februar, varer 1 semester.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Du følger undervisning i din spesialisering</a:t>
            </a:r>
            <a:endParaRPr lang="nb-NO" dirty="0" smtClean="0"/>
          </a:p>
          <a:p>
            <a:pPr>
              <a:lnSpc>
                <a:spcPct val="150000"/>
              </a:lnSpc>
            </a:pPr>
            <a:r>
              <a:rPr lang="nb-NO" dirty="0" smtClean="0"/>
              <a:t>Du får veileder fra vertsuniversitetet</a:t>
            </a:r>
          </a:p>
          <a:p>
            <a:pPr>
              <a:lnSpc>
                <a:spcPct val="150000"/>
              </a:lnSpc>
            </a:pPr>
            <a:r>
              <a:rPr lang="nb-NO" dirty="0" smtClean="0"/>
              <a:t>Du begynner å skrive </a:t>
            </a:r>
            <a:r>
              <a:rPr lang="nb-NO" dirty="0" smtClean="0"/>
              <a:t>masteroppgaven på utveksling</a:t>
            </a:r>
            <a:endParaRPr lang="nb-NO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dirty="0" smtClean="0"/>
              <a:t>	- </a:t>
            </a:r>
            <a:r>
              <a:rPr lang="nb-NO" sz="1800" dirty="0" smtClean="0"/>
              <a:t>Oppgaven l</a:t>
            </a:r>
            <a:r>
              <a:rPr lang="nb-NO" sz="1800" dirty="0" smtClean="0"/>
              <a:t>everes </a:t>
            </a:r>
            <a:r>
              <a:rPr lang="nb-NO" sz="1800" dirty="0" smtClean="0"/>
              <a:t>til </a:t>
            </a:r>
            <a:r>
              <a:rPr lang="nb-NO" sz="1800" dirty="0" smtClean="0"/>
              <a:t>TIK/UiO </a:t>
            </a:r>
            <a:r>
              <a:rPr lang="nb-NO" sz="1800" dirty="0" smtClean="0"/>
              <a:t>på vanlig måte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1800" dirty="0" smtClean="0"/>
              <a:t>	- </a:t>
            </a:r>
            <a:r>
              <a:rPr lang="nb-NO" sz="1800" dirty="0" smtClean="0"/>
              <a:t>Du kan </a:t>
            </a:r>
            <a:r>
              <a:rPr lang="nb-NO" sz="1800" dirty="0" smtClean="0"/>
              <a:t>måtte levere fullstendig utkast i juli</a:t>
            </a:r>
          </a:p>
          <a:p>
            <a:pPr marL="0" indent="0">
              <a:lnSpc>
                <a:spcPct val="150000"/>
              </a:lnSpc>
              <a:buNone/>
            </a:pPr>
            <a:endParaRPr lang="nb-NO" dirty="0"/>
          </a:p>
          <a:p>
            <a:pPr>
              <a:lnSpc>
                <a:spcPct val="150000"/>
              </a:lnSpc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60200"/>
            <a:ext cx="1541124" cy="133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 finner du informasjon om avtalene?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211" y="1489348"/>
            <a:ext cx="7924464" cy="3590232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nb-NO" sz="2000" dirty="0"/>
              <a:t>UiOs avtalesider</a:t>
            </a:r>
            <a:r>
              <a:rPr lang="nb-NO" sz="2000" dirty="0" smtClean="0"/>
              <a:t>: </a:t>
            </a:r>
            <a:r>
              <a:rPr lang="nb-NO" sz="2000" dirty="0" smtClean="0">
                <a:hlinkClick r:id="rId2"/>
              </a:rPr>
              <a:t>http</a:t>
            </a:r>
            <a:r>
              <a:rPr lang="nb-NO" sz="2000" dirty="0">
                <a:hlinkClick r:id="rId2"/>
              </a:rPr>
              <a:t>://</a:t>
            </a:r>
            <a:r>
              <a:rPr lang="nb-NO" sz="2000" dirty="0" smtClean="0">
                <a:hlinkClick r:id="rId2"/>
              </a:rPr>
              <a:t>www.uio.no/studier/utveksling/avtaler/avtaleeiere/sv/tik</a:t>
            </a:r>
            <a:endParaRPr lang="nb-NO" sz="20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nb-NO" sz="2000" dirty="0" smtClean="0"/>
              <a:t>ESST-nettverkets hjemmeside</a:t>
            </a:r>
            <a:r>
              <a:rPr lang="nb-NO" sz="2000" dirty="0"/>
              <a:t>: </a:t>
            </a:r>
            <a:r>
              <a:rPr lang="nb-NO" sz="2000" dirty="0">
                <a:hlinkClick r:id="rId3"/>
              </a:rPr>
              <a:t>http://esst.eu</a:t>
            </a:r>
            <a:r>
              <a:rPr lang="nb-NO" sz="2000" dirty="0" smtClean="0">
                <a:hlinkClick r:id="rId3"/>
              </a:rPr>
              <a:t>/</a:t>
            </a:r>
            <a:endParaRPr lang="nb-NO" sz="2000" dirty="0" smtClean="0"/>
          </a:p>
          <a:p>
            <a:pPr marL="774760" lvl="1" indent="-457200">
              <a:lnSpc>
                <a:spcPct val="200000"/>
              </a:lnSpc>
            </a:pPr>
            <a:r>
              <a:rPr lang="nb-NO" sz="1700" dirty="0" smtClean="0"/>
              <a:t>Kontaktperson/er på hver spesialisering</a:t>
            </a:r>
            <a:r>
              <a:rPr lang="nb-NO" sz="1700" dirty="0" smtClean="0"/>
              <a:t>.</a:t>
            </a:r>
            <a:endParaRPr lang="nb-NO" sz="20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nb-NO" sz="2000" dirty="0" smtClean="0"/>
              <a:t>Alumni-kontaktpersoner (spør Lene hvis du vil ha kontakt)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nb-NO" sz="2000" dirty="0" smtClean="0"/>
              <a:t>Se resten av denne Powerpointpresentasjonen</a:t>
            </a:r>
            <a:endParaRPr lang="nb-NO" sz="2000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211" y="769268"/>
            <a:ext cx="7770229" cy="4310312"/>
          </a:xfrm>
        </p:spPr>
        <p:txBody>
          <a:bodyPr/>
          <a:lstStyle/>
          <a:p>
            <a:pPr marL="0" indent="0" algn="ctr">
              <a:buNone/>
            </a:pPr>
            <a:endParaRPr lang="nb-NO" sz="4800" dirty="0" smtClean="0"/>
          </a:p>
          <a:p>
            <a:pPr marL="0" indent="0" algn="ctr">
              <a:buNone/>
            </a:pPr>
            <a:r>
              <a:rPr lang="nb-NO" sz="4800" dirty="0" smtClean="0"/>
              <a:t>Om avtalene</a:t>
            </a:r>
            <a:endParaRPr lang="nb-NO" sz="4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3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Universitè</a:t>
            </a:r>
            <a:r>
              <a:rPr lang="nb-NO" dirty="0" smtClean="0"/>
              <a:t> de Namur - Belgia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0600" y="1777380"/>
            <a:ext cx="7613848" cy="3302620"/>
          </a:xfrm>
        </p:spPr>
        <p:txBody>
          <a:bodyPr/>
          <a:lstStyle/>
          <a:p>
            <a:r>
              <a:rPr lang="nb-NO" sz="2000" dirty="0" smtClean="0"/>
              <a:t>Spesialiseringer:</a:t>
            </a:r>
          </a:p>
          <a:p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1. </a:t>
            </a:r>
            <a:r>
              <a:rPr lang="nb-NO" sz="2000" i="1" dirty="0" err="1" smtClean="0"/>
              <a:t>Sociological</a:t>
            </a:r>
            <a:r>
              <a:rPr lang="nb-NO" sz="2000" i="1" dirty="0" smtClean="0"/>
              <a:t> and </a:t>
            </a:r>
            <a:r>
              <a:rPr lang="nb-NO" sz="2000" i="1" dirty="0" err="1" smtClean="0"/>
              <a:t>organizational</a:t>
            </a:r>
            <a:r>
              <a:rPr lang="nb-NO" sz="2000" i="1" dirty="0" smtClean="0"/>
              <a:t> </a:t>
            </a:r>
            <a:r>
              <a:rPr lang="nb-NO" sz="2000" i="1" dirty="0" err="1" smtClean="0"/>
              <a:t>aspects</a:t>
            </a:r>
            <a:r>
              <a:rPr lang="nb-NO" sz="2000" i="1" dirty="0" smtClean="0"/>
              <a:t> </a:t>
            </a:r>
            <a:r>
              <a:rPr lang="nb-NO" sz="2000" i="1" dirty="0" err="1" smtClean="0"/>
              <a:t>of</a:t>
            </a:r>
            <a:r>
              <a:rPr lang="nb-NO" sz="2000" i="1" dirty="0" smtClean="0"/>
              <a:t> IT</a:t>
            </a:r>
          </a:p>
          <a:p>
            <a:endParaRPr lang="nb-NO" sz="2000" i="1" dirty="0" smtClean="0"/>
          </a:p>
          <a:p>
            <a:pPr marL="0" indent="0">
              <a:buNone/>
            </a:pPr>
            <a:r>
              <a:rPr lang="nb-NO" sz="2000" dirty="0" smtClean="0"/>
              <a:t>2. </a:t>
            </a:r>
            <a:r>
              <a:rPr lang="nb-NO" sz="2000" i="1" dirty="0" err="1" smtClean="0"/>
              <a:t>Historical</a:t>
            </a:r>
            <a:r>
              <a:rPr lang="nb-NO" sz="2000" i="1" dirty="0" smtClean="0"/>
              <a:t>, </a:t>
            </a:r>
            <a:r>
              <a:rPr lang="nb-NO" sz="2000" i="1" dirty="0" err="1" smtClean="0"/>
              <a:t>philospohical</a:t>
            </a:r>
            <a:r>
              <a:rPr lang="nb-NO" sz="2000" i="1" dirty="0" smtClean="0"/>
              <a:t>, </a:t>
            </a:r>
            <a:r>
              <a:rPr lang="nb-NO" sz="2000" i="1" dirty="0" err="1" smtClean="0"/>
              <a:t>ethical</a:t>
            </a:r>
            <a:r>
              <a:rPr lang="nb-NO" sz="2000" i="1" dirty="0" smtClean="0"/>
              <a:t> and </a:t>
            </a:r>
            <a:r>
              <a:rPr lang="nb-NO" sz="2000" i="1" dirty="0" err="1" smtClean="0"/>
              <a:t>governance</a:t>
            </a:r>
            <a:r>
              <a:rPr lang="nb-NO" sz="2000" i="1" dirty="0" smtClean="0"/>
              <a:t> </a:t>
            </a:r>
            <a:r>
              <a:rPr lang="nb-NO" sz="2000" i="1" dirty="0" err="1" smtClean="0"/>
              <a:t>aspects</a:t>
            </a:r>
            <a:r>
              <a:rPr lang="nb-NO" sz="2000" i="1" dirty="0" smtClean="0"/>
              <a:t> </a:t>
            </a:r>
            <a:r>
              <a:rPr lang="nb-NO" sz="2000" i="1" dirty="0" err="1" smtClean="0"/>
              <a:t>of</a:t>
            </a:r>
            <a:r>
              <a:rPr lang="nb-NO" sz="2000" i="1" dirty="0" smtClean="0"/>
              <a:t> IT and </a:t>
            </a:r>
            <a:r>
              <a:rPr lang="nb-NO" sz="2000" i="1" dirty="0" err="1" smtClean="0"/>
              <a:t>emerging</a:t>
            </a:r>
            <a:r>
              <a:rPr lang="nb-NO" sz="2000" i="1" dirty="0" smtClean="0"/>
              <a:t> </a:t>
            </a:r>
            <a:r>
              <a:rPr lang="nb-NO" sz="2000" i="1" dirty="0" err="1" smtClean="0"/>
              <a:t>technologies</a:t>
            </a:r>
            <a:endParaRPr lang="nb-NO" sz="2000" i="1" dirty="0" smtClean="0"/>
          </a:p>
          <a:p>
            <a:endParaRPr lang="nb-NO" sz="2000" i="1" dirty="0" smtClean="0"/>
          </a:p>
          <a:p>
            <a:pPr marL="0" indent="0">
              <a:buNone/>
            </a:pPr>
            <a:r>
              <a:rPr lang="nb-NO" sz="2000" dirty="0" smtClean="0"/>
              <a:t>3. </a:t>
            </a:r>
            <a:r>
              <a:rPr lang="nb-NO" sz="2000" i="1" dirty="0" err="1" smtClean="0"/>
              <a:t>Attention</a:t>
            </a:r>
            <a:r>
              <a:rPr lang="nb-NO" sz="2000" i="1" dirty="0" smtClean="0"/>
              <a:t> </a:t>
            </a:r>
            <a:r>
              <a:rPr lang="nb-NO" sz="2000" i="1" dirty="0" err="1" smtClean="0"/>
              <a:t>economy</a:t>
            </a:r>
            <a:r>
              <a:rPr lang="nb-NO" sz="2000" i="1" dirty="0" smtClean="0"/>
              <a:t> and </a:t>
            </a:r>
            <a:r>
              <a:rPr lang="nb-NO" sz="2000" i="1" dirty="0" err="1" smtClean="0"/>
              <a:t>grey</a:t>
            </a:r>
            <a:r>
              <a:rPr lang="nb-NO" sz="2000" i="1" dirty="0" smtClean="0"/>
              <a:t> </a:t>
            </a:r>
            <a:r>
              <a:rPr lang="nb-NO" sz="2000" i="1" dirty="0" err="1" smtClean="0"/>
              <a:t>ecology</a:t>
            </a:r>
            <a:endParaRPr lang="nb-NO" sz="2000" i="1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9228"/>
            <a:ext cx="2674937" cy="1423295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76BBB-3F6B-FE47-9B20-0E604178B90B}" type="datetime1">
              <a:rPr lang="nb-NO" smtClean="0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7E65EC-C774-EF4B-9967-F30DBC9C34E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IT-Universitetet i København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0600" y="1777380"/>
            <a:ext cx="7037784" cy="3302620"/>
          </a:xfrm>
        </p:spPr>
        <p:txBody>
          <a:bodyPr/>
          <a:lstStyle/>
          <a:p>
            <a:r>
              <a:rPr lang="nb-NO" dirty="0" smtClean="0"/>
              <a:t>Spesialisering:</a:t>
            </a:r>
          </a:p>
          <a:p>
            <a:endParaRPr lang="nb-NO" dirty="0" smtClean="0"/>
          </a:p>
          <a:p>
            <a:pPr marL="457200" indent="-457200">
              <a:buAutoNum type="arabicPeriod"/>
            </a:pPr>
            <a:r>
              <a:rPr lang="nb-NO" sz="2400" i="1" dirty="0" err="1" smtClean="0"/>
              <a:t>Situated</a:t>
            </a:r>
            <a:r>
              <a:rPr lang="nb-NO" sz="2400" i="1" dirty="0" smtClean="0"/>
              <a:t> </a:t>
            </a:r>
            <a:r>
              <a:rPr lang="nb-NO" sz="2400" i="1" dirty="0" err="1" smtClean="0"/>
              <a:t>analysis</a:t>
            </a:r>
            <a:r>
              <a:rPr lang="nb-NO" sz="2400" i="1" dirty="0" smtClean="0"/>
              <a:t> </a:t>
            </a:r>
            <a:r>
              <a:rPr lang="nb-NO" sz="2400" i="1" dirty="0" err="1" smtClean="0"/>
              <a:t>of</a:t>
            </a:r>
            <a:r>
              <a:rPr lang="nb-NO" sz="2400" i="1" dirty="0" smtClean="0"/>
              <a:t> Global Connections</a:t>
            </a:r>
          </a:p>
          <a:p>
            <a:pPr marL="0" indent="0">
              <a:buNone/>
            </a:pPr>
            <a:r>
              <a:rPr lang="nb-NO" i="1" dirty="0" smtClean="0"/>
              <a:t>      - </a:t>
            </a:r>
            <a:r>
              <a:rPr lang="nb-NO" dirty="0" smtClean="0"/>
              <a:t>STS</a:t>
            </a:r>
          </a:p>
          <a:p>
            <a:pPr marL="0" indent="0">
              <a:buNone/>
            </a:pPr>
            <a:r>
              <a:rPr lang="nb-NO" dirty="0" smtClean="0"/>
              <a:t>      - Globale fenomener og utfordringer</a:t>
            </a:r>
          </a:p>
          <a:p>
            <a:pPr marL="0" indent="0">
              <a:buNone/>
            </a:pPr>
            <a:endParaRPr lang="nb-NO" i="1" dirty="0" smtClean="0"/>
          </a:p>
          <a:p>
            <a:r>
              <a:rPr lang="nb-NO" dirty="0" err="1" smtClean="0"/>
              <a:t>Alumnikontakt:Vegard</a:t>
            </a:r>
            <a:r>
              <a:rPr lang="nb-NO" dirty="0" smtClean="0"/>
              <a:t> </a:t>
            </a:r>
            <a:r>
              <a:rPr lang="nb-NO" dirty="0" smtClean="0"/>
              <a:t>Torvund, vår 2014.</a:t>
            </a:r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9228"/>
            <a:ext cx="2142192" cy="1424558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76BBB-3F6B-FE47-9B20-0E604178B90B}" type="datetime1">
              <a:rPr lang="nb-NO" smtClean="0"/>
              <a:pPr>
                <a:defRPr/>
              </a:pPr>
              <a:t>08.09.2015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7E65EC-C774-EF4B-9967-F30DBC9C34E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k-powerpoint-ma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tik-powerpoint-mal</Template>
  <TotalTime>564</TotalTime>
  <Words>602</Words>
  <Application>Microsoft Office PowerPoint</Application>
  <PresentationFormat>Skjermfremvisning (16:10)</PresentationFormat>
  <Paragraphs>147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tik-powerpoint-mal</vt:lpstr>
      <vt:lpstr>Utveksling for ESST-studenter våren 2016</vt:lpstr>
      <vt:lpstr>Hvor kan du reise?</vt:lpstr>
      <vt:lpstr>Hvordan fungerer det?</vt:lpstr>
      <vt:lpstr>Hvordan søker du?</vt:lpstr>
      <vt:lpstr>Hvordan er utvekslingsoppholdet organisert?</vt:lpstr>
      <vt:lpstr>Hvor finner du informasjon om avtalene?</vt:lpstr>
      <vt:lpstr>PowerPoint-presentasjon</vt:lpstr>
      <vt:lpstr>Universitè de Namur - Belgia</vt:lpstr>
      <vt:lpstr>IT-Universitetet i København</vt:lpstr>
      <vt:lpstr>Aalborg Universitet</vt:lpstr>
      <vt:lpstr>Tallinn University of Technology</vt:lpstr>
      <vt:lpstr>Université de Strasbourg</vt:lpstr>
      <vt:lpstr>National and Kapodistrian University of Athens National Technical University of Athens </vt:lpstr>
      <vt:lpstr>Universiteit Maastricht</vt:lpstr>
      <vt:lpstr>Universidade de Lisboa</vt:lpstr>
      <vt:lpstr>Universidad Autonoma de Madrid</vt:lpstr>
    </vt:vector>
  </TitlesOfParts>
  <Company>Universitetet i Oslo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Utveksling for ESST-studenter</dc:title>
  <dc:creator>Lene Angelskår</dc:creator>
  <cp:lastModifiedBy>Lene Angelskår</cp:lastModifiedBy>
  <cp:revision>25</cp:revision>
  <dcterms:created xsi:type="dcterms:W3CDTF">2014-09-04T12:17:29Z</dcterms:created>
  <dcterms:modified xsi:type="dcterms:W3CDTF">2015-09-08T08:06:25Z</dcterms:modified>
</cp:coreProperties>
</file>