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5" r:id="rId3"/>
    <p:sldId id="257" r:id="rId4"/>
    <p:sldId id="266" r:id="rId5"/>
    <p:sldId id="269" r:id="rId6"/>
    <p:sldId id="264" r:id="rId7"/>
    <p:sldId id="263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6395" autoAdjust="0"/>
  </p:normalViewPr>
  <p:slideViewPr>
    <p:cSldViewPr>
      <p:cViewPr varScale="1">
        <p:scale>
          <a:sx n="115" d="100"/>
          <a:sy n="115" d="100"/>
        </p:scale>
        <p:origin x="2208" y="10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F2F2864-4C1A-3C42-A927-94F007C136CD}" type="datetime1">
              <a:rPr lang="nb-NO"/>
              <a:pPr>
                <a:defRPr/>
              </a:pPr>
              <a:t>28.06.2019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F06EEB-9B3C-DE47-BAC4-D370EE7A248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766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99EDBD-0DA7-DD49-A2D3-06A59E48C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8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ED5497-7E55-0141-A0F8-7C4794048BEF}" type="slidenum">
              <a:rPr lang="en-US"/>
              <a:pPr/>
              <a:t>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6FA52-EE8C-394A-B85D-CF7200463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C53C5-07CE-2546-B28C-560744354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39CF8-B881-2F4B-9329-1DA60DEF7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E2E55-D619-7F46-8CD6-356C09C2D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1B02D-8493-7D4C-BFBE-1343BBD9D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66D1F-F182-2D48-BC13-51A01ECCA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BDD4B-F1B6-364D-9B10-69D10F0FA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2178D-CC30-194F-B22B-A27BA9F0A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BC48-0BBE-6F45-9F14-7FCCEA306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3FB26-967F-394A-9EB9-D7E8D3BB9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DDFC2E1E-49FC-1B42-9FD0-ED4C0C949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ordnaopptak.no/info/opptak/spesielle-opptakskrav/opptakskravet-til-laererutdanninger-2019/" TargetMode="External"/><Relationship Id="rId2" Type="http://schemas.openxmlformats.org/officeDocument/2006/relationships/hyperlink" Target="https://www.samordnaopptak.no/info/opptak/spesielle-opptakskrav/opptakskravet-til-laererutdanninger-2018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mordnaopptak.no/info/opptak/poengberegning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mordnaopptak.no/info/opptak/spesielle-opptakskrav/opptakskravet-til-laererutdanninger-2019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348880"/>
            <a:ext cx="7543800" cy="2832720"/>
          </a:xfrm>
        </p:spPr>
        <p:txBody>
          <a:bodyPr/>
          <a:lstStyle/>
          <a:p>
            <a:r>
              <a:rPr lang="nb-NO" sz="3200" b="1" dirty="0"/>
              <a:t>Forkurs i matematikk </a:t>
            </a:r>
            <a:r>
              <a:rPr lang="nb-NO" sz="3200" b="1" dirty="0" smtClean="0"/>
              <a:t>for opptak til lærerutdanning </a:t>
            </a:r>
          </a:p>
          <a:p>
            <a:r>
              <a:rPr lang="nb-NO" sz="3200" dirty="0" smtClean="0"/>
              <a:t>(grunnskolelærer- og lektorutdanning)</a:t>
            </a:r>
          </a:p>
          <a:p>
            <a:r>
              <a:rPr lang="nb-NO" sz="3200" dirty="0" smtClean="0"/>
              <a:t>2019</a:t>
            </a:r>
          </a:p>
          <a:p>
            <a:pPr eaLnBrk="1" hangingPunct="1"/>
            <a:endParaRPr lang="nb-NO" sz="1600" dirty="0" smtClean="0"/>
          </a:p>
          <a:p>
            <a:pPr eaLnBrk="1" hangingPunct="1"/>
            <a:r>
              <a:rPr lang="nb-NO" sz="1600" dirty="0"/>
              <a:t>	</a:t>
            </a:r>
            <a:endParaRPr lang="nb-NO" sz="1600" dirty="0" smtClean="0"/>
          </a:p>
          <a:p>
            <a:pPr eaLnBrk="1" hangingPunct="1"/>
            <a:r>
              <a:rPr lang="nb-NO" sz="1600" dirty="0"/>
              <a:t>	</a:t>
            </a:r>
            <a:endParaRPr lang="nb-NO" sz="1600" dirty="0" smtClean="0"/>
          </a:p>
          <a:p>
            <a:pPr eaLnBrk="1" hangingPunct="1"/>
            <a:r>
              <a:rPr lang="nb-NO" sz="1600" dirty="0"/>
              <a:t>	</a:t>
            </a:r>
            <a:r>
              <a:rPr lang="nb-NO" sz="1600" dirty="0" smtClean="0"/>
              <a:t>Kjersti Rusten</a:t>
            </a:r>
          </a:p>
          <a:p>
            <a:pPr eaLnBrk="1" hangingPunct="1"/>
            <a:r>
              <a:rPr lang="nb-NO" sz="1600" dirty="0" smtClean="0"/>
              <a:t>	rådgiver</a:t>
            </a:r>
          </a:p>
          <a:p>
            <a:pPr eaLnBrk="1" hangingPunct="1"/>
            <a:r>
              <a:rPr lang="nb-NO" sz="1600" dirty="0" smtClean="0"/>
              <a:t>	Seksjon for opptak</a:t>
            </a:r>
          </a:p>
          <a:p>
            <a:pPr eaLnBrk="1" hangingPunct="1"/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Har du nok poeng til å komme inn på lærerutdanningen?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616152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Da får du et </a:t>
            </a:r>
            <a:r>
              <a:rPr lang="nb-NO" b="1" dirty="0" smtClean="0"/>
              <a:t>betinget tilbud</a:t>
            </a:r>
            <a:r>
              <a:rPr lang="nb-NO" dirty="0" smtClean="0"/>
              <a:t> om studieplass</a:t>
            </a:r>
          </a:p>
          <a:p>
            <a:pPr marL="0" indent="0">
              <a:buNone/>
            </a:pPr>
            <a:r>
              <a:rPr lang="nb-NO" sz="2000" dirty="0" smtClean="0"/>
              <a:t>(Husk å takke ja til studieplassen innen fristen)</a:t>
            </a:r>
          </a:p>
          <a:p>
            <a:endParaRPr lang="nb-NO" sz="1200" dirty="0"/>
          </a:p>
          <a:p>
            <a:pPr marL="0" indent="0">
              <a:buNone/>
            </a:pPr>
            <a:r>
              <a:rPr lang="nb-NO" b="1" dirty="0" smtClean="0"/>
              <a:t>Består du forkurset?</a:t>
            </a:r>
          </a:p>
          <a:p>
            <a:pPr lvl="1"/>
            <a:r>
              <a:rPr lang="nb-NO" dirty="0" smtClean="0"/>
              <a:t>du beholder studieplassen</a:t>
            </a:r>
          </a:p>
          <a:p>
            <a:pPr marL="0" indent="0">
              <a:buNone/>
            </a:pPr>
            <a:r>
              <a:rPr lang="nb-NO" b="1" dirty="0" smtClean="0"/>
              <a:t>Består du ikke forkurset?</a:t>
            </a:r>
          </a:p>
          <a:p>
            <a:pPr lvl="1"/>
            <a:r>
              <a:rPr lang="nb-NO" dirty="0" smtClean="0"/>
              <a:t>du mister studieplassen</a:t>
            </a:r>
          </a:p>
          <a:p>
            <a:pPr lvl="1"/>
            <a:r>
              <a:rPr lang="nb-NO" dirty="0"/>
              <a:t>h</a:t>
            </a:r>
            <a:r>
              <a:rPr lang="nb-NO" dirty="0" smtClean="0"/>
              <a:t>ar du søkt andre studier i tillegg, konkurrerer du om studieplass på disse</a:t>
            </a:r>
          </a:p>
          <a:p>
            <a:pPr lvl="1"/>
            <a:r>
              <a:rPr lang="nb-NO" dirty="0" smtClean="0"/>
              <a:t>og får plass på det høyest prioriterte studieønsket du er kvalifisert for og har nok poeng til å komme inn på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39CF8-B881-2F4B-9329-1DA60DEF7C5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7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2. Har du </a:t>
            </a:r>
            <a:r>
              <a:rPr lang="nb-NO" u="sng" dirty="0" smtClean="0"/>
              <a:t>ikke</a:t>
            </a:r>
            <a:r>
              <a:rPr lang="nb-NO" dirty="0" smtClean="0"/>
              <a:t> nok poeng til å komme inn på lærerutdanningen?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Da får du ikke tilbud på lærerutdanningen, selv om du består forkurset</a:t>
            </a:r>
          </a:p>
          <a:p>
            <a:endParaRPr lang="nb-NO" dirty="0"/>
          </a:p>
          <a:p>
            <a:r>
              <a:rPr lang="nb-NO" dirty="0" smtClean="0"/>
              <a:t>Har du i tillegg søkt andre studier konkurrerer du om plass på disse</a:t>
            </a:r>
          </a:p>
          <a:p>
            <a:endParaRPr lang="nb-NO" dirty="0"/>
          </a:p>
          <a:p>
            <a:r>
              <a:rPr lang="nb-NO" dirty="0" smtClean="0"/>
              <a:t>Du får plass på det høyest prioriterte studieønsket du er kvalifisert for og har nok poeng til å komme inn på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39CF8-B881-2F4B-9329-1DA60DEF7C5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Har du spørsmål?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 smtClean="0"/>
              <a:t>om </a:t>
            </a:r>
            <a:r>
              <a:rPr lang="nb-NO" b="1" dirty="0"/>
              <a:t>opptakskravene: </a:t>
            </a:r>
          </a:p>
          <a:p>
            <a:r>
              <a:rPr lang="nb-NO" dirty="0"/>
              <a:t>Ta kontakt med lærestedet som er saksbehandler for søknaden </a:t>
            </a:r>
            <a:r>
              <a:rPr lang="nb-NO" dirty="0" smtClean="0"/>
              <a:t>din </a:t>
            </a:r>
          </a:p>
          <a:p>
            <a:endParaRPr lang="nb-NO" dirty="0"/>
          </a:p>
          <a:p>
            <a:r>
              <a:rPr lang="nb-NO" dirty="0" smtClean="0"/>
              <a:t>Kontaktadresse </a:t>
            </a:r>
            <a:r>
              <a:rPr lang="nb-NO" dirty="0"/>
              <a:t>finner du i nettsøknaden din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39CF8-B881-2F4B-9329-1DA60DEF7C5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4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1510680"/>
          </a:xfrm>
        </p:spPr>
        <p:txBody>
          <a:bodyPr/>
          <a:lstStyle/>
          <a:p>
            <a:r>
              <a:rPr lang="nb-NO" dirty="0" smtClean="0"/>
              <a:t>Nettinformasjon om forkurset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90600" y="2420888"/>
            <a:ext cx="7696200" cy="3675112"/>
          </a:xfrm>
        </p:spPr>
        <p:txBody>
          <a:bodyPr/>
          <a:lstStyle/>
          <a:p>
            <a:pPr marL="0" indent="0">
              <a:buNone/>
            </a:pPr>
            <a:endParaRPr lang="nb-NO" dirty="0" smtClean="0">
              <a:hlinkClick r:id="rId2"/>
            </a:endParaRPr>
          </a:p>
          <a:p>
            <a:pPr marL="0" indent="0">
              <a:buNone/>
            </a:pPr>
            <a:r>
              <a:rPr lang="nb-NO" dirty="0">
                <a:hlinkClick r:id="rId3"/>
              </a:rPr>
              <a:t>https://www.samordnaopptak.no/info/opptak/spesielle-opptakskrav/opptakskravet-til-laererutdanninger-2019</a:t>
            </a:r>
            <a:r>
              <a:rPr lang="nb-NO" dirty="0" smtClean="0">
                <a:hlinkClick r:id="rId3"/>
              </a:rPr>
              <a:t>/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39CF8-B881-2F4B-9329-1DA60DEF7C5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3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90600" y="1412776"/>
            <a:ext cx="7696200" cy="4683224"/>
          </a:xfrm>
        </p:spPr>
        <p:txBody>
          <a:bodyPr/>
          <a:lstStyle/>
          <a:p>
            <a:pPr marL="0" indent="0">
              <a:buNone/>
            </a:pPr>
            <a:r>
              <a:rPr lang="nb-NO" b="1" dirty="0" smtClean="0"/>
              <a:t>Agenda: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Opptakskravet til lærerutdanning</a:t>
            </a:r>
          </a:p>
          <a:p>
            <a:r>
              <a:rPr lang="nb-NO" dirty="0" smtClean="0"/>
              <a:t>Hvem kan delta på forkurset</a:t>
            </a:r>
          </a:p>
          <a:p>
            <a:r>
              <a:rPr lang="nb-NO" dirty="0" smtClean="0"/>
              <a:t>Betinget tilbud for søkere som er kvalifisert for forkurs og får studieplass</a:t>
            </a:r>
          </a:p>
          <a:p>
            <a:r>
              <a:rPr lang="nb-NO" dirty="0" smtClean="0"/>
              <a:t>Kontaktpunkt hvis du lurer på opptakskrav</a:t>
            </a:r>
          </a:p>
          <a:p>
            <a:r>
              <a:rPr lang="nb-NO" dirty="0" smtClean="0"/>
              <a:t>Hvor finner du info om forkurset</a:t>
            </a:r>
          </a:p>
          <a:p>
            <a:endParaRPr lang="nb-NO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39CF8-B881-2F4B-9329-1DA60DEF7C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2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nb-NO" dirty="0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8865B9-88B1-C047-AB7B-EDBA275501B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20688"/>
            <a:ext cx="7696200" cy="936104"/>
          </a:xfrm>
        </p:spPr>
        <p:txBody>
          <a:bodyPr/>
          <a:lstStyle/>
          <a:p>
            <a:pPr eaLnBrk="1" hangingPunct="1"/>
            <a:r>
              <a:rPr lang="nb-NO" dirty="0" smtClean="0"/>
              <a:t>Opptakskravet til lærerutdanning</a:t>
            </a:r>
            <a:endParaRPr lang="nb-NO" dirty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56792"/>
            <a:ext cx="7696200" cy="4539208"/>
          </a:xfrm>
        </p:spPr>
        <p:txBody>
          <a:bodyPr/>
          <a:lstStyle/>
          <a:p>
            <a:pPr eaLnBrk="1" hangingPunct="1"/>
            <a:r>
              <a:rPr lang="nb-NO" dirty="0" smtClean="0"/>
              <a:t>Generell studiekompetanse og i tillegg:</a:t>
            </a:r>
          </a:p>
          <a:p>
            <a:pPr eaLnBrk="1" hangingPunct="1"/>
            <a:endParaRPr lang="nb-NO" sz="1200" dirty="0" smtClean="0"/>
          </a:p>
          <a:p>
            <a:pPr eaLnBrk="1" hangingPunct="1"/>
            <a:r>
              <a:rPr lang="nb-NO" b="1" dirty="0" smtClean="0"/>
              <a:t>Matematikk:</a:t>
            </a:r>
            <a:r>
              <a:rPr lang="nb-NO" dirty="0" smtClean="0"/>
              <a:t> Krav om karakteren 4 i fellesfaget (224 timer). </a:t>
            </a:r>
          </a:p>
          <a:p>
            <a:pPr eaLnBrk="1" hangingPunct="1"/>
            <a:r>
              <a:rPr lang="nb-NO" sz="2400" dirty="0" smtClean="0"/>
              <a:t>NB! Har du bestått et av programfagene S1/S2/R1/R2 (eller tilsvarende studieretningsfag fra tidligere strukturer i videregående skole) dekker du også kravet, uansett karakter.</a:t>
            </a:r>
          </a:p>
          <a:p>
            <a:pPr eaLnBrk="1" hangingPunct="1"/>
            <a:r>
              <a:rPr lang="nb-NO" b="1" dirty="0" smtClean="0"/>
              <a:t>Norsk:</a:t>
            </a:r>
            <a:r>
              <a:rPr lang="nb-NO" dirty="0" smtClean="0"/>
              <a:t> Krav om karakteren 3 (393 timer)</a:t>
            </a:r>
          </a:p>
          <a:p>
            <a:pPr eaLnBrk="1" hangingPunct="1"/>
            <a:r>
              <a:rPr lang="nb-NO" b="1" dirty="0" smtClean="0"/>
              <a:t>Skolepoeng: </a:t>
            </a:r>
            <a:r>
              <a:rPr lang="nb-NO" dirty="0" smtClean="0"/>
              <a:t>Minst 35 poeng</a:t>
            </a:r>
            <a:endParaRPr lang="nb-NO" dirty="0"/>
          </a:p>
          <a:p>
            <a:pPr eaLnBrk="1" hangingPunct="1"/>
            <a:endParaRPr lang="nb-NO" dirty="0" smtClean="0"/>
          </a:p>
          <a:p>
            <a:pPr eaLnBrk="1" hangingPunct="1"/>
            <a:endParaRPr lang="nb-NO" dirty="0"/>
          </a:p>
          <a:p>
            <a:pPr eaLnBrk="1" hangingPunct="1"/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0600" y="620688"/>
            <a:ext cx="7696200" cy="1152128"/>
          </a:xfrm>
        </p:spPr>
        <p:txBody>
          <a:bodyPr/>
          <a:lstStyle/>
          <a:p>
            <a:r>
              <a:rPr lang="nb-NO" dirty="0"/>
              <a:t>Hvordan vite om du er kvalifisert?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90600" y="1844824"/>
            <a:ext cx="7696200" cy="4251176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Karakterkravet i fellesfaget matematikk og norsk er gjennomsnittet </a:t>
            </a:r>
            <a:r>
              <a:rPr lang="nb-NO" dirty="0"/>
              <a:t>av alle karakterene dine i </a:t>
            </a:r>
            <a:r>
              <a:rPr lang="nb-NO" dirty="0" smtClean="0"/>
              <a:t>faget, eksempel: </a:t>
            </a:r>
          </a:p>
          <a:p>
            <a:pPr marL="0" indent="0">
              <a:buNone/>
            </a:pPr>
            <a:endParaRPr lang="nb-NO" sz="1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nb-NO" sz="1400" dirty="0" smtClean="0"/>
              <a:t>Norsk </a:t>
            </a:r>
            <a:r>
              <a:rPr lang="nb-NO" sz="1400" dirty="0"/>
              <a:t>hovedmål – 4 standpunkt 2 </a:t>
            </a:r>
            <a:r>
              <a:rPr lang="nb-NO" sz="1400" dirty="0" smtClean="0"/>
              <a:t>eksamen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sz="1400" dirty="0" smtClean="0"/>
              <a:t>Norsk </a:t>
            </a:r>
            <a:r>
              <a:rPr lang="nb-NO" sz="1400" dirty="0"/>
              <a:t>sidemål   – 3 </a:t>
            </a:r>
            <a:r>
              <a:rPr lang="nb-NO" sz="1400" dirty="0" smtClean="0"/>
              <a:t>standpunkt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sz="1400" dirty="0" smtClean="0"/>
              <a:t>Norsk </a:t>
            </a:r>
            <a:r>
              <a:rPr lang="nb-NO" sz="1400" dirty="0"/>
              <a:t>muntlig  – 3 standpunkt</a:t>
            </a:r>
          </a:p>
          <a:p>
            <a:pPr marL="457200" lvl="1" indent="0">
              <a:buNone/>
            </a:pPr>
            <a:r>
              <a:rPr lang="nb-NO" dirty="0"/>
              <a:t>Gir et karaktersnitt på 3 og fyller dermed </a:t>
            </a:r>
            <a:r>
              <a:rPr lang="nb-NO" dirty="0" smtClean="0"/>
              <a:t>kravet</a:t>
            </a:r>
          </a:p>
          <a:p>
            <a:pPr marL="457200" lvl="1" indent="0">
              <a:buNone/>
            </a:pPr>
            <a:endParaRPr lang="nb-NO" sz="1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nb-NO" sz="1400" dirty="0" smtClean="0"/>
              <a:t>Matematikk </a:t>
            </a:r>
            <a:r>
              <a:rPr lang="nb-NO" sz="1400" dirty="0"/>
              <a:t>1T/1P kar 3 og </a:t>
            </a:r>
            <a:r>
              <a:rPr lang="nb-NO" sz="1400" dirty="0" smtClean="0"/>
              <a:t>4 </a:t>
            </a:r>
            <a:r>
              <a:rPr lang="nb-NO" sz="1400" dirty="0"/>
              <a:t>+ 2T/2P kar </a:t>
            </a:r>
            <a:r>
              <a:rPr lang="nb-NO" sz="1400" dirty="0" smtClean="0"/>
              <a:t>5 </a:t>
            </a:r>
            <a:r>
              <a:rPr lang="nb-NO" sz="1400" dirty="0"/>
              <a:t>og </a:t>
            </a:r>
            <a:r>
              <a:rPr lang="nb-NO" sz="1400" dirty="0" smtClean="0"/>
              <a:t>4 </a:t>
            </a:r>
            <a:endParaRPr lang="nb-NO" sz="1400" dirty="0"/>
          </a:p>
          <a:p>
            <a:pPr marL="457200" lvl="1" indent="0">
              <a:buNone/>
            </a:pPr>
            <a:r>
              <a:rPr lang="nb-NO" dirty="0" smtClean="0"/>
              <a:t>Gir </a:t>
            </a:r>
            <a:r>
              <a:rPr lang="nb-NO" dirty="0"/>
              <a:t>et karaktersnitt på </a:t>
            </a:r>
            <a:r>
              <a:rPr lang="nb-NO" dirty="0" smtClean="0"/>
              <a:t>4 </a:t>
            </a:r>
            <a:r>
              <a:rPr lang="nb-NO" dirty="0"/>
              <a:t>og </a:t>
            </a:r>
            <a:r>
              <a:rPr lang="nb-NO" dirty="0" smtClean="0"/>
              <a:t>fyller dermed kravet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39CF8-B881-2F4B-9329-1DA60DEF7C5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2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696200" cy="792088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600" y="1340768"/>
            <a:ext cx="7696200" cy="4683224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Krav om </a:t>
            </a:r>
            <a:r>
              <a:rPr lang="nb-NO" dirty="0"/>
              <a:t>35 </a:t>
            </a:r>
            <a:r>
              <a:rPr lang="nb-NO" dirty="0" smtClean="0"/>
              <a:t>skolepoeng: 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Skolepoeng </a:t>
            </a:r>
            <a:r>
              <a:rPr lang="nb-NO" dirty="0"/>
              <a:t>er den poengsummen du har </a:t>
            </a:r>
            <a:r>
              <a:rPr lang="nb-NO" dirty="0" smtClean="0"/>
              <a:t>på grunnlag av vitnemålet ditt, før du har fått lagt </a:t>
            </a:r>
            <a:r>
              <a:rPr lang="nb-NO" dirty="0"/>
              <a:t>til </a:t>
            </a:r>
            <a:r>
              <a:rPr lang="nb-NO" dirty="0" err="1"/>
              <a:t>tilleggspoeng</a:t>
            </a:r>
            <a:r>
              <a:rPr lang="nb-NO" dirty="0"/>
              <a:t> og </a:t>
            </a:r>
            <a:r>
              <a:rPr lang="nb-NO" dirty="0" smtClean="0"/>
              <a:t>alderspoeng 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Slik </a:t>
            </a:r>
            <a:r>
              <a:rPr lang="nb-NO" dirty="0"/>
              <a:t>regner du ut poengene dine:</a:t>
            </a:r>
          </a:p>
          <a:p>
            <a:pPr marL="0" indent="0">
              <a:buNone/>
            </a:pPr>
            <a:r>
              <a:rPr lang="nb-NO" dirty="0">
                <a:hlinkClick r:id="rId2"/>
              </a:rPr>
              <a:t>http://www.samordnaopptak.no/info/opptak/poengberegning/index.html</a:t>
            </a:r>
            <a:r>
              <a:rPr lang="nb-NO" dirty="0"/>
              <a:t> </a:t>
            </a:r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39CF8-B881-2F4B-9329-1DA60DEF7C5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Hvem kan delta på forkurset?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90600" y="2060848"/>
            <a:ext cx="7696200" cy="4035152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Har </a:t>
            </a:r>
            <a:r>
              <a:rPr lang="nb-NO" dirty="0"/>
              <a:t>du ikke karakteren 4 i matematikk eller bestått programfag?</a:t>
            </a:r>
            <a:br>
              <a:rPr lang="nb-NO" dirty="0"/>
            </a:br>
            <a:endParaRPr lang="nb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Da kan du ta forkurs i matematikk hvis du fyller opptakskravet i norsk og skolepoengsum og har                             </a:t>
            </a:r>
            <a:r>
              <a:rPr lang="nb-NO" b="1" dirty="0" smtClean="0"/>
              <a:t>            gjennomsnittskarakter på mellom 3 og 3,99 i fellesfaget matematikk (224 timer)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b="1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39CF8-B881-2F4B-9329-1DA60DEF7C5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5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0600" y="476672"/>
            <a:ext cx="7696200" cy="1152128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90600" y="1556792"/>
            <a:ext cx="7696200" cy="4539208"/>
          </a:xfrm>
        </p:spPr>
        <p:txBody>
          <a:bodyPr/>
          <a:lstStyle/>
          <a:p>
            <a:r>
              <a:rPr lang="nb-NO" dirty="0" smtClean="0"/>
              <a:t>Hvis du allerede dekker kravet om karakteren 4 i matematikk eller har bestått R1/R2/S1/S2</a:t>
            </a:r>
          </a:p>
          <a:p>
            <a:pPr lvl="1"/>
            <a:r>
              <a:rPr lang="nb-NO" dirty="0" smtClean="0"/>
              <a:t>Meld deg av forkurset, du er allerede kvalifisert for studiet</a:t>
            </a:r>
          </a:p>
          <a:p>
            <a:pPr marL="457200" lvl="1" indent="0">
              <a:buNone/>
            </a:pPr>
            <a:endParaRPr lang="nb-NO" dirty="0" smtClean="0"/>
          </a:p>
          <a:p>
            <a:r>
              <a:rPr lang="nb-NO" dirty="0" smtClean="0"/>
              <a:t>Hvis du har mindre enn 35 skolepoeng eller har mindre enn 3 i gjennomsnittskarakter i norsk og matematikk</a:t>
            </a:r>
          </a:p>
          <a:p>
            <a:pPr lvl="1"/>
            <a:r>
              <a:rPr lang="nb-NO" dirty="0" smtClean="0"/>
              <a:t>Meld deg av forkurset, du vil ikke kunne ta eksamen og blir ikke kvalifisert til studiet i år 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39CF8-B881-2F4B-9329-1DA60DEF7C5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1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0600" y="908720"/>
            <a:ext cx="7696200" cy="1072480"/>
          </a:xfrm>
        </p:spPr>
        <p:txBody>
          <a:bodyPr/>
          <a:lstStyle/>
          <a:p>
            <a:r>
              <a:rPr lang="nb-NO" dirty="0" smtClean="0"/>
              <a:t>Fyller du ikke kravene for å delta på forkurset?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Husk å melde deg av forkurset via nettsiden til Samordna opptak (avmelding frem til 12. juli) </a:t>
            </a:r>
          </a:p>
          <a:p>
            <a:pPr marL="0" indent="0">
              <a:buNone/>
            </a:pPr>
            <a:r>
              <a:rPr lang="nb-NO" sz="1800" dirty="0" smtClean="0">
                <a:hlinkClick r:id="rId2"/>
              </a:rPr>
              <a:t>https</a:t>
            </a:r>
            <a:r>
              <a:rPr lang="nb-NO" sz="1800" dirty="0">
                <a:hlinkClick r:id="rId2"/>
              </a:rPr>
              <a:t>://www.samordnaopptak.no/info/opptak/spesielle-opptakskrav/opptakskravet-til-laererutdanninger-2019</a:t>
            </a:r>
            <a:r>
              <a:rPr lang="nb-NO" sz="1800" dirty="0" smtClean="0">
                <a:hlinkClick r:id="rId2"/>
              </a:rPr>
              <a:t>/</a:t>
            </a:r>
            <a:endParaRPr lang="nb-NO" sz="1800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Søkere som ikke </a:t>
            </a:r>
            <a:r>
              <a:rPr lang="nb-NO" dirty="0" smtClean="0"/>
              <a:t>er kvalifiserte for å delta på forkurset vil </a:t>
            </a:r>
            <a:r>
              <a:rPr lang="nb-NO" dirty="0"/>
              <a:t>ikke kunne ta eksamen 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39CF8-B881-2F4B-9329-1DA60DEF7C5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Fyller du kravene for </a:t>
            </a:r>
            <a:r>
              <a:rPr lang="nb-NO" smtClean="0"/>
              <a:t>å delta på forkurset?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Da konkurrerer du om studieplass etter vanlige regler (som om du hadde fylt opptakskravene)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b="1" dirty="0" smtClean="0"/>
              <a:t>20. juli </a:t>
            </a:r>
            <a:r>
              <a:rPr lang="nb-NO" dirty="0" smtClean="0"/>
              <a:t>får du svar på søknaden din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39CF8-B881-2F4B-9329-1DA60DEF7C5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o-9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uio-9</Template>
  <TotalTime>6339</TotalTime>
  <Words>558</Words>
  <Application>Microsoft Office PowerPoint</Application>
  <PresentationFormat>On-screen Show (4:3)</PresentationFormat>
  <Paragraphs>97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Wingdings</vt:lpstr>
      <vt:lpstr>ヒラギノ角ゴ Pro W3</vt:lpstr>
      <vt:lpstr>uio-9</vt:lpstr>
      <vt:lpstr>PowerPoint Presentation</vt:lpstr>
      <vt:lpstr>PowerPoint Presentation</vt:lpstr>
      <vt:lpstr>Opptakskravet til lærerutdanning</vt:lpstr>
      <vt:lpstr>Hvordan vite om du er kvalifisert?</vt:lpstr>
      <vt:lpstr>PowerPoint Presentation</vt:lpstr>
      <vt:lpstr> Hvem kan delta på forkurset? </vt:lpstr>
      <vt:lpstr>PowerPoint Presentation</vt:lpstr>
      <vt:lpstr>Fyller du ikke kravene for å delta på forkurset?</vt:lpstr>
      <vt:lpstr>Fyller du kravene for å delta på forkurset?</vt:lpstr>
      <vt:lpstr>1. Har du nok poeng til å komme inn på lærerutdanningen?</vt:lpstr>
      <vt:lpstr>2. Har du ikke nok poeng til å komme inn på lærerutdanningen?</vt:lpstr>
      <vt:lpstr>Har du spørsmål?</vt:lpstr>
      <vt:lpstr>Nettinformasjon om forkurset</vt:lpstr>
    </vt:vector>
  </TitlesOfParts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Silje Winther</dc:creator>
  <cp:lastModifiedBy>Marie Stanghov Thorstensen</cp:lastModifiedBy>
  <cp:revision>82</cp:revision>
  <dcterms:created xsi:type="dcterms:W3CDTF">2016-07-01T11:31:13Z</dcterms:created>
  <dcterms:modified xsi:type="dcterms:W3CDTF">2019-06-28T11:31:14Z</dcterms:modified>
</cp:coreProperties>
</file>