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1"/>
  </p:notesMasterIdLst>
  <p:sldIdLst>
    <p:sldId id="256" r:id="rId6"/>
    <p:sldId id="337" r:id="rId7"/>
    <p:sldId id="330" r:id="rId8"/>
    <p:sldId id="331" r:id="rId9"/>
    <p:sldId id="334" r:id="rId10"/>
    <p:sldId id="329" r:id="rId11"/>
    <p:sldId id="335" r:id="rId12"/>
    <p:sldId id="325" r:id="rId13"/>
    <p:sldId id="320" r:id="rId14"/>
    <p:sldId id="282" r:id="rId15"/>
    <p:sldId id="283" r:id="rId16"/>
    <p:sldId id="340" r:id="rId17"/>
    <p:sldId id="327" r:id="rId18"/>
    <p:sldId id="313" r:id="rId19"/>
    <p:sldId id="31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B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19" autoAdjust="0"/>
    <p:restoredTop sz="69110" autoAdjust="0"/>
  </p:normalViewPr>
  <p:slideViewPr>
    <p:cSldViewPr snapToGrid="0">
      <p:cViewPr varScale="1">
        <p:scale>
          <a:sx n="47" d="100"/>
          <a:sy n="47" d="100"/>
        </p:scale>
        <p:origin x="10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71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3B1CEA-9995-4A62-BD40-078087817E27}" type="doc">
      <dgm:prSet loTypeId="urn:microsoft.com/office/officeart/2011/layout/Picture Frame" loCatId="pictur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E302DA0-7689-418F-B2A4-5C0D91182A16}">
      <dgm:prSet phldrT="[Text]" custT="1"/>
      <dgm:spPr>
        <a:xfrm>
          <a:off x="275763" y="2103837"/>
          <a:ext cx="3403585" cy="36024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1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Professor Terje Gr</a:t>
          </a:r>
          <a:r>
            <a:rPr lang="nb-NO" sz="1400" dirty="0" err="1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ønning</a:t>
          </a:r>
          <a:r>
            <a:rPr lang="nb-NO" sz="1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, Organisasjonslæring</a:t>
          </a:r>
          <a:endParaRPr lang="en-US" sz="14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5FEFAC1D-EBD1-4391-9364-7ED48C4072F3}" type="parTrans" cxnId="{43EF2FC9-11E1-4C9F-A5B9-A77D1770D976}">
      <dgm:prSet/>
      <dgm:spPr/>
      <dgm:t>
        <a:bodyPr/>
        <a:lstStyle/>
        <a:p>
          <a:endParaRPr lang="en-US"/>
        </a:p>
      </dgm:t>
    </dgm:pt>
    <dgm:pt modelId="{391BA78D-5C79-479D-B007-0A63E220B215}" type="sibTrans" cxnId="{43EF2FC9-11E1-4C9F-A5B9-A77D1770D976}">
      <dgm:prSet/>
      <dgm:spPr/>
      <dgm:t>
        <a:bodyPr/>
        <a:lstStyle/>
        <a:p>
          <a:endParaRPr lang="en-US"/>
        </a:p>
      </dgm:t>
    </dgm:pt>
    <dgm:pt modelId="{86B2B244-CC3A-4B2A-9429-E8EB05125F97}">
      <dgm:prSet phldrT="[Text]"/>
      <dgm:spPr>
        <a:xfrm>
          <a:off x="4335328" y="2103837"/>
          <a:ext cx="3403585" cy="36024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b-NO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Professor Karen Jensen, Arbeidsplasslæring</a:t>
          </a:r>
          <a:endParaRPr lang="en-US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8F6583B0-AE46-48B9-A319-14BF963E167E}" type="parTrans" cxnId="{3F1273B9-0B54-4E9F-A432-EFE80C4D6F84}">
      <dgm:prSet/>
      <dgm:spPr/>
      <dgm:t>
        <a:bodyPr/>
        <a:lstStyle/>
        <a:p>
          <a:endParaRPr lang="en-US"/>
        </a:p>
      </dgm:t>
    </dgm:pt>
    <dgm:pt modelId="{1380BE87-B717-49B9-A1FB-F0840CBD1EF2}" type="sibTrans" cxnId="{3F1273B9-0B54-4E9F-A432-EFE80C4D6F84}">
      <dgm:prSet/>
      <dgm:spPr/>
      <dgm:t>
        <a:bodyPr/>
        <a:lstStyle/>
        <a:p>
          <a:endParaRPr lang="en-US"/>
        </a:p>
      </dgm:t>
    </dgm:pt>
    <dgm:pt modelId="{371756E6-6C31-4E8B-BA49-7D8EF14D819F}">
      <dgm:prSet phldrT="[Text]" custT="1"/>
      <dgm:spPr>
        <a:xfrm>
          <a:off x="275763" y="4933764"/>
          <a:ext cx="3403585" cy="36024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b-NO" sz="1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Førsteamanuensis Mervi Hasu, Kreativitet og innovasjon i </a:t>
          </a:r>
          <a:r>
            <a:rPr lang="nb-NO" sz="14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arbeid, arbeidsplasslæring</a:t>
          </a:r>
          <a:endParaRPr lang="en-US" sz="14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E4B4CD0C-C627-47CC-9030-0BE80C8404F8}" type="parTrans" cxnId="{AB3167E2-9F7C-42F9-A41A-74BAD75C39BE}">
      <dgm:prSet/>
      <dgm:spPr/>
      <dgm:t>
        <a:bodyPr/>
        <a:lstStyle/>
        <a:p>
          <a:endParaRPr lang="en-US"/>
        </a:p>
      </dgm:t>
    </dgm:pt>
    <dgm:pt modelId="{AF90F8D1-64F4-4057-804E-B0060B985171}" type="sibTrans" cxnId="{AB3167E2-9F7C-42F9-A41A-74BAD75C39BE}">
      <dgm:prSet/>
      <dgm:spPr/>
      <dgm:t>
        <a:bodyPr/>
        <a:lstStyle/>
        <a:p>
          <a:endParaRPr lang="en-US"/>
        </a:p>
      </dgm:t>
    </dgm:pt>
    <dgm:pt modelId="{168E6C4B-7433-496D-8EBB-A8337A2CB7DE}">
      <dgm:prSet phldrT="[Text]" custT="1"/>
      <dgm:spPr>
        <a:xfrm>
          <a:off x="4335328" y="4933764"/>
          <a:ext cx="3403585" cy="36024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b-NO" sz="1400" dirty="0">
              <a:solidFill>
                <a:prstClr val="white"/>
              </a:solidFill>
            </a:rPr>
            <a:t>Petrine D. Flaa, Seniorrådgiver gjestelærer, HRM tema</a:t>
          </a: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’</a:t>
          </a:r>
        </a:p>
      </dgm:t>
    </dgm:pt>
    <dgm:pt modelId="{0C20AE49-0E68-45E3-B9D0-B79906D9A792}" type="parTrans" cxnId="{DD39534D-A219-4999-B1A8-A170964F2ED1}">
      <dgm:prSet/>
      <dgm:spPr/>
      <dgm:t>
        <a:bodyPr/>
        <a:lstStyle/>
        <a:p>
          <a:endParaRPr lang="en-US"/>
        </a:p>
      </dgm:t>
    </dgm:pt>
    <dgm:pt modelId="{09D15884-B064-486F-9D2F-68DC0F0136BC}" type="sibTrans" cxnId="{DD39534D-A219-4999-B1A8-A170964F2ED1}">
      <dgm:prSet/>
      <dgm:spPr/>
      <dgm:t>
        <a:bodyPr/>
        <a:lstStyle/>
        <a:p>
          <a:endParaRPr lang="en-US"/>
        </a:p>
      </dgm:t>
    </dgm:pt>
    <dgm:pt modelId="{64B0FA22-C4A0-4E9A-A5D1-A49F5F7F79E5}" type="pres">
      <dgm:prSet presAssocID="{7D3B1CEA-9995-4A62-BD40-078087817E27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7F93419E-8483-4EDC-AAAA-B0E2EC9DDF60}" type="pres">
      <dgm:prSet presAssocID="{CE302DA0-7689-418F-B2A4-5C0D91182A16}" presName="composite" presStyleCnt="0"/>
      <dgm:spPr/>
    </dgm:pt>
    <dgm:pt modelId="{C4A21D0D-1DEC-4D76-B261-514A3D3DCA16}" type="pres">
      <dgm:prSet presAssocID="{CE302DA0-7689-418F-B2A4-5C0D91182A16}" presName="ParentText" presStyleLbl="revTx" presStyleIdx="0" presStyleCnt="4" custScaleX="117033" custScaleY="917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696F4A-8A06-4E8E-8A47-5405B4386F0A}" type="pres">
      <dgm:prSet presAssocID="{CE302DA0-7689-418F-B2A4-5C0D91182A16}" presName="Accent1" presStyleLbl="parChTrans1D1" presStyleIdx="0" presStyleCnt="4"/>
      <dgm:spPr>
        <a:xfrm>
          <a:off x="275763" y="282669"/>
          <a:ext cx="3409466" cy="2190523"/>
        </a:xfrm>
        <a:prstGeom prst="rect">
          <a:avLst/>
        </a:prstGeom>
        <a:noFill/>
        <a:ln w="25400" cap="flat" cmpd="sng" algn="ctr">
          <a:solidFill>
            <a:srgbClr val="C0504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F962704-49F5-41F9-9AAA-0F8236AE3C04}" type="pres">
      <dgm:prSet presAssocID="{CE302DA0-7689-418F-B2A4-5C0D91182A16}" presName="Image" presStyleLbl="alignImgPlace1" presStyleIdx="0" presStyleCnt="4"/>
      <dgm:spPr>
        <a:xfrm>
          <a:off x="540772" y="10823"/>
          <a:ext cx="3410569" cy="210532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076823A-D2D8-4E8F-AECF-72568C8BB819}" type="pres">
      <dgm:prSet presAssocID="{391BA78D-5C79-479D-B007-0A63E220B215}" presName="sibTrans" presStyleCnt="0"/>
      <dgm:spPr/>
    </dgm:pt>
    <dgm:pt modelId="{6277429E-CAB5-4F20-BF43-4410A91280B7}" type="pres">
      <dgm:prSet presAssocID="{86B2B244-CC3A-4B2A-9429-E8EB05125F97}" presName="composite" presStyleCnt="0"/>
      <dgm:spPr/>
    </dgm:pt>
    <dgm:pt modelId="{AF5E9DA9-0C65-453E-89D3-CFE071C245D1}" type="pres">
      <dgm:prSet presAssocID="{86B2B244-CC3A-4B2A-9429-E8EB05125F97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5A3459-6EDB-407B-BAA6-0B86D98F5F4C}" type="pres">
      <dgm:prSet presAssocID="{86B2B244-CC3A-4B2A-9429-E8EB05125F97}" presName="Accent1" presStyleLbl="parChTrans1D1" presStyleIdx="1" presStyleCnt="4"/>
      <dgm:spPr>
        <a:xfrm>
          <a:off x="4335328" y="282669"/>
          <a:ext cx="3409466" cy="2190523"/>
        </a:xfrm>
        <a:prstGeom prst="rect">
          <a:avLst/>
        </a:prstGeom>
        <a:noFill/>
        <a:ln w="25400" cap="flat" cmpd="sng" algn="ctr">
          <a:solidFill>
            <a:srgbClr val="C0504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B158AF7-D9BA-4F0F-93F7-B9A86081F34F}" type="pres">
      <dgm:prSet presAssocID="{86B2B244-CC3A-4B2A-9429-E8EB05125F97}" presName="Image" presStyleLbl="alignImgPlace1" presStyleIdx="1" presStyleCnt="4"/>
      <dgm:spPr>
        <a:xfrm>
          <a:off x="4600338" y="10823"/>
          <a:ext cx="3410569" cy="210532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19D3505D-8AB6-461F-9000-E7A52451F0CF}" type="pres">
      <dgm:prSet presAssocID="{1380BE87-B717-49B9-A1FB-F0840CBD1EF2}" presName="sibTrans" presStyleCnt="0"/>
      <dgm:spPr/>
    </dgm:pt>
    <dgm:pt modelId="{2D554A0C-7D6C-4364-B01C-3E0D8A38C4BA}" type="pres">
      <dgm:prSet presAssocID="{371756E6-6C31-4E8B-BA49-7D8EF14D819F}" presName="composite" presStyleCnt="0"/>
      <dgm:spPr/>
    </dgm:pt>
    <dgm:pt modelId="{959B04C0-52BC-45B9-ACD1-3AFB3F7744EA}" type="pres">
      <dgm:prSet presAssocID="{371756E6-6C31-4E8B-BA49-7D8EF14D819F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2EA9B-4B1D-4573-B0A8-1BD4CC1745C7}" type="pres">
      <dgm:prSet presAssocID="{371756E6-6C31-4E8B-BA49-7D8EF14D819F}" presName="Accent1" presStyleLbl="parChTrans1D1" presStyleIdx="2" presStyleCnt="4"/>
      <dgm:spPr>
        <a:xfrm>
          <a:off x="275763" y="3112595"/>
          <a:ext cx="3409466" cy="2190523"/>
        </a:xfrm>
        <a:prstGeom prst="rect">
          <a:avLst/>
        </a:prstGeom>
        <a:noFill/>
        <a:ln w="25400" cap="flat" cmpd="sng" algn="ctr">
          <a:solidFill>
            <a:srgbClr val="C0504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19992081-8B87-431D-BD04-3F821933ECCC}" type="pres">
      <dgm:prSet presAssocID="{371756E6-6C31-4E8B-BA49-7D8EF14D819F}" presName="Image" presStyleLbl="alignImgPlace1" presStyleIdx="2" presStyleCnt="4"/>
      <dgm:spPr>
        <a:xfrm>
          <a:off x="540772" y="2840750"/>
          <a:ext cx="3410569" cy="210532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8E01BCF-728C-431D-BBC3-F4A75E664746}" type="pres">
      <dgm:prSet presAssocID="{AF90F8D1-64F4-4057-804E-B0060B985171}" presName="sibTrans" presStyleCnt="0"/>
      <dgm:spPr/>
    </dgm:pt>
    <dgm:pt modelId="{4CBB0ECD-3C9E-4FD5-9690-CE60136361D5}" type="pres">
      <dgm:prSet presAssocID="{168E6C4B-7433-496D-8EBB-A8337A2CB7DE}" presName="composite" presStyleCnt="0"/>
      <dgm:spPr/>
    </dgm:pt>
    <dgm:pt modelId="{2D49E7DF-680B-48D9-866C-8141F220CDA8}" type="pres">
      <dgm:prSet presAssocID="{168E6C4B-7433-496D-8EBB-A8337A2CB7DE}" presName="ParentText" presStyleLbl="revTx" presStyleIdx="3" presStyleCnt="4" custLinFactNeighborX="1168" custLinFactNeighborY="511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D06977-ECBD-4B1E-8B02-9A25A166CD93}" type="pres">
      <dgm:prSet presAssocID="{168E6C4B-7433-496D-8EBB-A8337A2CB7DE}" presName="Accent1" presStyleLbl="parChTrans1D1" presStyleIdx="3" presStyleCnt="4"/>
      <dgm:spPr>
        <a:xfrm>
          <a:off x="4335328" y="3112595"/>
          <a:ext cx="3409466" cy="2190523"/>
        </a:xfrm>
        <a:prstGeom prst="rect">
          <a:avLst/>
        </a:prstGeom>
        <a:noFill/>
        <a:ln w="25400" cap="flat" cmpd="sng" algn="ctr">
          <a:solidFill>
            <a:srgbClr val="C0504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4D2D510-82DA-4966-AC49-D339C0619288}" type="pres">
      <dgm:prSet presAssocID="{168E6C4B-7433-496D-8EBB-A8337A2CB7DE}" presName="Image" presStyleLbl="alignImgPlace1" presStyleIdx="3" presStyleCnt="4"/>
      <dgm:spPr>
        <a:xfrm>
          <a:off x="4600338" y="2840750"/>
          <a:ext cx="3410569" cy="210532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3CB39F9F-A44A-4C69-A367-A2DD3E8BBBD0}" type="presOf" srcId="{371756E6-6C31-4E8B-BA49-7D8EF14D819F}" destId="{959B04C0-52BC-45B9-ACD1-3AFB3F7744EA}" srcOrd="0" destOrd="0" presId="urn:microsoft.com/office/officeart/2011/layout/Picture Frame"/>
    <dgm:cxn modelId="{43EF2FC9-11E1-4C9F-A5B9-A77D1770D976}" srcId="{7D3B1CEA-9995-4A62-BD40-078087817E27}" destId="{CE302DA0-7689-418F-B2A4-5C0D91182A16}" srcOrd="0" destOrd="0" parTransId="{5FEFAC1D-EBD1-4391-9364-7ED48C4072F3}" sibTransId="{391BA78D-5C79-479D-B007-0A63E220B215}"/>
    <dgm:cxn modelId="{AB3167E2-9F7C-42F9-A41A-74BAD75C39BE}" srcId="{7D3B1CEA-9995-4A62-BD40-078087817E27}" destId="{371756E6-6C31-4E8B-BA49-7D8EF14D819F}" srcOrd="2" destOrd="0" parTransId="{E4B4CD0C-C627-47CC-9030-0BE80C8404F8}" sibTransId="{AF90F8D1-64F4-4057-804E-B0060B985171}"/>
    <dgm:cxn modelId="{DD39534D-A219-4999-B1A8-A170964F2ED1}" srcId="{7D3B1CEA-9995-4A62-BD40-078087817E27}" destId="{168E6C4B-7433-496D-8EBB-A8337A2CB7DE}" srcOrd="3" destOrd="0" parTransId="{0C20AE49-0E68-45E3-B9D0-B79906D9A792}" sibTransId="{09D15884-B064-486F-9D2F-68DC0F0136BC}"/>
    <dgm:cxn modelId="{04D14499-1EE1-4B47-A9EF-34146DB6B0D2}" type="presOf" srcId="{86B2B244-CC3A-4B2A-9429-E8EB05125F97}" destId="{AF5E9DA9-0C65-453E-89D3-CFE071C245D1}" srcOrd="0" destOrd="0" presId="urn:microsoft.com/office/officeart/2011/layout/Picture Frame"/>
    <dgm:cxn modelId="{3F1273B9-0B54-4E9F-A432-EFE80C4D6F84}" srcId="{7D3B1CEA-9995-4A62-BD40-078087817E27}" destId="{86B2B244-CC3A-4B2A-9429-E8EB05125F97}" srcOrd="1" destOrd="0" parTransId="{8F6583B0-AE46-48B9-A319-14BF963E167E}" sibTransId="{1380BE87-B717-49B9-A1FB-F0840CBD1EF2}"/>
    <dgm:cxn modelId="{3E159B9C-FD75-4EBD-B52C-D861C6B623F3}" type="presOf" srcId="{7D3B1CEA-9995-4A62-BD40-078087817E27}" destId="{64B0FA22-C4A0-4E9A-A5D1-A49F5F7F79E5}" srcOrd="0" destOrd="0" presId="urn:microsoft.com/office/officeart/2011/layout/Picture Frame"/>
    <dgm:cxn modelId="{4442CAC5-1FD0-4CE1-AA22-051FD8AC26B7}" type="presOf" srcId="{168E6C4B-7433-496D-8EBB-A8337A2CB7DE}" destId="{2D49E7DF-680B-48D9-866C-8141F220CDA8}" srcOrd="0" destOrd="0" presId="urn:microsoft.com/office/officeart/2011/layout/Picture Frame"/>
    <dgm:cxn modelId="{3C6E3823-18AF-49AB-9B2C-8A031A6534E2}" type="presOf" srcId="{CE302DA0-7689-418F-B2A4-5C0D91182A16}" destId="{C4A21D0D-1DEC-4D76-B261-514A3D3DCA16}" srcOrd="0" destOrd="0" presId="urn:microsoft.com/office/officeart/2011/layout/Picture Frame"/>
    <dgm:cxn modelId="{A616ABCF-10E1-4355-99A5-59DFC355F5D2}" type="presParOf" srcId="{64B0FA22-C4A0-4E9A-A5D1-A49F5F7F79E5}" destId="{7F93419E-8483-4EDC-AAAA-B0E2EC9DDF60}" srcOrd="0" destOrd="0" presId="urn:microsoft.com/office/officeart/2011/layout/Picture Frame"/>
    <dgm:cxn modelId="{7B93FCE8-1CBE-4CDE-A6BF-9BCDA311635C}" type="presParOf" srcId="{7F93419E-8483-4EDC-AAAA-B0E2EC9DDF60}" destId="{C4A21D0D-1DEC-4D76-B261-514A3D3DCA16}" srcOrd="0" destOrd="0" presId="urn:microsoft.com/office/officeart/2011/layout/Picture Frame"/>
    <dgm:cxn modelId="{C1C32550-CA7F-41FF-B6AA-EDF2A1831BDB}" type="presParOf" srcId="{7F93419E-8483-4EDC-AAAA-B0E2EC9DDF60}" destId="{9D696F4A-8A06-4E8E-8A47-5405B4386F0A}" srcOrd="1" destOrd="0" presId="urn:microsoft.com/office/officeart/2011/layout/Picture Frame"/>
    <dgm:cxn modelId="{29068590-74C3-47E8-AFCF-1786C1920223}" type="presParOf" srcId="{7F93419E-8483-4EDC-AAAA-B0E2EC9DDF60}" destId="{6F962704-49F5-41F9-9AAA-0F8236AE3C04}" srcOrd="2" destOrd="0" presId="urn:microsoft.com/office/officeart/2011/layout/Picture Frame"/>
    <dgm:cxn modelId="{7C29AC31-027F-4034-A5D4-268307CC2F5C}" type="presParOf" srcId="{64B0FA22-C4A0-4E9A-A5D1-A49F5F7F79E5}" destId="{8076823A-D2D8-4E8F-AECF-72568C8BB819}" srcOrd="1" destOrd="0" presId="urn:microsoft.com/office/officeart/2011/layout/Picture Frame"/>
    <dgm:cxn modelId="{137A6F2C-BAAC-4073-874F-851F5123D57B}" type="presParOf" srcId="{64B0FA22-C4A0-4E9A-A5D1-A49F5F7F79E5}" destId="{6277429E-CAB5-4F20-BF43-4410A91280B7}" srcOrd="2" destOrd="0" presId="urn:microsoft.com/office/officeart/2011/layout/Picture Frame"/>
    <dgm:cxn modelId="{4645E1DC-2515-4193-91D7-7AFF00DC19BE}" type="presParOf" srcId="{6277429E-CAB5-4F20-BF43-4410A91280B7}" destId="{AF5E9DA9-0C65-453E-89D3-CFE071C245D1}" srcOrd="0" destOrd="0" presId="urn:microsoft.com/office/officeart/2011/layout/Picture Frame"/>
    <dgm:cxn modelId="{EA0ECDFA-A221-4B0B-960F-A5A1836AD3DB}" type="presParOf" srcId="{6277429E-CAB5-4F20-BF43-4410A91280B7}" destId="{AD5A3459-6EDB-407B-BAA6-0B86D98F5F4C}" srcOrd="1" destOrd="0" presId="urn:microsoft.com/office/officeart/2011/layout/Picture Frame"/>
    <dgm:cxn modelId="{362D3E05-AD4A-4430-8387-E72C23DD9D7F}" type="presParOf" srcId="{6277429E-CAB5-4F20-BF43-4410A91280B7}" destId="{6B158AF7-D9BA-4F0F-93F7-B9A86081F34F}" srcOrd="2" destOrd="0" presId="urn:microsoft.com/office/officeart/2011/layout/Picture Frame"/>
    <dgm:cxn modelId="{9259BBBE-DCD4-4C2F-BF64-1284C43BC417}" type="presParOf" srcId="{64B0FA22-C4A0-4E9A-A5D1-A49F5F7F79E5}" destId="{19D3505D-8AB6-461F-9000-E7A52451F0CF}" srcOrd="3" destOrd="0" presId="urn:microsoft.com/office/officeart/2011/layout/Picture Frame"/>
    <dgm:cxn modelId="{C5A093C0-E772-4C94-9801-01E24ACFA6F5}" type="presParOf" srcId="{64B0FA22-C4A0-4E9A-A5D1-A49F5F7F79E5}" destId="{2D554A0C-7D6C-4364-B01C-3E0D8A38C4BA}" srcOrd="4" destOrd="0" presId="urn:microsoft.com/office/officeart/2011/layout/Picture Frame"/>
    <dgm:cxn modelId="{8754D47F-6B7A-4A7E-B4BA-21064EE3BEA1}" type="presParOf" srcId="{2D554A0C-7D6C-4364-B01C-3E0D8A38C4BA}" destId="{959B04C0-52BC-45B9-ACD1-3AFB3F7744EA}" srcOrd="0" destOrd="0" presId="urn:microsoft.com/office/officeart/2011/layout/Picture Frame"/>
    <dgm:cxn modelId="{FB86DE2E-2BB7-425F-B121-0CC5B6152173}" type="presParOf" srcId="{2D554A0C-7D6C-4364-B01C-3E0D8A38C4BA}" destId="{B5A2EA9B-4B1D-4573-B0A8-1BD4CC1745C7}" srcOrd="1" destOrd="0" presId="urn:microsoft.com/office/officeart/2011/layout/Picture Frame"/>
    <dgm:cxn modelId="{5C491DAB-A19C-423B-8D31-046E042ECEA0}" type="presParOf" srcId="{2D554A0C-7D6C-4364-B01C-3E0D8A38C4BA}" destId="{19992081-8B87-431D-BD04-3F821933ECCC}" srcOrd="2" destOrd="0" presId="urn:microsoft.com/office/officeart/2011/layout/Picture Frame"/>
    <dgm:cxn modelId="{E8938180-25E6-42D7-85AC-35ADA37286B1}" type="presParOf" srcId="{64B0FA22-C4A0-4E9A-A5D1-A49F5F7F79E5}" destId="{68E01BCF-728C-431D-BBC3-F4A75E664746}" srcOrd="5" destOrd="0" presId="urn:microsoft.com/office/officeart/2011/layout/Picture Frame"/>
    <dgm:cxn modelId="{917B49FD-E516-4867-AE72-7B3F0EBC9897}" type="presParOf" srcId="{64B0FA22-C4A0-4E9A-A5D1-A49F5F7F79E5}" destId="{4CBB0ECD-3C9E-4FD5-9690-CE60136361D5}" srcOrd="6" destOrd="0" presId="urn:microsoft.com/office/officeart/2011/layout/Picture Frame"/>
    <dgm:cxn modelId="{FAE99F13-A95B-415B-AEE0-A316E7C531A4}" type="presParOf" srcId="{4CBB0ECD-3C9E-4FD5-9690-CE60136361D5}" destId="{2D49E7DF-680B-48D9-866C-8141F220CDA8}" srcOrd="0" destOrd="0" presId="urn:microsoft.com/office/officeart/2011/layout/Picture Frame"/>
    <dgm:cxn modelId="{DFF6D672-11BE-4040-A992-9BF1965418DB}" type="presParOf" srcId="{4CBB0ECD-3C9E-4FD5-9690-CE60136361D5}" destId="{28D06977-ECBD-4B1E-8B02-9A25A166CD93}" srcOrd="1" destOrd="0" presId="urn:microsoft.com/office/officeart/2011/layout/Picture Frame"/>
    <dgm:cxn modelId="{089C6269-D468-4EAA-967E-1862845ED973}" type="presParOf" srcId="{4CBB0ECD-3C9E-4FD5-9690-CE60136361D5}" destId="{54D2D510-82DA-4966-AC49-D339C0619288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3B1CEA-9995-4A62-BD40-078087817E27}" type="doc">
      <dgm:prSet loTypeId="urn:microsoft.com/office/officeart/2011/layout/Picture Frame" loCatId="pictur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E302DA0-7689-418F-B2A4-5C0D91182A16}">
      <dgm:prSet phldrT="[Text]" custT="1"/>
      <dgm:spPr>
        <a:xfrm>
          <a:off x="1173031" y="1947099"/>
          <a:ext cx="3574172" cy="29671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Professor </a:t>
          </a:r>
          <a:r>
            <a:rPr lang="nb-NO" sz="16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Monika Nerland, leder av HEDWORK forskningsgruppe</a:t>
          </a:r>
          <a:endParaRPr lang="en-US" sz="16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5FEFAC1D-EBD1-4391-9364-7ED48C4072F3}" type="parTrans" cxnId="{43EF2FC9-11E1-4C9F-A5B9-A77D1770D976}">
      <dgm:prSet/>
      <dgm:spPr/>
      <dgm:t>
        <a:bodyPr/>
        <a:lstStyle/>
        <a:p>
          <a:endParaRPr lang="en-US"/>
        </a:p>
      </dgm:t>
    </dgm:pt>
    <dgm:pt modelId="{391BA78D-5C79-479D-B007-0A63E220B215}" type="sibTrans" cxnId="{43EF2FC9-11E1-4C9F-A5B9-A77D1770D976}">
      <dgm:prSet/>
      <dgm:spPr/>
      <dgm:t>
        <a:bodyPr/>
        <a:lstStyle/>
        <a:p>
          <a:endParaRPr lang="en-US"/>
        </a:p>
      </dgm:t>
    </dgm:pt>
    <dgm:pt modelId="{86B2B244-CC3A-4B2A-9429-E8EB05125F97}">
      <dgm:prSet phldrT="[Text]" custT="1"/>
      <dgm:spPr>
        <a:xfrm>
          <a:off x="5186215" y="1933835"/>
          <a:ext cx="3053987" cy="3232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b-NO" sz="16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Professor Hans Christian Arnseth</a:t>
          </a:r>
          <a:endParaRPr lang="en-US" sz="16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8F6583B0-AE46-48B9-A319-14BF963E167E}" type="parTrans" cxnId="{3F1273B9-0B54-4E9F-A432-EFE80C4D6F84}">
      <dgm:prSet/>
      <dgm:spPr/>
      <dgm:t>
        <a:bodyPr/>
        <a:lstStyle/>
        <a:p>
          <a:endParaRPr lang="en-US"/>
        </a:p>
      </dgm:t>
    </dgm:pt>
    <dgm:pt modelId="{1380BE87-B717-49B9-A1FB-F0840CBD1EF2}" type="sibTrans" cxnId="{3F1273B9-0B54-4E9F-A432-EFE80C4D6F84}">
      <dgm:prSet/>
      <dgm:spPr/>
      <dgm:t>
        <a:bodyPr/>
        <a:lstStyle/>
        <a:p>
          <a:endParaRPr lang="en-US"/>
        </a:p>
      </dgm:t>
    </dgm:pt>
    <dgm:pt modelId="{371756E6-6C31-4E8B-BA49-7D8EF14D819F}">
      <dgm:prSet phldrT="[Text]" custT="1"/>
      <dgm:spPr>
        <a:xfrm>
          <a:off x="1311096" y="4473087"/>
          <a:ext cx="3053987" cy="3232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b-NO" sz="16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Isabel Brandenberger , Stipendiat, assisterende lærer </a:t>
          </a:r>
          <a:endParaRPr lang="en-US" sz="16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E4B4CD0C-C627-47CC-9030-0BE80C8404F8}" type="parTrans" cxnId="{AB3167E2-9F7C-42F9-A41A-74BAD75C39BE}">
      <dgm:prSet/>
      <dgm:spPr/>
      <dgm:t>
        <a:bodyPr/>
        <a:lstStyle/>
        <a:p>
          <a:endParaRPr lang="en-US"/>
        </a:p>
      </dgm:t>
    </dgm:pt>
    <dgm:pt modelId="{AF90F8D1-64F4-4057-804E-B0060B985171}" type="sibTrans" cxnId="{AB3167E2-9F7C-42F9-A41A-74BAD75C39BE}">
      <dgm:prSet/>
      <dgm:spPr/>
      <dgm:t>
        <a:bodyPr/>
        <a:lstStyle/>
        <a:p>
          <a:endParaRPr lang="en-US"/>
        </a:p>
      </dgm:t>
    </dgm:pt>
    <dgm:pt modelId="{168E6C4B-7433-496D-8EBB-A8337A2CB7DE}">
      <dgm:prSet phldrT="[Text]" custT="1"/>
      <dgm:spPr>
        <a:xfrm>
          <a:off x="5083820" y="4537067"/>
          <a:ext cx="3053987" cy="3232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b-NO" sz="1600" dirty="0">
              <a:solidFill>
                <a:prstClr val="white"/>
              </a:solidFill>
              <a:latin typeface="Calibri"/>
              <a:ea typeface="+mn-ea"/>
              <a:cs typeface="+mn-cs"/>
            </a:rPr>
            <a:t>Christopher Sadorge, Stipendiat, assisterende lærer</a:t>
          </a: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’</a:t>
          </a:r>
        </a:p>
      </dgm:t>
    </dgm:pt>
    <dgm:pt modelId="{0C20AE49-0E68-45E3-B9D0-B79906D9A792}" type="parTrans" cxnId="{DD39534D-A219-4999-B1A8-A170964F2ED1}">
      <dgm:prSet/>
      <dgm:spPr/>
      <dgm:t>
        <a:bodyPr/>
        <a:lstStyle/>
        <a:p>
          <a:endParaRPr lang="en-US"/>
        </a:p>
      </dgm:t>
    </dgm:pt>
    <dgm:pt modelId="{09D15884-B064-486F-9D2F-68DC0F0136BC}" type="sibTrans" cxnId="{DD39534D-A219-4999-B1A8-A170964F2ED1}">
      <dgm:prSet/>
      <dgm:spPr/>
      <dgm:t>
        <a:bodyPr/>
        <a:lstStyle/>
        <a:p>
          <a:endParaRPr lang="en-US"/>
        </a:p>
      </dgm:t>
    </dgm:pt>
    <dgm:pt modelId="{64B0FA22-C4A0-4E9A-A5D1-A49F5F7F79E5}" type="pres">
      <dgm:prSet presAssocID="{7D3B1CEA-9995-4A62-BD40-078087817E27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7F93419E-8483-4EDC-AAAA-B0E2EC9DDF60}" type="pres">
      <dgm:prSet presAssocID="{CE302DA0-7689-418F-B2A4-5C0D91182A16}" presName="composite" presStyleCnt="0"/>
      <dgm:spPr/>
    </dgm:pt>
    <dgm:pt modelId="{C4A21D0D-1DEC-4D76-B261-514A3D3DCA16}" type="pres">
      <dgm:prSet presAssocID="{CE302DA0-7689-418F-B2A4-5C0D91182A16}" presName="ParentText" presStyleLbl="revTx" presStyleIdx="0" presStyleCnt="4" custScaleX="111901" custScaleY="94057" custLinFactNeighborX="7781" custLinFactNeighborY="336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696F4A-8A06-4E8E-8A47-5405B4386F0A}" type="pres">
      <dgm:prSet presAssocID="{CE302DA0-7689-418F-B2A4-5C0D91182A16}" presName="Accent1" presStyleLbl="parChTrans1D1" presStyleIdx="0" presStyleCnt="4"/>
      <dgm:spPr>
        <a:xfrm>
          <a:off x="1433124" y="299728"/>
          <a:ext cx="3059264" cy="1965524"/>
        </a:xfrm>
        <a:prstGeom prst="rect">
          <a:avLst/>
        </a:prstGeom>
        <a:noFill/>
        <a:ln w="25400" cap="flat" cmpd="sng" algn="ctr">
          <a:solidFill>
            <a:srgbClr val="C0504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F962704-49F5-41F9-9AAA-0F8236AE3C04}" type="pres">
      <dgm:prSet presAssocID="{CE302DA0-7689-418F-B2A4-5C0D91182A16}" presName="Image" presStyleLbl="alignImgPlace1" presStyleIdx="0" presStyleCnt="4"/>
      <dgm:spPr>
        <a:xfrm>
          <a:off x="1670913" y="55805"/>
          <a:ext cx="3060253" cy="188907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076823A-D2D8-4E8F-AECF-72568C8BB819}" type="pres">
      <dgm:prSet presAssocID="{391BA78D-5C79-479D-B007-0A63E220B215}" presName="sibTrans" presStyleCnt="0"/>
      <dgm:spPr/>
    </dgm:pt>
    <dgm:pt modelId="{6277429E-CAB5-4F20-BF43-4410A91280B7}" type="pres">
      <dgm:prSet presAssocID="{86B2B244-CC3A-4B2A-9429-E8EB05125F97}" presName="composite" presStyleCnt="0"/>
      <dgm:spPr/>
    </dgm:pt>
    <dgm:pt modelId="{AF5E9DA9-0C65-453E-89D3-CFE071C245D1}" type="pres">
      <dgm:prSet presAssocID="{86B2B244-CC3A-4B2A-9429-E8EB05125F97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5A3459-6EDB-407B-BAA6-0B86D98F5F4C}" type="pres">
      <dgm:prSet presAssocID="{86B2B244-CC3A-4B2A-9429-E8EB05125F97}" presName="Accent1" presStyleLbl="parChTrans1D1" presStyleIdx="1" presStyleCnt="4"/>
      <dgm:spPr>
        <a:xfrm>
          <a:off x="5186215" y="299728"/>
          <a:ext cx="3059264" cy="1965524"/>
        </a:xfrm>
        <a:prstGeom prst="rect">
          <a:avLst/>
        </a:prstGeom>
        <a:noFill/>
        <a:ln w="25400" cap="flat" cmpd="sng" algn="ctr">
          <a:solidFill>
            <a:srgbClr val="C0504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B158AF7-D9BA-4F0F-93F7-B9A86081F34F}" type="pres">
      <dgm:prSet presAssocID="{86B2B244-CC3A-4B2A-9429-E8EB05125F97}" presName="Image" presStyleLbl="alignImgPlace1" presStyleIdx="1" presStyleCnt="4"/>
      <dgm:spPr>
        <a:xfrm>
          <a:off x="5424003" y="55805"/>
          <a:ext cx="3060253" cy="188907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19D3505D-8AB6-461F-9000-E7A52451F0CF}" type="pres">
      <dgm:prSet presAssocID="{1380BE87-B717-49B9-A1FB-F0840CBD1EF2}" presName="sibTrans" presStyleCnt="0"/>
      <dgm:spPr/>
    </dgm:pt>
    <dgm:pt modelId="{2D554A0C-7D6C-4364-B01C-3E0D8A38C4BA}" type="pres">
      <dgm:prSet presAssocID="{371756E6-6C31-4E8B-BA49-7D8EF14D819F}" presName="composite" presStyleCnt="0"/>
      <dgm:spPr/>
    </dgm:pt>
    <dgm:pt modelId="{959B04C0-52BC-45B9-ACD1-3AFB3F7744EA}" type="pres">
      <dgm:prSet presAssocID="{371756E6-6C31-4E8B-BA49-7D8EF14D819F}" presName="ParentText" presStyleLbl="revTx" presStyleIdx="2" presStyleCnt="4" custLinFactNeighborX="8731" custLinFactNeighborY="41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2EA9B-4B1D-4573-B0A8-1BD4CC1745C7}" type="pres">
      <dgm:prSet presAssocID="{371756E6-6C31-4E8B-BA49-7D8EF14D819F}" presName="Accent1" presStyleLbl="parChTrans1D1" presStyleIdx="2" presStyleCnt="4"/>
      <dgm:spPr>
        <a:xfrm>
          <a:off x="1311096" y="2838980"/>
          <a:ext cx="3059264" cy="1965524"/>
        </a:xfrm>
        <a:prstGeom prst="rect">
          <a:avLst/>
        </a:prstGeom>
        <a:noFill/>
        <a:ln w="25400" cap="flat" cmpd="sng" algn="ctr">
          <a:solidFill>
            <a:srgbClr val="C0504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19992081-8B87-431D-BD04-3F821933ECCC}" type="pres">
      <dgm:prSet presAssocID="{371756E6-6C31-4E8B-BA49-7D8EF14D819F}" presName="Image" presStyleLbl="alignImgPlace1" presStyleIdx="2" presStyleCnt="4"/>
      <dgm:spPr>
        <a:xfrm>
          <a:off x="1548885" y="2595057"/>
          <a:ext cx="3060253" cy="188907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8E01BCF-728C-431D-BBC3-F4A75E664746}" type="pres">
      <dgm:prSet presAssocID="{AF90F8D1-64F4-4057-804E-B0060B985171}" presName="sibTrans" presStyleCnt="0"/>
      <dgm:spPr/>
    </dgm:pt>
    <dgm:pt modelId="{4CBB0ECD-3C9E-4FD5-9690-CE60136361D5}" type="pres">
      <dgm:prSet presAssocID="{168E6C4B-7433-496D-8EBB-A8337A2CB7DE}" presName="composite" presStyleCnt="0"/>
      <dgm:spPr/>
    </dgm:pt>
    <dgm:pt modelId="{2D49E7DF-680B-48D9-866C-8141F220CDA8}" type="pres">
      <dgm:prSet presAssocID="{168E6C4B-7433-496D-8EBB-A8337A2CB7DE}" presName="ParentText" presStyleLbl="revTx" presStyleIdx="3" presStyleCnt="4" custLinFactNeighborX="7546" custLinFactNeighborY="226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D06977-ECBD-4B1E-8B02-9A25A166CD93}" type="pres">
      <dgm:prSet presAssocID="{168E6C4B-7433-496D-8EBB-A8337A2CB7DE}" presName="Accent1" presStyleLbl="parChTrans1D1" presStyleIdx="3" presStyleCnt="4"/>
      <dgm:spPr>
        <a:xfrm>
          <a:off x="5048149" y="2838980"/>
          <a:ext cx="3059264" cy="1965524"/>
        </a:xfrm>
        <a:prstGeom prst="rect">
          <a:avLst/>
        </a:prstGeom>
        <a:noFill/>
        <a:ln w="25400" cap="flat" cmpd="sng" algn="ctr">
          <a:solidFill>
            <a:srgbClr val="C0504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4D2D510-82DA-4966-AC49-D339C0619288}" type="pres">
      <dgm:prSet presAssocID="{168E6C4B-7433-496D-8EBB-A8337A2CB7DE}" presName="Image" presStyleLbl="alignImgPlace1" presStyleIdx="3" presStyleCnt="4"/>
      <dgm:spPr>
        <a:xfrm>
          <a:off x="5285938" y="2595057"/>
          <a:ext cx="3060253" cy="1889077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3CB39F9F-A44A-4C69-A367-A2DD3E8BBBD0}" type="presOf" srcId="{371756E6-6C31-4E8B-BA49-7D8EF14D819F}" destId="{959B04C0-52BC-45B9-ACD1-3AFB3F7744EA}" srcOrd="0" destOrd="0" presId="urn:microsoft.com/office/officeart/2011/layout/Picture Frame"/>
    <dgm:cxn modelId="{43EF2FC9-11E1-4C9F-A5B9-A77D1770D976}" srcId="{7D3B1CEA-9995-4A62-BD40-078087817E27}" destId="{CE302DA0-7689-418F-B2A4-5C0D91182A16}" srcOrd="0" destOrd="0" parTransId="{5FEFAC1D-EBD1-4391-9364-7ED48C4072F3}" sibTransId="{391BA78D-5C79-479D-B007-0A63E220B215}"/>
    <dgm:cxn modelId="{AB3167E2-9F7C-42F9-A41A-74BAD75C39BE}" srcId="{7D3B1CEA-9995-4A62-BD40-078087817E27}" destId="{371756E6-6C31-4E8B-BA49-7D8EF14D819F}" srcOrd="2" destOrd="0" parTransId="{E4B4CD0C-C627-47CC-9030-0BE80C8404F8}" sibTransId="{AF90F8D1-64F4-4057-804E-B0060B985171}"/>
    <dgm:cxn modelId="{DD39534D-A219-4999-B1A8-A170964F2ED1}" srcId="{7D3B1CEA-9995-4A62-BD40-078087817E27}" destId="{168E6C4B-7433-496D-8EBB-A8337A2CB7DE}" srcOrd="3" destOrd="0" parTransId="{0C20AE49-0E68-45E3-B9D0-B79906D9A792}" sibTransId="{09D15884-B064-486F-9D2F-68DC0F0136BC}"/>
    <dgm:cxn modelId="{04D14499-1EE1-4B47-A9EF-34146DB6B0D2}" type="presOf" srcId="{86B2B244-CC3A-4B2A-9429-E8EB05125F97}" destId="{AF5E9DA9-0C65-453E-89D3-CFE071C245D1}" srcOrd="0" destOrd="0" presId="urn:microsoft.com/office/officeart/2011/layout/Picture Frame"/>
    <dgm:cxn modelId="{3F1273B9-0B54-4E9F-A432-EFE80C4D6F84}" srcId="{7D3B1CEA-9995-4A62-BD40-078087817E27}" destId="{86B2B244-CC3A-4B2A-9429-E8EB05125F97}" srcOrd="1" destOrd="0" parTransId="{8F6583B0-AE46-48B9-A319-14BF963E167E}" sibTransId="{1380BE87-B717-49B9-A1FB-F0840CBD1EF2}"/>
    <dgm:cxn modelId="{3E159B9C-FD75-4EBD-B52C-D861C6B623F3}" type="presOf" srcId="{7D3B1CEA-9995-4A62-BD40-078087817E27}" destId="{64B0FA22-C4A0-4E9A-A5D1-A49F5F7F79E5}" srcOrd="0" destOrd="0" presId="urn:microsoft.com/office/officeart/2011/layout/Picture Frame"/>
    <dgm:cxn modelId="{4442CAC5-1FD0-4CE1-AA22-051FD8AC26B7}" type="presOf" srcId="{168E6C4B-7433-496D-8EBB-A8337A2CB7DE}" destId="{2D49E7DF-680B-48D9-866C-8141F220CDA8}" srcOrd="0" destOrd="0" presId="urn:microsoft.com/office/officeart/2011/layout/Picture Frame"/>
    <dgm:cxn modelId="{3C6E3823-18AF-49AB-9B2C-8A031A6534E2}" type="presOf" srcId="{CE302DA0-7689-418F-B2A4-5C0D91182A16}" destId="{C4A21D0D-1DEC-4D76-B261-514A3D3DCA16}" srcOrd="0" destOrd="0" presId="urn:microsoft.com/office/officeart/2011/layout/Picture Frame"/>
    <dgm:cxn modelId="{A616ABCF-10E1-4355-99A5-59DFC355F5D2}" type="presParOf" srcId="{64B0FA22-C4A0-4E9A-A5D1-A49F5F7F79E5}" destId="{7F93419E-8483-4EDC-AAAA-B0E2EC9DDF60}" srcOrd="0" destOrd="0" presId="urn:microsoft.com/office/officeart/2011/layout/Picture Frame"/>
    <dgm:cxn modelId="{7B93FCE8-1CBE-4CDE-A6BF-9BCDA311635C}" type="presParOf" srcId="{7F93419E-8483-4EDC-AAAA-B0E2EC9DDF60}" destId="{C4A21D0D-1DEC-4D76-B261-514A3D3DCA16}" srcOrd="0" destOrd="0" presId="urn:microsoft.com/office/officeart/2011/layout/Picture Frame"/>
    <dgm:cxn modelId="{C1C32550-CA7F-41FF-B6AA-EDF2A1831BDB}" type="presParOf" srcId="{7F93419E-8483-4EDC-AAAA-B0E2EC9DDF60}" destId="{9D696F4A-8A06-4E8E-8A47-5405B4386F0A}" srcOrd="1" destOrd="0" presId="urn:microsoft.com/office/officeart/2011/layout/Picture Frame"/>
    <dgm:cxn modelId="{29068590-74C3-47E8-AFCF-1786C1920223}" type="presParOf" srcId="{7F93419E-8483-4EDC-AAAA-B0E2EC9DDF60}" destId="{6F962704-49F5-41F9-9AAA-0F8236AE3C04}" srcOrd="2" destOrd="0" presId="urn:microsoft.com/office/officeart/2011/layout/Picture Frame"/>
    <dgm:cxn modelId="{7C29AC31-027F-4034-A5D4-268307CC2F5C}" type="presParOf" srcId="{64B0FA22-C4A0-4E9A-A5D1-A49F5F7F79E5}" destId="{8076823A-D2D8-4E8F-AECF-72568C8BB819}" srcOrd="1" destOrd="0" presId="urn:microsoft.com/office/officeart/2011/layout/Picture Frame"/>
    <dgm:cxn modelId="{137A6F2C-BAAC-4073-874F-851F5123D57B}" type="presParOf" srcId="{64B0FA22-C4A0-4E9A-A5D1-A49F5F7F79E5}" destId="{6277429E-CAB5-4F20-BF43-4410A91280B7}" srcOrd="2" destOrd="0" presId="urn:microsoft.com/office/officeart/2011/layout/Picture Frame"/>
    <dgm:cxn modelId="{4645E1DC-2515-4193-91D7-7AFF00DC19BE}" type="presParOf" srcId="{6277429E-CAB5-4F20-BF43-4410A91280B7}" destId="{AF5E9DA9-0C65-453E-89D3-CFE071C245D1}" srcOrd="0" destOrd="0" presId="urn:microsoft.com/office/officeart/2011/layout/Picture Frame"/>
    <dgm:cxn modelId="{EA0ECDFA-A221-4B0B-960F-A5A1836AD3DB}" type="presParOf" srcId="{6277429E-CAB5-4F20-BF43-4410A91280B7}" destId="{AD5A3459-6EDB-407B-BAA6-0B86D98F5F4C}" srcOrd="1" destOrd="0" presId="urn:microsoft.com/office/officeart/2011/layout/Picture Frame"/>
    <dgm:cxn modelId="{362D3E05-AD4A-4430-8387-E72C23DD9D7F}" type="presParOf" srcId="{6277429E-CAB5-4F20-BF43-4410A91280B7}" destId="{6B158AF7-D9BA-4F0F-93F7-B9A86081F34F}" srcOrd="2" destOrd="0" presId="urn:microsoft.com/office/officeart/2011/layout/Picture Frame"/>
    <dgm:cxn modelId="{9259BBBE-DCD4-4C2F-BF64-1284C43BC417}" type="presParOf" srcId="{64B0FA22-C4A0-4E9A-A5D1-A49F5F7F79E5}" destId="{19D3505D-8AB6-461F-9000-E7A52451F0CF}" srcOrd="3" destOrd="0" presId="urn:microsoft.com/office/officeart/2011/layout/Picture Frame"/>
    <dgm:cxn modelId="{C5A093C0-E772-4C94-9801-01E24ACFA6F5}" type="presParOf" srcId="{64B0FA22-C4A0-4E9A-A5D1-A49F5F7F79E5}" destId="{2D554A0C-7D6C-4364-B01C-3E0D8A38C4BA}" srcOrd="4" destOrd="0" presId="urn:microsoft.com/office/officeart/2011/layout/Picture Frame"/>
    <dgm:cxn modelId="{8754D47F-6B7A-4A7E-B4BA-21064EE3BEA1}" type="presParOf" srcId="{2D554A0C-7D6C-4364-B01C-3E0D8A38C4BA}" destId="{959B04C0-52BC-45B9-ACD1-3AFB3F7744EA}" srcOrd="0" destOrd="0" presId="urn:microsoft.com/office/officeart/2011/layout/Picture Frame"/>
    <dgm:cxn modelId="{FB86DE2E-2BB7-425F-B121-0CC5B6152173}" type="presParOf" srcId="{2D554A0C-7D6C-4364-B01C-3E0D8A38C4BA}" destId="{B5A2EA9B-4B1D-4573-B0A8-1BD4CC1745C7}" srcOrd="1" destOrd="0" presId="urn:microsoft.com/office/officeart/2011/layout/Picture Frame"/>
    <dgm:cxn modelId="{5C491DAB-A19C-423B-8D31-046E042ECEA0}" type="presParOf" srcId="{2D554A0C-7D6C-4364-B01C-3E0D8A38C4BA}" destId="{19992081-8B87-431D-BD04-3F821933ECCC}" srcOrd="2" destOrd="0" presId="urn:microsoft.com/office/officeart/2011/layout/Picture Frame"/>
    <dgm:cxn modelId="{E8938180-25E6-42D7-85AC-35ADA37286B1}" type="presParOf" srcId="{64B0FA22-C4A0-4E9A-A5D1-A49F5F7F79E5}" destId="{68E01BCF-728C-431D-BBC3-F4A75E664746}" srcOrd="5" destOrd="0" presId="urn:microsoft.com/office/officeart/2011/layout/Picture Frame"/>
    <dgm:cxn modelId="{917B49FD-E516-4867-AE72-7B3F0EBC9897}" type="presParOf" srcId="{64B0FA22-C4A0-4E9A-A5D1-A49F5F7F79E5}" destId="{4CBB0ECD-3C9E-4FD5-9690-CE60136361D5}" srcOrd="6" destOrd="0" presId="urn:microsoft.com/office/officeart/2011/layout/Picture Frame"/>
    <dgm:cxn modelId="{FAE99F13-A95B-415B-AEE0-A316E7C531A4}" type="presParOf" srcId="{4CBB0ECD-3C9E-4FD5-9690-CE60136361D5}" destId="{2D49E7DF-680B-48D9-866C-8141F220CDA8}" srcOrd="0" destOrd="0" presId="urn:microsoft.com/office/officeart/2011/layout/Picture Frame"/>
    <dgm:cxn modelId="{DFF6D672-11BE-4040-A992-9BF1965418DB}" type="presParOf" srcId="{4CBB0ECD-3C9E-4FD5-9690-CE60136361D5}" destId="{28D06977-ECBD-4B1E-8B02-9A25A166CD93}" srcOrd="1" destOrd="0" presId="urn:microsoft.com/office/officeart/2011/layout/Picture Frame"/>
    <dgm:cxn modelId="{089C6269-D468-4EAA-967E-1862845ED973}" type="presParOf" srcId="{4CBB0ECD-3C9E-4FD5-9690-CE60136361D5}" destId="{54D2D510-82DA-4966-AC49-D339C0619288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2D510-82DA-4966-AC49-D339C0619288}">
      <dsp:nvSpPr>
        <dsp:cNvPr id="0" name=""/>
        <dsp:cNvSpPr/>
      </dsp:nvSpPr>
      <dsp:spPr>
        <a:xfrm>
          <a:off x="4600338" y="2840750"/>
          <a:ext cx="3410569" cy="210532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992081-8B87-431D-BD04-3F821933ECCC}">
      <dsp:nvSpPr>
        <dsp:cNvPr id="0" name=""/>
        <dsp:cNvSpPr/>
      </dsp:nvSpPr>
      <dsp:spPr>
        <a:xfrm>
          <a:off x="540772" y="2840750"/>
          <a:ext cx="3410569" cy="210532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158AF7-D9BA-4F0F-93F7-B9A86081F34F}">
      <dsp:nvSpPr>
        <dsp:cNvPr id="0" name=""/>
        <dsp:cNvSpPr/>
      </dsp:nvSpPr>
      <dsp:spPr>
        <a:xfrm>
          <a:off x="4754208" y="10823"/>
          <a:ext cx="3410569" cy="210532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62704-49F5-41F9-9AAA-0F8236AE3C04}">
      <dsp:nvSpPr>
        <dsp:cNvPr id="0" name=""/>
        <dsp:cNvSpPr/>
      </dsp:nvSpPr>
      <dsp:spPr>
        <a:xfrm>
          <a:off x="676769" y="10823"/>
          <a:ext cx="3410569" cy="210532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21D0D-1DEC-4D76-B261-514A3D3DCA16}">
      <dsp:nvSpPr>
        <dsp:cNvPr id="0" name=""/>
        <dsp:cNvSpPr/>
      </dsp:nvSpPr>
      <dsp:spPr>
        <a:xfrm>
          <a:off x="121893" y="2118619"/>
          <a:ext cx="3983318" cy="330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Professor Terje Gr</a:t>
          </a:r>
          <a:r>
            <a:rPr lang="nb-NO" sz="1400" kern="1200" dirty="0" err="1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ønning</a:t>
          </a:r>
          <a:r>
            <a:rPr lang="nb-NO" sz="14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, Organisasjonslæring</a:t>
          </a:r>
          <a:endParaRPr lang="en-US" sz="14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121893" y="2118619"/>
        <a:ext cx="3983318" cy="330679"/>
      </dsp:txXfrm>
    </dsp:sp>
    <dsp:sp modelId="{9D696F4A-8A06-4E8E-8A47-5405B4386F0A}">
      <dsp:nvSpPr>
        <dsp:cNvPr id="0" name=""/>
        <dsp:cNvSpPr/>
      </dsp:nvSpPr>
      <dsp:spPr>
        <a:xfrm>
          <a:off x="411760" y="282669"/>
          <a:ext cx="3409466" cy="2190523"/>
        </a:xfrm>
        <a:prstGeom prst="rect">
          <a:avLst/>
        </a:prstGeom>
        <a:noFill/>
        <a:ln w="25400" cap="flat" cmpd="sng" algn="ctr">
          <a:solidFill>
            <a:srgbClr val="C0504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5E9DA9-0C65-453E-89D3-CFE071C245D1}">
      <dsp:nvSpPr>
        <dsp:cNvPr id="0" name=""/>
        <dsp:cNvSpPr/>
      </dsp:nvSpPr>
      <dsp:spPr>
        <a:xfrm>
          <a:off x="4489198" y="2103837"/>
          <a:ext cx="3403585" cy="360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Professor Karen Jensen, Arbeidsplasslæring</a:t>
          </a:r>
          <a:endParaRPr lang="en-US" sz="14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4489198" y="2103837"/>
        <a:ext cx="3403585" cy="360244"/>
      </dsp:txXfrm>
    </dsp:sp>
    <dsp:sp modelId="{AD5A3459-6EDB-407B-BAA6-0B86D98F5F4C}">
      <dsp:nvSpPr>
        <dsp:cNvPr id="0" name=""/>
        <dsp:cNvSpPr/>
      </dsp:nvSpPr>
      <dsp:spPr>
        <a:xfrm>
          <a:off x="4489198" y="282669"/>
          <a:ext cx="3409466" cy="2190523"/>
        </a:xfrm>
        <a:prstGeom prst="rect">
          <a:avLst/>
        </a:prstGeom>
        <a:noFill/>
        <a:ln w="25400" cap="flat" cmpd="sng" algn="ctr">
          <a:solidFill>
            <a:srgbClr val="C0504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9B04C0-52BC-45B9-ACD1-3AFB3F7744EA}">
      <dsp:nvSpPr>
        <dsp:cNvPr id="0" name=""/>
        <dsp:cNvSpPr/>
      </dsp:nvSpPr>
      <dsp:spPr>
        <a:xfrm>
          <a:off x="275763" y="4933764"/>
          <a:ext cx="3403585" cy="360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Førsteamanuensis Mervi Hasu, Kreativitet og innovasjon i </a:t>
          </a:r>
          <a:r>
            <a:rPr lang="nb-NO" sz="140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arbeid, arbeidsplasslæring</a:t>
          </a:r>
          <a:endParaRPr lang="en-US" sz="14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275763" y="4933764"/>
        <a:ext cx="3403585" cy="360244"/>
      </dsp:txXfrm>
    </dsp:sp>
    <dsp:sp modelId="{B5A2EA9B-4B1D-4573-B0A8-1BD4CC1745C7}">
      <dsp:nvSpPr>
        <dsp:cNvPr id="0" name=""/>
        <dsp:cNvSpPr/>
      </dsp:nvSpPr>
      <dsp:spPr>
        <a:xfrm>
          <a:off x="275763" y="3112595"/>
          <a:ext cx="3409466" cy="2190523"/>
        </a:xfrm>
        <a:prstGeom prst="rect">
          <a:avLst/>
        </a:prstGeom>
        <a:noFill/>
        <a:ln w="25400" cap="flat" cmpd="sng" algn="ctr">
          <a:solidFill>
            <a:srgbClr val="C0504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49E7DF-680B-48D9-866C-8141F220CDA8}">
      <dsp:nvSpPr>
        <dsp:cNvPr id="0" name=""/>
        <dsp:cNvSpPr/>
      </dsp:nvSpPr>
      <dsp:spPr>
        <a:xfrm>
          <a:off x="4375082" y="4953698"/>
          <a:ext cx="3403585" cy="360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>
              <a:solidFill>
                <a:prstClr val="white"/>
              </a:solidFill>
            </a:rPr>
            <a:t>Petrine D. Flaa, Seniorrådgiver gjestelærer, HRM tema</a:t>
          </a: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’</a:t>
          </a:r>
        </a:p>
      </dsp:txBody>
      <dsp:txXfrm>
        <a:off x="4375082" y="4953698"/>
        <a:ext cx="3403585" cy="360244"/>
      </dsp:txXfrm>
    </dsp:sp>
    <dsp:sp modelId="{28D06977-ECBD-4B1E-8B02-9A25A166CD93}">
      <dsp:nvSpPr>
        <dsp:cNvPr id="0" name=""/>
        <dsp:cNvSpPr/>
      </dsp:nvSpPr>
      <dsp:spPr>
        <a:xfrm>
          <a:off x="4335328" y="3112595"/>
          <a:ext cx="3409466" cy="2190523"/>
        </a:xfrm>
        <a:prstGeom prst="rect">
          <a:avLst/>
        </a:prstGeom>
        <a:noFill/>
        <a:ln w="25400" cap="flat" cmpd="sng" algn="ctr">
          <a:solidFill>
            <a:srgbClr val="C0504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2D510-82DA-4966-AC49-D339C0619288}">
      <dsp:nvSpPr>
        <dsp:cNvPr id="0" name=""/>
        <dsp:cNvSpPr/>
      </dsp:nvSpPr>
      <dsp:spPr>
        <a:xfrm>
          <a:off x="5357246" y="2751267"/>
          <a:ext cx="3257516" cy="201084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992081-8B87-431D-BD04-3F821933ECCC}">
      <dsp:nvSpPr>
        <dsp:cNvPr id="0" name=""/>
        <dsp:cNvSpPr/>
      </dsp:nvSpPr>
      <dsp:spPr>
        <a:xfrm>
          <a:off x="1400910" y="2751267"/>
          <a:ext cx="3257516" cy="201084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158AF7-D9BA-4F0F-93F7-B9A86081F34F}">
      <dsp:nvSpPr>
        <dsp:cNvPr id="0" name=""/>
        <dsp:cNvSpPr/>
      </dsp:nvSpPr>
      <dsp:spPr>
        <a:xfrm>
          <a:off x="5453967" y="48335"/>
          <a:ext cx="3257516" cy="201084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62704-49F5-41F9-9AAA-0F8236AE3C04}">
      <dsp:nvSpPr>
        <dsp:cNvPr id="0" name=""/>
        <dsp:cNvSpPr/>
      </dsp:nvSpPr>
      <dsp:spPr>
        <a:xfrm>
          <a:off x="1497631" y="48335"/>
          <a:ext cx="3257516" cy="2010847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21D0D-1DEC-4D76-B261-514A3D3DCA16}">
      <dsp:nvSpPr>
        <dsp:cNvPr id="0" name=""/>
        <dsp:cNvSpPr/>
      </dsp:nvSpPr>
      <dsp:spPr>
        <a:xfrm>
          <a:off x="1304021" y="2173433"/>
          <a:ext cx="3637729" cy="323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60960" bIns="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Professor </a:t>
          </a:r>
          <a:r>
            <a:rPr lang="nb-NO" sz="16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Monika Nerland, leder av HEDWORK forskningsgruppe</a:t>
          </a:r>
          <a:endParaRPr lang="en-US" sz="16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1304021" y="2173433"/>
        <a:ext cx="3637729" cy="323629"/>
      </dsp:txXfrm>
    </dsp:sp>
    <dsp:sp modelId="{9D696F4A-8A06-4E8E-8A47-5405B4386F0A}">
      <dsp:nvSpPr>
        <dsp:cNvPr id="0" name=""/>
        <dsp:cNvSpPr/>
      </dsp:nvSpPr>
      <dsp:spPr>
        <a:xfrm>
          <a:off x="1244514" y="307982"/>
          <a:ext cx="3256463" cy="2092221"/>
        </a:xfrm>
        <a:prstGeom prst="rect">
          <a:avLst/>
        </a:prstGeom>
        <a:noFill/>
        <a:ln w="25400" cap="flat" cmpd="sng" algn="ctr">
          <a:solidFill>
            <a:srgbClr val="C0504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5E9DA9-0C65-453E-89D3-CFE071C245D1}">
      <dsp:nvSpPr>
        <dsp:cNvPr id="0" name=""/>
        <dsp:cNvSpPr/>
      </dsp:nvSpPr>
      <dsp:spPr>
        <a:xfrm>
          <a:off x="5200850" y="2047423"/>
          <a:ext cx="3250846" cy="344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60960" bIns="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Professor Hans Christian Arnseth</a:t>
          </a:r>
          <a:endParaRPr lang="en-US" sz="16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200850" y="2047423"/>
        <a:ext cx="3250846" cy="344078"/>
      </dsp:txXfrm>
    </dsp:sp>
    <dsp:sp modelId="{AD5A3459-6EDB-407B-BAA6-0B86D98F5F4C}">
      <dsp:nvSpPr>
        <dsp:cNvPr id="0" name=""/>
        <dsp:cNvSpPr/>
      </dsp:nvSpPr>
      <dsp:spPr>
        <a:xfrm>
          <a:off x="5200850" y="307982"/>
          <a:ext cx="3256463" cy="2092221"/>
        </a:xfrm>
        <a:prstGeom prst="rect">
          <a:avLst/>
        </a:prstGeom>
        <a:noFill/>
        <a:ln w="25400" cap="flat" cmpd="sng" algn="ctr">
          <a:solidFill>
            <a:srgbClr val="C0504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9B04C0-52BC-45B9-ACD1-3AFB3F7744EA}">
      <dsp:nvSpPr>
        <dsp:cNvPr id="0" name=""/>
        <dsp:cNvSpPr/>
      </dsp:nvSpPr>
      <dsp:spPr>
        <a:xfrm>
          <a:off x="1431625" y="4807392"/>
          <a:ext cx="3250846" cy="344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60960" bIns="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Isabel Brandenberger , Stipendiat, assisterende lærer </a:t>
          </a:r>
          <a:endParaRPr lang="en-US" sz="16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1431625" y="4807392"/>
        <a:ext cx="3250846" cy="344078"/>
      </dsp:txXfrm>
    </dsp:sp>
    <dsp:sp modelId="{B5A2EA9B-4B1D-4573-B0A8-1BD4CC1745C7}">
      <dsp:nvSpPr>
        <dsp:cNvPr id="0" name=""/>
        <dsp:cNvSpPr/>
      </dsp:nvSpPr>
      <dsp:spPr>
        <a:xfrm>
          <a:off x="1147794" y="3010913"/>
          <a:ext cx="3256463" cy="2092221"/>
        </a:xfrm>
        <a:prstGeom prst="rect">
          <a:avLst/>
        </a:prstGeom>
        <a:noFill/>
        <a:ln w="25400" cap="flat" cmpd="sng" algn="ctr">
          <a:solidFill>
            <a:srgbClr val="C0504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49E7DF-680B-48D9-866C-8141F220CDA8}">
      <dsp:nvSpPr>
        <dsp:cNvPr id="0" name=""/>
        <dsp:cNvSpPr/>
      </dsp:nvSpPr>
      <dsp:spPr>
        <a:xfrm>
          <a:off x="5349438" y="4807392"/>
          <a:ext cx="3250846" cy="344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60960" bIns="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Christopher Sadorge, Stipendiat, assisterende lærer</a:t>
          </a: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’</a:t>
          </a:r>
        </a:p>
      </dsp:txBody>
      <dsp:txXfrm>
        <a:off x="5349438" y="4807392"/>
        <a:ext cx="3250846" cy="344078"/>
      </dsp:txXfrm>
    </dsp:sp>
    <dsp:sp modelId="{28D06977-ECBD-4B1E-8B02-9A25A166CD93}">
      <dsp:nvSpPr>
        <dsp:cNvPr id="0" name=""/>
        <dsp:cNvSpPr/>
      </dsp:nvSpPr>
      <dsp:spPr>
        <a:xfrm>
          <a:off x="5104129" y="3010913"/>
          <a:ext cx="3256463" cy="2092221"/>
        </a:xfrm>
        <a:prstGeom prst="rect">
          <a:avLst/>
        </a:prstGeom>
        <a:noFill/>
        <a:ln w="25400" cap="flat" cmpd="sng" algn="ctr">
          <a:solidFill>
            <a:srgbClr val="C0504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16E4D-A219-4479-B1DF-655F37DDCAF4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A2E2E-EF5F-4456-84AA-10AC80B51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09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KA:</a:t>
            </a:r>
          </a:p>
          <a:p>
            <a:r>
              <a:rPr lang="nb-NO" dirty="0"/>
              <a:t>Hvordan læring skjer på arbeidsplassen.</a:t>
            </a:r>
          </a:p>
          <a:p>
            <a:r>
              <a:rPr lang="nb-NO" dirty="0"/>
              <a:t>Hvordan fornyelse av kompetanser i arbeidslivet analyses og utvikles.</a:t>
            </a:r>
          </a:p>
          <a:p>
            <a:r>
              <a:rPr lang="nb-NO" dirty="0"/>
              <a:t>Hvordan ledelse av menneskelige ressurser («HRM» - human </a:t>
            </a:r>
            <a:r>
              <a:rPr lang="nb-NO" dirty="0" err="1"/>
              <a:t>resource</a:t>
            </a:r>
            <a:r>
              <a:rPr lang="nb-NO" dirty="0"/>
              <a:t> management) praktiseres.</a:t>
            </a:r>
          </a:p>
          <a:p>
            <a:endParaRPr lang="nb-NO" dirty="0"/>
          </a:p>
          <a:p>
            <a:r>
              <a:rPr lang="nb-NO" dirty="0"/>
              <a:t>TL:</a:t>
            </a:r>
          </a:p>
          <a:p>
            <a:r>
              <a:rPr lang="nb-NO" dirty="0"/>
              <a:t>Hvordan er samspillet mellom læring og digital teknologi</a:t>
            </a:r>
          </a:p>
          <a:p>
            <a:r>
              <a:rPr lang="nb-NO" dirty="0"/>
              <a:t>Hvordan teknologi kan bidra til kompetanseutvikling i en organisasjon</a:t>
            </a:r>
          </a:p>
          <a:p>
            <a:r>
              <a:rPr lang="nb-NO" dirty="0"/>
              <a:t>Hvordan kan læringsteknologi integreres i arbeidet for de ansatte i en organisasjon</a:t>
            </a:r>
          </a:p>
          <a:p>
            <a:endParaRPr lang="nb-NO" dirty="0"/>
          </a:p>
          <a:p>
            <a:endParaRPr lang="nb-NO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A2E2E-EF5F-4456-84AA-10AC80B5163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65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2E2E-EF5F-4456-84AA-10AC80B5163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85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Transitional</a:t>
            </a:r>
            <a:r>
              <a:rPr lang="nb-NO" baseline="0" dirty="0"/>
              <a:t> time in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industrial</a:t>
            </a:r>
            <a:r>
              <a:rPr lang="nb-NO" baseline="0" dirty="0"/>
              <a:t> – </a:t>
            </a:r>
            <a:r>
              <a:rPr lang="nb-NO" baseline="0" dirty="0" err="1"/>
              <a:t>societal</a:t>
            </a:r>
            <a:r>
              <a:rPr lang="nb-NO" baseline="0" dirty="0"/>
              <a:t> </a:t>
            </a:r>
            <a:r>
              <a:rPr lang="nb-NO" baseline="0" dirty="0" err="1"/>
              <a:t>context</a:t>
            </a:r>
            <a:r>
              <a:rPr lang="nb-NO" baseline="0" dirty="0"/>
              <a:t>: </a:t>
            </a:r>
            <a:r>
              <a:rPr lang="nb-NO" baseline="0" dirty="0" err="1"/>
              <a:t>identified</a:t>
            </a:r>
            <a:r>
              <a:rPr lang="nb-NO" baseline="0" dirty="0"/>
              <a:t> </a:t>
            </a:r>
            <a:r>
              <a:rPr lang="nb-NO" baseline="0" dirty="0" err="1"/>
              <a:t>challenges</a:t>
            </a:r>
            <a:r>
              <a:rPr lang="nb-NO" baseline="0" dirty="0"/>
              <a:t>, </a:t>
            </a:r>
            <a:r>
              <a:rPr lang="nb-NO" baseline="0" dirty="0" err="1"/>
              <a:t>with</a:t>
            </a:r>
            <a:r>
              <a:rPr lang="nb-NO" baseline="0" dirty="0"/>
              <a:t> policy </a:t>
            </a:r>
            <a:r>
              <a:rPr lang="nb-NO" baseline="0" dirty="0" err="1"/>
              <a:t>pressures</a:t>
            </a:r>
            <a:r>
              <a:rPr lang="nb-NO" baseline="0" dirty="0"/>
              <a:t> to </a:t>
            </a:r>
            <a:r>
              <a:rPr lang="nb-NO" baseline="0" dirty="0" err="1"/>
              <a:t>take</a:t>
            </a:r>
            <a:r>
              <a:rPr lang="nb-NO" baseline="0" dirty="0"/>
              <a:t> action and target </a:t>
            </a:r>
            <a:r>
              <a:rPr lang="nb-NO" baseline="0" dirty="0" err="1"/>
              <a:t>research</a:t>
            </a:r>
            <a:r>
              <a:rPr lang="nb-NO" baseline="0" dirty="0"/>
              <a:t> and </a:t>
            </a:r>
            <a:r>
              <a:rPr lang="nb-NO" baseline="0" dirty="0" err="1"/>
              <a:t>development</a:t>
            </a:r>
            <a:r>
              <a:rPr lang="nb-NO" baseline="0" dirty="0"/>
              <a:t> </a:t>
            </a:r>
            <a:r>
              <a:rPr lang="nb-NO" baseline="0" dirty="0" err="1"/>
              <a:t>into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area – major </a:t>
            </a:r>
            <a:r>
              <a:rPr lang="nb-NO" baseline="0" dirty="0" err="1"/>
              <a:t>programmatic</a:t>
            </a:r>
            <a:r>
              <a:rPr lang="nb-NO" baseline="0" dirty="0"/>
              <a:t> </a:t>
            </a:r>
            <a:r>
              <a:rPr lang="nb-NO" baseline="0" dirty="0" err="1"/>
              <a:t>funding</a:t>
            </a:r>
            <a:r>
              <a:rPr lang="nb-NO" baseline="0" dirty="0"/>
              <a:t> </a:t>
            </a:r>
            <a:r>
              <a:rPr lang="nb-NO" baseline="0" dirty="0" err="1"/>
              <a:t>especially</a:t>
            </a:r>
            <a:r>
              <a:rPr lang="nb-NO" baseline="0" dirty="0"/>
              <a:t> in </a:t>
            </a:r>
            <a:r>
              <a:rPr lang="nb-NO" baseline="0" dirty="0" err="1"/>
              <a:t>Tekes</a:t>
            </a:r>
            <a:r>
              <a:rPr lang="nb-NO" baseline="0" dirty="0"/>
              <a:t> (</a:t>
            </a:r>
            <a:r>
              <a:rPr lang="nb-NO" baseline="0" dirty="0" err="1"/>
              <a:t>meaning</a:t>
            </a:r>
            <a:r>
              <a:rPr lang="nb-NO" baseline="0" dirty="0"/>
              <a:t> </a:t>
            </a:r>
            <a:r>
              <a:rPr lang="nb-NO" baseline="0" dirty="0" err="1"/>
              <a:t>large</a:t>
            </a:r>
            <a:r>
              <a:rPr lang="nb-NO" baseline="0" dirty="0"/>
              <a:t> </a:t>
            </a:r>
            <a:r>
              <a:rPr lang="nb-NO" baseline="0" dirty="0" err="1"/>
              <a:t>consortium</a:t>
            </a:r>
            <a:r>
              <a:rPr lang="nb-NO" baseline="0" dirty="0"/>
              <a:t> </a:t>
            </a:r>
            <a:r>
              <a:rPr lang="nb-NO" baseline="0" dirty="0" err="1"/>
              <a:t>projects</a:t>
            </a:r>
            <a:r>
              <a:rPr lang="nb-NO" baseline="0" dirty="0"/>
              <a:t>, </a:t>
            </a:r>
            <a:r>
              <a:rPr lang="nb-NO" baseline="0" dirty="0" err="1"/>
              <a:t>multidisciplinary</a:t>
            </a:r>
            <a:r>
              <a:rPr lang="nb-NO" baseline="0" dirty="0"/>
              <a:t> </a:t>
            </a:r>
            <a:r>
              <a:rPr lang="nb-NO" baseline="0" dirty="0" err="1"/>
              <a:t>projects</a:t>
            </a:r>
            <a:r>
              <a:rPr lang="nb-NO" baseline="0" dirty="0"/>
              <a:t>)</a:t>
            </a:r>
          </a:p>
          <a:p>
            <a:endParaRPr lang="nb-NO" baseline="0" dirty="0"/>
          </a:p>
          <a:p>
            <a:r>
              <a:rPr lang="nb-NO" baseline="0" dirty="0" err="1"/>
              <a:t>Use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momentum</a:t>
            </a:r>
            <a:r>
              <a:rPr lang="nb-NO" baseline="0" dirty="0"/>
              <a:t> </a:t>
            </a:r>
            <a:r>
              <a:rPr lang="nb-NO" baseline="0" dirty="0" err="1"/>
              <a:t>when</a:t>
            </a:r>
            <a:r>
              <a:rPr lang="nb-NO" baseline="0" dirty="0"/>
              <a:t> </a:t>
            </a:r>
            <a:r>
              <a:rPr lang="nb-NO" baseline="0" dirty="0" err="1"/>
              <a:t>programmatic</a:t>
            </a:r>
            <a:r>
              <a:rPr lang="nb-NO" baseline="0" dirty="0"/>
              <a:t> </a:t>
            </a:r>
            <a:r>
              <a:rPr lang="nb-NO" baseline="0" dirty="0" err="1"/>
              <a:t>funding</a:t>
            </a:r>
            <a:r>
              <a:rPr lang="nb-NO" baseline="0" dirty="0"/>
              <a:t> </a:t>
            </a:r>
            <a:r>
              <a:rPr lang="nb-NO" baseline="0" dirty="0" err="1"/>
              <a:t>firs</a:t>
            </a:r>
            <a:r>
              <a:rPr lang="nb-NO" baseline="0" dirty="0"/>
              <a:t> </a:t>
            </a:r>
            <a:r>
              <a:rPr lang="nb-NO" baseline="0" dirty="0" err="1"/>
              <a:t>opens</a:t>
            </a:r>
            <a:r>
              <a:rPr lang="nb-NO" baseline="0" dirty="0"/>
              <a:t>: </a:t>
            </a:r>
            <a:r>
              <a:rPr lang="nb-NO" baseline="0" dirty="0" err="1"/>
              <a:t>being</a:t>
            </a:r>
            <a:r>
              <a:rPr lang="nb-NO" baseline="0" dirty="0"/>
              <a:t> </a:t>
            </a:r>
            <a:r>
              <a:rPr lang="nb-NO" baseline="0" dirty="0" err="1"/>
              <a:t>among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first </a:t>
            </a:r>
            <a:r>
              <a:rPr lang="nb-NO" baseline="0" dirty="0" err="1"/>
              <a:t>ready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 a </a:t>
            </a:r>
            <a:r>
              <a:rPr lang="nb-NO" baseline="0" dirty="0" err="1"/>
              <a:t>credible</a:t>
            </a:r>
            <a:r>
              <a:rPr lang="nb-NO" baseline="0" dirty="0"/>
              <a:t> </a:t>
            </a:r>
            <a:r>
              <a:rPr lang="nb-NO" baseline="0" dirty="0" err="1"/>
              <a:t>consortia</a:t>
            </a:r>
            <a:r>
              <a:rPr lang="nb-NO" baseline="0" dirty="0"/>
              <a:t> and </a:t>
            </a:r>
            <a:r>
              <a:rPr lang="nb-NO" baseline="0" dirty="0" err="1"/>
              <a:t>courageous</a:t>
            </a:r>
            <a:r>
              <a:rPr lang="nb-NO" baseline="0" dirty="0"/>
              <a:t> </a:t>
            </a:r>
            <a:r>
              <a:rPr lang="nb-NO" u="sng" baseline="0" dirty="0"/>
              <a:t>forward-</a:t>
            </a:r>
            <a:r>
              <a:rPr lang="nb-NO" u="sng" baseline="0" dirty="0" err="1"/>
              <a:t>looking</a:t>
            </a:r>
            <a:r>
              <a:rPr lang="nb-NO" u="sng" baseline="0" dirty="0"/>
              <a:t> </a:t>
            </a:r>
            <a:r>
              <a:rPr lang="nb-NO" u="sng" baseline="0" dirty="0" err="1"/>
              <a:t>research</a:t>
            </a:r>
            <a:r>
              <a:rPr lang="nb-NO" u="sng" baseline="0" dirty="0"/>
              <a:t> </a:t>
            </a:r>
            <a:r>
              <a:rPr lang="nb-NO" baseline="0" dirty="0"/>
              <a:t>and </a:t>
            </a:r>
            <a:r>
              <a:rPr lang="nb-NO" baseline="0" dirty="0" err="1"/>
              <a:t>development</a:t>
            </a:r>
            <a:r>
              <a:rPr lang="nb-NO" baseline="0" dirty="0"/>
              <a:t> plan (</a:t>
            </a:r>
            <a:r>
              <a:rPr lang="nb-NO" baseline="0" dirty="0" err="1"/>
              <a:t>applied</a:t>
            </a:r>
            <a:r>
              <a:rPr lang="nb-NO" baseline="0" dirty="0"/>
              <a:t> </a:t>
            </a:r>
            <a:r>
              <a:rPr lang="nb-NO" baseline="0" dirty="0" err="1"/>
              <a:t>research</a:t>
            </a:r>
            <a:r>
              <a:rPr lang="nb-NO" baseline="0" dirty="0"/>
              <a:t>)</a:t>
            </a:r>
          </a:p>
          <a:p>
            <a:endParaRPr lang="nb-NO" baseline="0" dirty="0"/>
          </a:p>
          <a:p>
            <a:r>
              <a:rPr lang="nb-NO" baseline="0" dirty="0"/>
              <a:t>Million euros or more </a:t>
            </a:r>
            <a:r>
              <a:rPr lang="nb-NO" baseline="0" dirty="0" err="1"/>
              <a:t>budjets</a:t>
            </a:r>
            <a:r>
              <a:rPr lang="nb-NO" baseline="0" dirty="0"/>
              <a:t> in </a:t>
            </a:r>
            <a:r>
              <a:rPr lang="nb-NO" baseline="0" dirty="0" err="1"/>
              <a:t>consortium</a:t>
            </a:r>
            <a:r>
              <a:rPr lang="nb-NO" baseline="0" dirty="0"/>
              <a:t> </a:t>
            </a:r>
            <a:r>
              <a:rPr lang="nb-NO" baseline="0" dirty="0" err="1"/>
              <a:t>projects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 a </a:t>
            </a:r>
            <a:r>
              <a:rPr lang="nb-NO" baseline="0" dirty="0" err="1"/>
              <a:t>flavour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innovation</a:t>
            </a:r>
            <a:r>
              <a:rPr lang="nb-NO" baseline="0" dirty="0"/>
              <a:t> </a:t>
            </a:r>
            <a:r>
              <a:rPr lang="nb-NO" baseline="0" dirty="0" err="1"/>
              <a:t>promise</a:t>
            </a:r>
            <a:endParaRPr lang="nb-NO" baseline="0" dirty="0"/>
          </a:p>
          <a:p>
            <a:endParaRPr lang="nb-NO" baseline="0" dirty="0"/>
          </a:p>
          <a:p>
            <a:r>
              <a:rPr lang="nb-NO" baseline="0" dirty="0"/>
              <a:t>New </a:t>
            </a:r>
            <a:r>
              <a:rPr lang="nb-NO" baseline="0" dirty="0" err="1"/>
              <a:t>project</a:t>
            </a:r>
            <a:r>
              <a:rPr lang="nb-NO" baseline="0" dirty="0"/>
              <a:t>, CORPUS (Forskningsrådet) </a:t>
            </a:r>
            <a:r>
              <a:rPr lang="nb-NO" baseline="0" dirty="0" err="1"/>
              <a:t>Changing</a:t>
            </a:r>
            <a:r>
              <a:rPr lang="nb-NO" baseline="0" dirty="0"/>
              <a:t> </a:t>
            </a:r>
            <a:r>
              <a:rPr lang="nb-NO" baseline="0" dirty="0" err="1"/>
              <a:t>competence</a:t>
            </a:r>
            <a:r>
              <a:rPr lang="nb-NO" baseline="0" dirty="0"/>
              <a:t> </a:t>
            </a:r>
            <a:r>
              <a:rPr lang="nb-NO" baseline="0" dirty="0" err="1"/>
              <a:t>requirements</a:t>
            </a:r>
            <a:r>
              <a:rPr lang="nb-NO" baseline="0" dirty="0"/>
              <a:t> in </a:t>
            </a:r>
            <a:r>
              <a:rPr lang="nb-NO" baseline="0" dirty="0" err="1"/>
              <a:t>public</a:t>
            </a:r>
            <a:r>
              <a:rPr lang="nb-NO" baseline="0" dirty="0"/>
              <a:t> services: </a:t>
            </a:r>
            <a:r>
              <a:rPr lang="nb-NO" baseline="0" dirty="0" err="1"/>
              <a:t>consequences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digitalization</a:t>
            </a:r>
            <a:r>
              <a:rPr lang="nb-NO" baseline="0" dirty="0"/>
              <a:t> in general and </a:t>
            </a:r>
            <a:r>
              <a:rPr lang="nb-NO" baseline="0" dirty="0" err="1"/>
              <a:t>highly</a:t>
            </a:r>
            <a:r>
              <a:rPr lang="nb-NO" baseline="0" dirty="0"/>
              <a:t> </a:t>
            </a:r>
            <a:r>
              <a:rPr lang="nb-NO" baseline="0" dirty="0" err="1"/>
              <a:t>specialized</a:t>
            </a:r>
            <a:r>
              <a:rPr lang="nb-NO" baseline="0" dirty="0"/>
              <a:t> </a:t>
            </a:r>
            <a:r>
              <a:rPr lang="nb-NO" baseline="0" dirty="0" err="1"/>
              <a:t>work</a:t>
            </a:r>
            <a:endParaRPr lang="nb-NO" baseline="0" dirty="0"/>
          </a:p>
          <a:p>
            <a:endParaRPr lang="nb-NO" baseline="0" dirty="0"/>
          </a:p>
          <a:p>
            <a:endParaRPr lang="nb-NO" baseline="0" dirty="0"/>
          </a:p>
          <a:p>
            <a:endParaRPr lang="nb-NO" baseline="0" dirty="0"/>
          </a:p>
          <a:p>
            <a:endParaRPr lang="nb-NO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28EE0F-53B0-4C8A-AD83-78B33873ACD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664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A2E2E-EF5F-4456-84AA-10AC80B5163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47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A2E2E-EF5F-4456-84AA-10AC80B5163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82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A2E2E-EF5F-4456-84AA-10AC80B5163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184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C9A44-6EF6-4F10-94AA-E3001D899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76075-F92E-4CA8-B298-B5EE5506C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98118-114A-4AAB-AE93-20675C4F3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84B1-18DD-4484-9B27-AF3D9C7A3654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0D5E6-6E8E-4D0D-9204-499A10EB6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35659-1B61-482C-B387-BD5BEFED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5ACB-A404-4CD4-9C74-308EE0403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273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EE789-3BA5-455F-999E-0F47F4225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6FCAFB-618C-40DD-BEFD-457FD72E3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A15A7-7632-4A4B-B199-2843C46DB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84B1-18DD-4484-9B27-AF3D9C7A3654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561EA-456A-4541-B9C9-E783B271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61F64-A311-4E49-90E2-F61157DF0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5ACB-A404-4CD4-9C74-308EE0403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761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7563E2-C7E7-4925-B992-78F58DC76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CB11D5-5785-4490-9AF0-E5BB45320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6E0D6-F9DF-4A55-AC16-01E7A96A5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84B1-18DD-4484-9B27-AF3D9C7A3654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FB8D6-2067-4D9B-9BCD-F526C591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FC1D3-59F7-4E08-ADD8-AC3A5C04C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5ACB-A404-4CD4-9C74-308EE0403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140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8CFB-1719-4046-81F7-7F7C69AA4689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27.4.2020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C1F60-1903-40DB-8329-341DF749D6D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2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8CFB-1719-4046-81F7-7F7C69AA4689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27.4.2020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C1F60-1903-40DB-8329-341DF749D6D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75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8CFB-1719-4046-81F7-7F7C69AA4689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27.4.2020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C1F60-1903-40DB-8329-341DF749D6D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245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8CFB-1719-4046-81F7-7F7C69AA4689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27.4.2020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C1F60-1903-40DB-8329-341DF749D6D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548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8CFB-1719-4046-81F7-7F7C69AA4689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27.4.2020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C1F60-1903-40DB-8329-341DF749D6D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95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8CFB-1719-4046-81F7-7F7C69AA4689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27.4.2020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C1F60-1903-40DB-8329-341DF749D6D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60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8CFB-1719-4046-81F7-7F7C69AA4689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27.4.2020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C1F60-1903-40DB-8329-341DF749D6D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56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8CFB-1719-4046-81F7-7F7C69AA4689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27.4.2020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C1F60-1903-40DB-8329-341DF749D6D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02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C464D-F565-4B60-8319-D1E8A28BD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C5A52-F876-4CA3-A9A4-9B4160A16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A0631-F915-41AA-985D-9C405497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84B1-18DD-4484-9B27-AF3D9C7A3654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27750-D595-459B-B079-0619B5770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E06A1-0899-4B57-841E-B98C8425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5ACB-A404-4CD4-9C74-308EE0403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797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8CFB-1719-4046-81F7-7F7C69AA4689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27.4.2020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C1F60-1903-40DB-8329-341DF749D6D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99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8CFB-1719-4046-81F7-7F7C69AA4689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27.4.2020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C1F60-1903-40DB-8329-341DF749D6D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41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8CFB-1719-4046-81F7-7F7C69AA4689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27.4.2020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C1F60-1903-40DB-8329-341DF749D6D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34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buFont typeface="Arial" pitchFamily="34" charset="0"/>
              <a:buChar char="−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4"/>
          <p:cNvSpPr>
            <a:spLocks noGrp="1"/>
          </p:cNvSpPr>
          <p:nvPr>
            <p:ph type="body" sz="quarter" idx="14"/>
          </p:nvPr>
        </p:nvSpPr>
        <p:spPr>
          <a:xfrm>
            <a:off x="609600" y="5950800"/>
            <a:ext cx="6534157" cy="428400"/>
          </a:xfrm>
        </p:spPr>
        <p:txBody>
          <a:bodyPr/>
          <a:lstStyle>
            <a:lvl1pPr marL="0" indent="0">
              <a:lnSpc>
                <a:spcPts val="1500"/>
              </a:lnSpc>
              <a:spcAft>
                <a:spcPts val="300"/>
              </a:spcAft>
              <a:buFontTx/>
              <a:buNone/>
              <a:defRPr sz="1400" b="0">
                <a:solidFill>
                  <a:srgbClr val="000000"/>
                </a:solidFill>
              </a:defRPr>
            </a:lvl1pPr>
            <a:lvl2pPr indent="0">
              <a:buFontTx/>
              <a:buNone/>
              <a:defRPr sz="1400">
                <a:solidFill>
                  <a:srgbClr val="000000"/>
                </a:solidFill>
              </a:defRPr>
            </a:lvl2pPr>
            <a:lvl3pPr indent="0">
              <a:buFontTx/>
              <a:buNone/>
              <a:defRPr sz="1400">
                <a:solidFill>
                  <a:srgbClr val="000000"/>
                </a:solidFill>
              </a:defRPr>
            </a:lvl3pPr>
            <a:lvl4pPr indent="0">
              <a:buFontTx/>
              <a:buNone/>
              <a:defRPr sz="1400">
                <a:solidFill>
                  <a:srgbClr val="000000"/>
                </a:solidFill>
              </a:defRPr>
            </a:lvl4pPr>
            <a:lvl5pPr indent="0">
              <a:buFontTx/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5"/>
          </p:nvPr>
        </p:nvSpPr>
        <p:spPr>
          <a:xfrm>
            <a:off x="5996519" y="6638925"/>
            <a:ext cx="814916" cy="179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prstClr val="black"/>
                </a:solidFill>
              </a:rPr>
              <a:t>03-2013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6"/>
          </p:nvPr>
        </p:nvSpPr>
        <p:spPr>
          <a:xfrm>
            <a:off x="3702051" y="6638925"/>
            <a:ext cx="1919816" cy="179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prstClr val="black"/>
                </a:solidFill>
              </a:rPr>
              <a:t>DM</a:t>
            </a:r>
          </a:p>
        </p:txBody>
      </p:sp>
    </p:spTree>
    <p:extLst>
      <p:ext uri="{BB962C8B-B14F-4D97-AF65-F5344CB8AC3E}">
        <p14:creationId xmlns:p14="http://schemas.microsoft.com/office/powerpoint/2010/main" val="1951627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E2A41-0F6F-4AF6-A017-5C007C48F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3D9F4-58E2-4EBD-92CE-4B5793A4E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BB122-ECF6-4A9C-870B-6D95647E5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84B1-18DD-4484-9B27-AF3D9C7A3654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DB408-F082-4D01-8D54-47012AA1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DC76E-1430-4965-9EC5-D07FB74D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5ACB-A404-4CD4-9C74-308EE0403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68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26BD6-1F85-473E-96B6-9958F3DA8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F790D-65B6-43C4-8A04-750F96BB9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8DBFA-522E-4526-8FAE-73269120B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A69D8D-7503-4BF9-A22A-EF1271A0C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84B1-18DD-4484-9B27-AF3D9C7A3654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A86FF-1F28-437A-BEFE-2D5BF7F35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05D655-6CDE-4D30-AD34-3DD63FFF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5ACB-A404-4CD4-9C74-308EE0403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050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A7CD-E84F-4CC3-B37A-27CA3B6C5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3963D-7EAF-4362-AD7D-9C803F99D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2BCBD-388B-40F5-B32F-5E0D67C0D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D75CEB-F08F-44A1-B0FE-5E04DAC95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60281-61F7-4627-9748-A18854A6A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6B6527-2783-4DE0-8037-329C5965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84B1-18DD-4484-9B27-AF3D9C7A3654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8E8E66-BF97-4FB0-AF68-EBE3A760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AE5D41-F840-41FF-9B01-CA737C34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5ACB-A404-4CD4-9C74-308EE0403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323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FAB5-DE1B-40A1-9C08-ED6113A8D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37E67-DA58-4774-8C8A-0E7F09A7B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84B1-18DD-4484-9B27-AF3D9C7A3654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441EC-9A54-4A32-ABE2-95E2BB80B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C9B3E1-995B-4197-B315-B01FCAA08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5ACB-A404-4CD4-9C74-308EE0403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07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A4782-D5AD-4E63-A4DA-80056B35C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84B1-18DD-4484-9B27-AF3D9C7A3654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A059CD-A3D1-473F-9C5B-26FCBA253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D530B-5C2B-402E-BAD8-DB6BE6791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5ACB-A404-4CD4-9C74-308EE0403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637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B3610-A2D4-4BA4-BCA7-13ABA2328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28AC7-8F74-426B-A522-4626C2F04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76DDB1-9A0C-4C5D-9C49-C8F7988C3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F62FD-BCD9-4204-ACD2-164095966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84B1-18DD-4484-9B27-AF3D9C7A3654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A5A70-1460-4309-B40A-907ABCFBF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7F7231-8E37-4D50-8DA9-435CAADE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5ACB-A404-4CD4-9C74-308EE0403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617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DD01-C51C-4EE5-B640-BCF630E70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13A297-CC01-4D90-A5AA-02664C4374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6D509F-1377-477D-B7E3-8A556712D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5B2E6C-4D79-4688-9667-4E9FEB6A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84B1-18DD-4484-9B27-AF3D9C7A3654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0EC5E-8A79-41E9-9447-2515225E8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A52BD-3BC9-4C96-B0C8-D8318AF7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5ACB-A404-4CD4-9C74-308EE0403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67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88B313-926F-4F68-8B40-63FC9A5A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2E4AE-7B93-4F72-8F38-0BC97AD5A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4DFBD-80E0-44F0-94B6-62B5A1D7D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C84B1-18DD-4484-9B27-AF3D9C7A3654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A656B-B248-443C-AACB-997ECE61D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B8795-B826-4667-B81B-9F1FBE10C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5ACB-A404-4CD4-9C74-308EE0403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05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F8CFB-1719-4046-81F7-7F7C69AA4689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27.4.2020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C1F60-1903-40DB-8329-341DF749D6D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8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io.no/studier/emnegrupper/uv/pedagogikk/PED40KAT/index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studier/emnegrupper/uv/pedagogikk/PED40KAT/index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ED8053C-AF28-403A-90F2-67A100EDEC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1BDBB3-7ADE-48E4-9D20-B29053815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0916" y="1593658"/>
            <a:ext cx="6404260" cy="2959419"/>
          </a:xfrm>
        </p:spPr>
        <p:txBody>
          <a:bodyPr>
            <a:normAutofit/>
          </a:bodyPr>
          <a:lstStyle/>
          <a:p>
            <a:pPr algn="l"/>
            <a:r>
              <a:rPr lang="nb-NO" altLang="nb-NO" sz="4000" b="1" dirty="0"/>
              <a:t>Bachelor i pedagogikk med fordypning i KAT (</a:t>
            </a:r>
            <a:r>
              <a:rPr lang="en-US" sz="4000" b="1" u="sng" dirty="0"/>
              <a:t>K</a:t>
            </a:r>
            <a:r>
              <a:rPr lang="en-US" sz="4000" dirty="0"/>
              <a:t>ompetanseutvikling, </a:t>
            </a:r>
            <a:r>
              <a:rPr lang="en-US" sz="4000" b="1" u="sng" dirty="0"/>
              <a:t>A</a:t>
            </a:r>
            <a:r>
              <a:rPr lang="en-US" sz="4000" dirty="0"/>
              <a:t>rbeidsliv og </a:t>
            </a:r>
            <a:r>
              <a:rPr lang="en-US" sz="4000" b="1" u="sng" dirty="0"/>
              <a:t>T</a:t>
            </a:r>
            <a:r>
              <a:rPr lang="en-US" sz="4000" dirty="0"/>
              <a:t>eknologi </a:t>
            </a:r>
            <a:r>
              <a:rPr lang="nb-NO" altLang="nb-NO" sz="4000" b="1" dirty="0"/>
              <a:t>)</a:t>
            </a:r>
            <a:br>
              <a:rPr lang="nb-NO" altLang="nb-NO" sz="4000" b="1" dirty="0"/>
            </a:b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20908-C97F-407A-9C36-5C149FF49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0916" y="4659464"/>
            <a:ext cx="6404260" cy="717208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nb-NO" altLang="nb-NO" sz="2200" dirty="0"/>
              <a:t>Informasjon til studenter på bachelorprogrammet våren 2020</a:t>
            </a:r>
          </a:p>
          <a:p>
            <a:pPr algn="l"/>
            <a:r>
              <a:rPr lang="nb-NO" sz="2200" dirty="0"/>
              <a:t>5.5.2020</a:t>
            </a:r>
            <a:endParaRPr lang="en-GB" sz="2200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CE5B4C37-93B4-4359-A8F1-72FDF5BE2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260340"/>
            <a:ext cx="4073459" cy="407345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73EE64F-16AA-4E92-AC75-26714B95F4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90916" y="746452"/>
            <a:ext cx="1128382" cy="847206"/>
            <a:chOff x="8183879" y="1000124"/>
            <a:chExt cx="1562267" cy="1172973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82C925BF-6697-4E5C-A269-2F88053ACE7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C34BFECD-A97E-4D3F-A8CF-03115207DA0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A52F8A7-07C9-41A5-A9C8-FD8FC9A6F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63" y="5525998"/>
            <a:ext cx="3627549" cy="460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ADBC4E-B616-4501-80D0-C2E7A00D2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512" y="5944453"/>
            <a:ext cx="2369379" cy="34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0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75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490" name="Group 77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491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492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0482" name="Title 1">
            <a:extLst>
              <a:ext uri="{FF2B5EF4-FFF2-40B4-BE49-F238E27FC236}">
                <a16:creationId xmlns:a16="http://schemas.microsoft.com/office/drawing/2014/main" id="{82866622-F368-405E-926F-D785A7952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412" y="-178877"/>
            <a:ext cx="12245881" cy="1777829"/>
          </a:xfrm>
        </p:spPr>
        <p:txBody>
          <a:bodyPr>
            <a:normAutofit/>
          </a:bodyPr>
          <a:lstStyle/>
          <a:p>
            <a:r>
              <a:rPr lang="nb-NO" altLang="en-US" sz="3600" dirty="0"/>
              <a:t>Forskere som også bidrar til denne delen og senere på masternivå</a:t>
            </a:r>
            <a:endParaRPr lang="en-US" altLang="en-US" sz="3600" dirty="0"/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24B13041-008F-426B-8482-34810AB58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98" y="5734745"/>
            <a:ext cx="800372" cy="800372"/>
          </a:xfrm>
          <a:prstGeom prst="rect">
            <a:avLst/>
          </a:prstGeom>
        </p:spPr>
      </p:pic>
      <p:graphicFrame>
        <p:nvGraphicFramePr>
          <p:cNvPr id="27" name="Content Placeholder 2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3629514"/>
              </p:ext>
            </p:extLst>
          </p:nvPr>
        </p:nvGraphicFramePr>
        <p:xfrm>
          <a:off x="2267250" y="1306513"/>
          <a:ext cx="9762557" cy="5151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8D3219B5-DEED-4561-B057-4BDB45EEB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2635" y="1396289"/>
            <a:ext cx="5288134" cy="1325563"/>
          </a:xfrm>
        </p:spPr>
        <p:txBody>
          <a:bodyPr>
            <a:normAutofit fontScale="90000"/>
          </a:bodyPr>
          <a:lstStyle/>
          <a:p>
            <a:r>
              <a:rPr lang="nb-NO" altLang="en-US" dirty="0"/>
              <a:t>Hvem foreleser Teknologistøttet-læring (PED2802)?</a:t>
            </a:r>
            <a:endParaRPr lang="en-US" alt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9" name="Oval 82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A close up of a sign&#10;&#10;Description automatically generated">
            <a:extLst>
              <a:ext uri="{FF2B5EF4-FFF2-40B4-BE49-F238E27FC236}">
                <a16:creationId xmlns:a16="http://schemas.microsoft.com/office/drawing/2014/main" id="{3473D033-2F49-462E-AB77-98F7C3944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1997" y="361684"/>
            <a:ext cx="831012" cy="83101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7C913CF-8418-4347-81D4-E72B8DF0AC31}"/>
              </a:ext>
            </a:extLst>
          </p:cNvPr>
          <p:cNvSpPr/>
          <p:nvPr/>
        </p:nvSpPr>
        <p:spPr>
          <a:xfrm>
            <a:off x="-449136" y="-925218"/>
            <a:ext cx="4630834" cy="451373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CBAC4B-7E77-9445-BFA9-A895FE6D43C9}"/>
              </a:ext>
            </a:extLst>
          </p:cNvPr>
          <p:cNvGrpSpPr/>
          <p:nvPr/>
        </p:nvGrpSpPr>
        <p:grpSpPr>
          <a:xfrm>
            <a:off x="116012" y="3422863"/>
            <a:ext cx="3403585" cy="360244"/>
            <a:chOff x="275763" y="4933764"/>
            <a:chExt cx="3403585" cy="36024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27352B3-A40A-AB42-ABE3-77AF643C867D}"/>
                </a:ext>
              </a:extLst>
            </p:cNvPr>
            <p:cNvSpPr/>
            <p:nvPr/>
          </p:nvSpPr>
          <p:spPr>
            <a:xfrm>
              <a:off x="275763" y="4933764"/>
              <a:ext cx="3403585" cy="36024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23210B-81BA-1B41-9FA4-AADC0FE9C663}"/>
                </a:ext>
              </a:extLst>
            </p:cNvPr>
            <p:cNvSpPr txBox="1"/>
            <p:nvPr/>
          </p:nvSpPr>
          <p:spPr>
            <a:xfrm>
              <a:off x="275763" y="4933764"/>
              <a:ext cx="3403585" cy="3602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0" rIns="53340" bIns="0" numCol="1" spcCol="1270" anchor="b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400" kern="1200" dirty="0">
                  <a:solidFill>
                    <a:schemeClr val="tx1"/>
                  </a:solidFill>
                  <a:latin typeface="Calibri" panose="020F0502020204030204"/>
                  <a:ea typeface="+mn-ea"/>
                  <a:cs typeface="+mn-cs"/>
                </a:rPr>
                <a:t>Forsker Anders Kluge, Interaksjonsdesign</a:t>
              </a:r>
              <a:endParaRPr lang="en-US" sz="14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620691-E9EE-314A-871F-CE86D9219F87}"/>
              </a:ext>
            </a:extLst>
          </p:cNvPr>
          <p:cNvGrpSpPr/>
          <p:nvPr/>
        </p:nvGrpSpPr>
        <p:grpSpPr>
          <a:xfrm>
            <a:off x="3394528" y="6341303"/>
            <a:ext cx="3403585" cy="360244"/>
            <a:chOff x="275763" y="4933764"/>
            <a:chExt cx="3403585" cy="36024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D02498C-9C63-924E-9A55-78E885C097CC}"/>
                </a:ext>
              </a:extLst>
            </p:cNvPr>
            <p:cNvSpPr/>
            <p:nvPr/>
          </p:nvSpPr>
          <p:spPr>
            <a:xfrm>
              <a:off x="275763" y="4933764"/>
              <a:ext cx="3403585" cy="36024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69DF4C-342A-D340-9B4A-84FDAAC961BA}"/>
                </a:ext>
              </a:extLst>
            </p:cNvPr>
            <p:cNvSpPr txBox="1"/>
            <p:nvPr/>
          </p:nvSpPr>
          <p:spPr>
            <a:xfrm>
              <a:off x="275763" y="4933764"/>
              <a:ext cx="3403585" cy="3602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0" rIns="53340" bIns="0" numCol="1" spcCol="1270" anchor="b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400" kern="1200" dirty="0">
                  <a:solidFill>
                    <a:schemeClr val="tx1"/>
                  </a:solidFill>
                  <a:latin typeface="Calibri" panose="020F0502020204030204"/>
                  <a:ea typeface="+mn-ea"/>
                  <a:cs typeface="+mn-cs"/>
                </a:rPr>
                <a:t>Professor Anders Mørch, Teknologi &amp; Læring</a:t>
              </a:r>
              <a:endParaRPr lang="en-US" sz="14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6062942A-4BAD-8C47-A1F6-3DCB5507376D}"/>
              </a:ext>
            </a:extLst>
          </p:cNvPr>
          <p:cNvSpPr/>
          <p:nvPr/>
        </p:nvSpPr>
        <p:spPr>
          <a:xfrm>
            <a:off x="3394529" y="2496669"/>
            <a:ext cx="3118105" cy="311810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22D1A-A635-894E-8CF7-BE6330165A46}"/>
              </a:ext>
            </a:extLst>
          </p:cNvPr>
          <p:cNvGrpSpPr/>
          <p:nvPr/>
        </p:nvGrpSpPr>
        <p:grpSpPr>
          <a:xfrm>
            <a:off x="3519597" y="5322677"/>
            <a:ext cx="4422136" cy="587055"/>
            <a:chOff x="275763" y="4933763"/>
            <a:chExt cx="4422136" cy="58705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84A24A5-708C-FF47-BFF3-B8A39C8A9843}"/>
                </a:ext>
              </a:extLst>
            </p:cNvPr>
            <p:cNvSpPr/>
            <p:nvPr/>
          </p:nvSpPr>
          <p:spPr>
            <a:xfrm>
              <a:off x="275763" y="4933764"/>
              <a:ext cx="3403585" cy="36024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68DB930-41D3-E24D-B443-BC3414CFDB00}"/>
                </a:ext>
              </a:extLst>
            </p:cNvPr>
            <p:cNvSpPr txBox="1"/>
            <p:nvPr/>
          </p:nvSpPr>
          <p:spPr>
            <a:xfrm>
              <a:off x="275763" y="4933763"/>
              <a:ext cx="4422136" cy="5870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0" rIns="53340" bIns="0" numCol="1" spcCol="1270" anchor="b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400" kern="1200" dirty="0">
                  <a:solidFill>
                    <a:schemeClr val="tx1"/>
                  </a:solidFill>
                  <a:latin typeface="Calibri" panose="020F0502020204030204"/>
                  <a:ea typeface="+mn-ea"/>
                  <a:cs typeface="+mn-cs"/>
                </a:rPr>
                <a:t>Stipendiat Gro Skåland</a:t>
              </a:r>
              <a:r>
                <a:rPr lang="nb-NO" sz="1400" dirty="0">
                  <a:solidFill>
                    <a:schemeClr val="tx1"/>
                  </a:solidFill>
                </a:rPr>
                <a:t>, Multimodalitet og Skaperverksted</a:t>
              </a:r>
              <a:endParaRPr lang="en-US" sz="14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9180DE6F-860F-844D-9215-8166A5ED48E7}"/>
              </a:ext>
            </a:extLst>
          </p:cNvPr>
          <p:cNvSpPr/>
          <p:nvPr/>
        </p:nvSpPr>
        <p:spPr>
          <a:xfrm>
            <a:off x="-449136" y="3842187"/>
            <a:ext cx="3843664" cy="3819996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DFD29B-B6BF-754D-8E0D-1A5DDC10DEC9}"/>
              </a:ext>
            </a:extLst>
          </p:cNvPr>
          <p:cNvSpPr/>
          <p:nvPr/>
        </p:nvSpPr>
        <p:spPr>
          <a:xfrm>
            <a:off x="0" y="-33866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3EB5F1-0677-2043-BA12-C6E42B4BD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2635" y="1396289"/>
            <a:ext cx="5459232" cy="1325563"/>
          </a:xfrm>
        </p:spPr>
        <p:txBody>
          <a:bodyPr>
            <a:normAutofit fontScale="90000"/>
          </a:bodyPr>
          <a:lstStyle/>
          <a:p>
            <a:r>
              <a:rPr lang="nb-NO" altLang="en-US" dirty="0">
                <a:solidFill>
                  <a:schemeClr val="bg1"/>
                </a:solidFill>
              </a:rPr>
              <a:t>Hvem foreleser PED3090 fra LIDA forsker gruppen?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19F1CB-DFA3-534D-82BC-37D2222934CF}"/>
              </a:ext>
            </a:extLst>
          </p:cNvPr>
          <p:cNvSpPr txBox="1">
            <a:spLocks/>
          </p:cNvSpPr>
          <p:nvPr/>
        </p:nvSpPr>
        <p:spPr>
          <a:xfrm>
            <a:off x="355600" y="0"/>
            <a:ext cx="11616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altLang="en-US" sz="4800" dirty="0">
                <a:solidFill>
                  <a:schemeClr val="bg1"/>
                </a:solidFill>
              </a:rPr>
              <a:t>Forskere som også bidrar i andre KAT emner  </a:t>
            </a:r>
            <a:endParaRPr lang="en-US" altLang="en-US" sz="48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BD8B23-AC9A-5F46-A670-D0668EDF709F}"/>
              </a:ext>
            </a:extLst>
          </p:cNvPr>
          <p:cNvSpPr/>
          <p:nvPr/>
        </p:nvSpPr>
        <p:spPr>
          <a:xfrm>
            <a:off x="474133" y="1168400"/>
            <a:ext cx="3149600" cy="292946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E6044F-EB1D-F948-AB05-9C6EE0FED7FB}"/>
              </a:ext>
            </a:extLst>
          </p:cNvPr>
          <p:cNvSpPr/>
          <p:nvPr/>
        </p:nvSpPr>
        <p:spPr>
          <a:xfrm>
            <a:off x="3865351" y="3564573"/>
            <a:ext cx="2941850" cy="2683827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CCC248-A822-F442-B66B-CBA1AD85D567}"/>
              </a:ext>
            </a:extLst>
          </p:cNvPr>
          <p:cNvSpPr txBox="1"/>
          <p:nvPr/>
        </p:nvSpPr>
        <p:spPr>
          <a:xfrm>
            <a:off x="3623733" y="6151938"/>
            <a:ext cx="3869872" cy="47170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0" rIns="53340" bIns="0" numCol="1" spcCol="1270" anchor="b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40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Professor Kenneth Silseth, Læring og Identitet</a:t>
            </a:r>
            <a:endParaRPr lang="en-US" sz="14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37B3E8-241D-CC49-8D09-FFFB58490A78}"/>
              </a:ext>
            </a:extLst>
          </p:cNvPr>
          <p:cNvSpPr txBox="1"/>
          <p:nvPr/>
        </p:nvSpPr>
        <p:spPr>
          <a:xfrm>
            <a:off x="474133" y="4097867"/>
            <a:ext cx="3689176" cy="389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0" rIns="53340" bIns="0" numCol="1" spcCol="1270" anchor="b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40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Professor Hans Chr. Arnseth, Dataspill, Samtaleanalyse </a:t>
            </a:r>
            <a:endParaRPr lang="en-US" sz="14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72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73C0B-F9B4-44C7-95EB-6BBF099A3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5" y="1225997"/>
            <a:ext cx="8402961" cy="430651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3AFE4C9-EC3E-4F87-9557-07271A83F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226" y="944681"/>
            <a:ext cx="1020417" cy="10204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B18749-D542-45D9-9FCE-C80B230CB1E1}"/>
              </a:ext>
            </a:extLst>
          </p:cNvPr>
          <p:cNvSpPr txBox="1"/>
          <p:nvPr/>
        </p:nvSpPr>
        <p:spPr>
          <a:xfrm>
            <a:off x="9104243" y="4465983"/>
            <a:ext cx="2782957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Rabia er din kontaktperson i administrasjonen og svarer på spørsmål</a:t>
            </a:r>
          </a:p>
        </p:txBody>
      </p:sp>
    </p:spTree>
    <p:extLst>
      <p:ext uri="{BB962C8B-B14F-4D97-AF65-F5344CB8AC3E}">
        <p14:creationId xmlns:p14="http://schemas.microsoft.com/office/powerpoint/2010/main" val="3586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64" name="Rectangle 74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5" name="Rectangle 76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6" name="Rectangle 78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7" name="Rectangle 80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Title 1">
            <a:extLst>
              <a:ext uri="{FF2B5EF4-FFF2-40B4-BE49-F238E27FC236}">
                <a16:creationId xmlns:a16="http://schemas.microsoft.com/office/drawing/2014/main" id="{504C19DC-A0F7-4FD5-BFB9-E6C09B51B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>
            <a:normAutofit/>
          </a:bodyPr>
          <a:lstStyle/>
          <a:p>
            <a:r>
              <a:rPr lang="nb-NO" altLang="en-US" dirty="0"/>
              <a:t>Eksamen</a:t>
            </a:r>
            <a:endParaRPr lang="en-US" altLang="en-US" dirty="0"/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0CC76AE4-FEC3-40E8-A31A-9C32783D7B15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523984" y="2425557"/>
            <a:ext cx="9855216" cy="334976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nb-NO" altLang="en-US" sz="2400" dirty="0"/>
              <a:t>I PED2801 og PED2802 har du obligatoriske gruppeoppgaver og en individuell skriftlig skoleeksamen. </a:t>
            </a:r>
          </a:p>
          <a:p>
            <a:r>
              <a:rPr lang="nb-NO" altLang="en-US" sz="2400" dirty="0"/>
              <a:t>Frister og retningslinjer for oppgavene blir gitt ved semesterstart/innføringsforelesning.</a:t>
            </a:r>
          </a:p>
          <a:p>
            <a:r>
              <a:rPr lang="nb-NO" altLang="en-US" sz="2400" dirty="0"/>
              <a:t>Du deltar i ulike aktiviteter som forutsetter at du jobber både individuelt og sammen med andre.</a:t>
            </a:r>
          </a:p>
          <a:p>
            <a:r>
              <a:rPr lang="nb-NO" altLang="en-US" sz="2400" dirty="0"/>
              <a:t>Aktivitetene foregår (normalt) på campus og gjennom bruk av ulike digitale medier.</a:t>
            </a:r>
          </a:p>
          <a:p>
            <a:r>
              <a:rPr lang="nb-NO" altLang="en-US" sz="2400" dirty="0"/>
              <a:t>Mer informasjon finner du på UiOs nettsider og ved å søke på emnekodene.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18FD74D4-C0F3-4E5B-9628-885593F0B5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2B55C8B-67FA-4A4B-8390-0AB46D3E3C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Tusen takk </a:t>
            </a:r>
            <a:r>
              <a:rPr lang="nb-NO" dirty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7999" y="3105835"/>
            <a:ext cx="804333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2"/>
              </a:rPr>
              <a:t>https://www.uio.no/studier/emnegrupper/uv/pedagogikk/PED40KAT/index.html</a:t>
            </a:r>
            <a:endParaRPr lang="en-US" sz="3200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75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490" name="Group 77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491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492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24B13041-008F-426B-8482-34810AB58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98" y="5734745"/>
            <a:ext cx="800372" cy="800372"/>
          </a:xfrm>
          <a:prstGeom prst="rect">
            <a:avLst/>
          </a:prstGeom>
        </p:spPr>
      </p:pic>
      <p:sp>
        <p:nvSpPr>
          <p:cNvPr id="28" name="Round Diagonal Corner Rectangle 27"/>
          <p:cNvSpPr/>
          <p:nvPr/>
        </p:nvSpPr>
        <p:spPr>
          <a:xfrm>
            <a:off x="1285289" y="597035"/>
            <a:ext cx="10677525" cy="1393032"/>
          </a:xfrm>
          <a:prstGeom prst="round2DiagRect">
            <a:avLst/>
          </a:pr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Denne presentasjonen gir deg informasjon om innhold, aktiviteter og vurderingsformer i </a:t>
            </a:r>
            <a:r>
              <a:rPr kumimoji="0" lang="nb-NO" sz="3200" b="1" i="0" u="none" strike="noStrike" kern="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</a:t>
            </a:r>
          </a:p>
        </p:txBody>
      </p:sp>
      <p:sp>
        <p:nvSpPr>
          <p:cNvPr id="29" name="Round Diagonal Corner Rectangle 28"/>
          <p:cNvSpPr/>
          <p:nvPr/>
        </p:nvSpPr>
        <p:spPr>
          <a:xfrm>
            <a:off x="333107" y="2578871"/>
            <a:ext cx="10901363" cy="1557338"/>
          </a:xfrm>
          <a:prstGeom prst="round2DiagRect">
            <a:avLst/>
          </a:pr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 vil også se hvilke forskere og forskergrupper som samarbeider om </a:t>
            </a:r>
            <a:r>
              <a:rPr kumimoji="0" lang="nb-NO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</a:t>
            </a:r>
            <a:r>
              <a:rPr kumimoji="0" lang="nb-NO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 2020 og hvem du kan kontakte i administrasjonen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 Diagonal Corner Rectangle 29"/>
          <p:cNvSpPr/>
          <p:nvPr/>
        </p:nvSpPr>
        <p:spPr>
          <a:xfrm>
            <a:off x="1361136" y="4608649"/>
            <a:ext cx="10734677" cy="1516616"/>
          </a:xfrm>
          <a:prstGeom prst="round2DiagRect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 informasjon finner du på UiOs nettsider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https://www.uio.no/studier/emnegrupper/uv/pedagogikk/PED40KAT/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</a:b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index.html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48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516" y="139154"/>
            <a:ext cx="11884025" cy="1325563"/>
          </a:xfrm>
        </p:spPr>
        <p:txBody>
          <a:bodyPr>
            <a:normAutofit/>
          </a:bodyPr>
          <a:lstStyle/>
          <a:p>
            <a:r>
              <a:rPr lang="nb-NO" sz="3600" dirty="0"/>
              <a:t>Du vil lære mer om læring i arbeidsliv og teknologistøttet læring 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2862" y="2087354"/>
            <a:ext cx="1835414" cy="17648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568" y="2064659"/>
            <a:ext cx="1765460" cy="1777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765" y="2051722"/>
            <a:ext cx="1943223" cy="1849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8880" y="2035819"/>
            <a:ext cx="1674619" cy="17771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521" y="2070078"/>
            <a:ext cx="1790824" cy="17453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4402" y="2012483"/>
            <a:ext cx="1819300" cy="18250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6627" y="3900728"/>
            <a:ext cx="16373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/>
              <a:t>Hvordan</a:t>
            </a:r>
          </a:p>
          <a:p>
            <a:r>
              <a:rPr lang="nb-NO" sz="2400" dirty="0"/>
              <a:t>læring og</a:t>
            </a:r>
          </a:p>
          <a:p>
            <a:r>
              <a:rPr lang="nb-NO" sz="2400" dirty="0"/>
              <a:t>innovasjon</a:t>
            </a:r>
          </a:p>
          <a:p>
            <a:r>
              <a:rPr lang="nb-NO" sz="2400" dirty="0"/>
              <a:t>skjer på </a:t>
            </a:r>
          </a:p>
          <a:p>
            <a:r>
              <a:rPr lang="nb-NO" sz="2400" dirty="0"/>
              <a:t>arbeids-</a:t>
            </a:r>
          </a:p>
          <a:p>
            <a:r>
              <a:rPr lang="nb-NO" sz="2400" dirty="0"/>
              <a:t>plassen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294033" y="3900728"/>
            <a:ext cx="19133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/>
              <a:t>Hvordan</a:t>
            </a:r>
          </a:p>
          <a:p>
            <a:r>
              <a:rPr lang="nb-NO" sz="2400" dirty="0"/>
              <a:t>læring og</a:t>
            </a:r>
          </a:p>
          <a:p>
            <a:r>
              <a:rPr lang="nb-NO" sz="2400" dirty="0"/>
              <a:t>kompetanser</a:t>
            </a:r>
          </a:p>
          <a:p>
            <a:r>
              <a:rPr lang="nb-NO" sz="2400" dirty="0"/>
              <a:t>i arbeidslivet</a:t>
            </a:r>
          </a:p>
          <a:p>
            <a:r>
              <a:rPr lang="nb-NO" sz="2400" dirty="0"/>
              <a:t>analyses</a:t>
            </a:r>
          </a:p>
          <a:p>
            <a:r>
              <a:rPr lang="nb-NO" sz="2400" dirty="0"/>
              <a:t>og utvikles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249781" y="3837540"/>
            <a:ext cx="19392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/>
              <a:t>Hvordan utvikling og</a:t>
            </a:r>
          </a:p>
          <a:p>
            <a:r>
              <a:rPr lang="nb-NO" sz="2400" dirty="0"/>
              <a:t>ledelse av menneskelige ressurser (HRM)</a:t>
            </a:r>
          </a:p>
          <a:p>
            <a:r>
              <a:rPr lang="nb-NO" sz="2400" dirty="0"/>
              <a:t>praktiseres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6189986" y="3865637"/>
            <a:ext cx="158017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dirty="0"/>
              <a:t>Hvordan er</a:t>
            </a:r>
          </a:p>
          <a:p>
            <a:r>
              <a:rPr lang="nb-NO" sz="2400" dirty="0"/>
              <a:t>samspillet</a:t>
            </a:r>
          </a:p>
          <a:p>
            <a:r>
              <a:rPr lang="nb-NO" sz="2400" dirty="0"/>
              <a:t>mellom</a:t>
            </a:r>
          </a:p>
          <a:p>
            <a:r>
              <a:rPr lang="nb-NO" sz="2400" dirty="0"/>
              <a:t>læring og</a:t>
            </a:r>
          </a:p>
          <a:p>
            <a:r>
              <a:rPr lang="nb-NO" sz="2400" dirty="0"/>
              <a:t>digital</a:t>
            </a:r>
          </a:p>
          <a:p>
            <a:r>
              <a:rPr lang="nb-NO" sz="2400" dirty="0"/>
              <a:t>teknologi</a:t>
            </a:r>
          </a:p>
        </p:txBody>
      </p:sp>
      <p:sp>
        <p:nvSpPr>
          <p:cNvPr id="3" name="Rectangle 2"/>
          <p:cNvSpPr/>
          <p:nvPr/>
        </p:nvSpPr>
        <p:spPr>
          <a:xfrm>
            <a:off x="8080933" y="3837540"/>
            <a:ext cx="18613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/>
              <a:t>Hvordan</a:t>
            </a:r>
          </a:p>
          <a:p>
            <a:r>
              <a:rPr lang="nb-NO" sz="2400" dirty="0"/>
              <a:t>teknologi</a:t>
            </a:r>
          </a:p>
          <a:p>
            <a:r>
              <a:rPr lang="nb-NO" sz="2400" dirty="0"/>
              <a:t>kan bidra til </a:t>
            </a:r>
          </a:p>
          <a:p>
            <a:r>
              <a:rPr lang="nb-NO" sz="2400" dirty="0"/>
              <a:t>kompetanse-</a:t>
            </a:r>
          </a:p>
          <a:p>
            <a:r>
              <a:rPr lang="nb-NO" sz="2400" dirty="0"/>
              <a:t>utvikling i en</a:t>
            </a:r>
          </a:p>
          <a:p>
            <a:r>
              <a:rPr lang="nb-NO" sz="2400" dirty="0"/>
              <a:t>organisasjon</a:t>
            </a:r>
          </a:p>
        </p:txBody>
      </p:sp>
      <p:sp>
        <p:nvSpPr>
          <p:cNvPr id="5" name="Rectangle 4"/>
          <p:cNvSpPr/>
          <p:nvPr/>
        </p:nvSpPr>
        <p:spPr>
          <a:xfrm>
            <a:off x="9976257" y="3837540"/>
            <a:ext cx="22957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/>
              <a:t>Hvordan kan teori om læring og undervisning benyttes til å designe lærings-teknologi</a:t>
            </a:r>
          </a:p>
        </p:txBody>
      </p:sp>
    </p:spTree>
    <p:extLst>
      <p:ext uri="{BB962C8B-B14F-4D97-AF65-F5344CB8AC3E}">
        <p14:creationId xmlns:p14="http://schemas.microsoft.com/office/powerpoint/2010/main" val="55653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-19276"/>
            <a:ext cx="12134967" cy="1325563"/>
          </a:xfrm>
        </p:spPr>
        <p:txBody>
          <a:bodyPr>
            <a:normAutofit/>
          </a:bodyPr>
          <a:lstStyle/>
          <a:p>
            <a:r>
              <a:rPr lang="nb-NO" sz="3600" dirty="0"/>
              <a:t>To hovedkurs i fordypningen med egne fokus – men felles temaer 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19672" y="2062942"/>
            <a:ext cx="1878659" cy="1807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118" y="2072648"/>
            <a:ext cx="1765460" cy="1777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952" y="2051721"/>
            <a:ext cx="1943223" cy="1849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8880" y="2035819"/>
            <a:ext cx="1674619" cy="17771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934" y="2051720"/>
            <a:ext cx="1790824" cy="17453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2948" y="2022029"/>
            <a:ext cx="1819300" cy="182505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25573" y="1134319"/>
            <a:ext cx="5829415" cy="5590572"/>
          </a:xfrm>
          <a:prstGeom prst="round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6125362" y="1134319"/>
            <a:ext cx="5829415" cy="5590572"/>
          </a:xfrm>
          <a:prstGeom prst="round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093627" y="1245536"/>
            <a:ext cx="36799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n-NO" sz="2400" b="1" dirty="0"/>
              <a:t>Læring, design og teknologi</a:t>
            </a:r>
          </a:p>
          <a:p>
            <a:pPr algn="ctr"/>
            <a:r>
              <a:rPr lang="nn-NO" sz="2400" dirty="0"/>
              <a:t>PED2802</a:t>
            </a:r>
            <a:endParaRPr lang="en-US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622932" y="1267820"/>
            <a:ext cx="50182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2400" b="1" dirty="0"/>
              <a:t>Kompetanse, arbeidsliv og innovasjon</a:t>
            </a:r>
          </a:p>
          <a:p>
            <a:pPr algn="ctr"/>
            <a:r>
              <a:rPr lang="en-US" sz="2400" dirty="0"/>
              <a:t>PED2801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73223" y="3882869"/>
            <a:ext cx="10833904" cy="821803"/>
          </a:xfrm>
          <a:prstGeom prst="roundRect">
            <a:avLst/>
          </a:prstGeom>
          <a:solidFill>
            <a:srgbClr val="8FB3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/>
              <a:t>Læring i arbeid og arbeidslivsrelevans</a:t>
            </a:r>
            <a:endParaRPr lang="en-US" sz="3200" dirty="0"/>
          </a:p>
        </p:txBody>
      </p:sp>
      <p:sp>
        <p:nvSpPr>
          <p:cNvPr id="56" name="Rounded Rectangle 55"/>
          <p:cNvSpPr/>
          <p:nvPr/>
        </p:nvSpPr>
        <p:spPr>
          <a:xfrm>
            <a:off x="673223" y="4776237"/>
            <a:ext cx="10833904" cy="821803"/>
          </a:xfrm>
          <a:prstGeom prst="roundRect">
            <a:avLst/>
          </a:prstGeom>
          <a:solidFill>
            <a:srgbClr val="8FB3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/>
              <a:t>Kollektive teoretiske syn på læring og kompetanse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73223" y="5668687"/>
            <a:ext cx="10833904" cy="821803"/>
          </a:xfrm>
          <a:prstGeom prst="roundRect">
            <a:avLst/>
          </a:prstGeom>
          <a:solidFill>
            <a:srgbClr val="8FB3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/>
              <a:t>Digitaliseringen av samfunnet som påvirker arbeid og læring</a:t>
            </a:r>
          </a:p>
        </p:txBody>
      </p:sp>
    </p:spTree>
    <p:extLst>
      <p:ext uri="{BB962C8B-B14F-4D97-AF65-F5344CB8AC3E}">
        <p14:creationId xmlns:p14="http://schemas.microsoft.com/office/powerpoint/2010/main" val="214564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238"/>
            <a:ext cx="2767913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139" y="-1"/>
            <a:ext cx="3723960" cy="6858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15" y="8238"/>
            <a:ext cx="3162871" cy="6849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98" y="2"/>
            <a:ext cx="3113903" cy="68579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193240"/>
            <a:ext cx="12192000" cy="169699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935" y="5296922"/>
            <a:ext cx="2384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nb-NO" sz="2400" b="1" dirty="0">
                <a:solidFill>
                  <a:prstClr val="white"/>
                </a:solidFill>
              </a:rPr>
              <a:t>Endringer i det </a:t>
            </a:r>
          </a:p>
          <a:p>
            <a:pPr lvl="0" algn="ctr"/>
            <a:r>
              <a:rPr lang="nb-NO" sz="2400" b="1" dirty="0">
                <a:solidFill>
                  <a:prstClr val="white"/>
                </a:solidFill>
              </a:rPr>
              <a:t>som er kjent som</a:t>
            </a:r>
          </a:p>
          <a:p>
            <a:pPr lvl="0" algn="ctr"/>
            <a:r>
              <a:rPr lang="nb-NO" sz="2400" b="1" dirty="0">
                <a:solidFill>
                  <a:prstClr val="white"/>
                </a:solidFill>
              </a:rPr>
              <a:t>innovasjon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92176" y="5193239"/>
            <a:ext cx="33093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Endringer 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arbeidet ved kunnskaps-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400" b="1" dirty="0">
                <a:solidFill>
                  <a:prstClr val="white"/>
                </a:solidFill>
                <a:latin typeface="Calibri" panose="020F0502020204030204"/>
              </a:rPr>
              <a:t>organisasjoner 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tjenester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0837" y="5341040"/>
            <a:ext cx="18567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Digitalisering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 arbeid 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400" b="1" dirty="0">
                <a:solidFill>
                  <a:prstClr val="white"/>
                </a:solidFill>
                <a:latin typeface="Calibri" panose="020F0502020204030204"/>
              </a:rPr>
              <a:t>innovasjon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03345" y="5343089"/>
            <a:ext cx="26634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Nye arbeidsformer:</a:t>
            </a:r>
            <a:b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nb-NO" sz="2400" b="1" dirty="0">
                <a:solidFill>
                  <a:prstClr val="white"/>
                </a:solidFill>
                <a:latin typeface="Calibri" panose="020F0502020204030204"/>
              </a:rPr>
              <a:t>D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igital teknologi</a:t>
            </a:r>
            <a:b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og</a:t>
            </a:r>
            <a:r>
              <a:rPr lang="nb-NO" sz="2400" b="1" dirty="0">
                <a:solidFill>
                  <a:prstClr val="white"/>
                </a:solidFill>
                <a:latin typeface="Calibri" panose="020F0502020204030204"/>
              </a:rPr>
              <a:t> virtuelt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arbeid</a:t>
            </a:r>
          </a:p>
        </p:txBody>
      </p:sp>
      <p:sp>
        <p:nvSpPr>
          <p:cNvPr id="18" name="Striped Right Arrow 17"/>
          <p:cNvSpPr/>
          <p:nvPr/>
        </p:nvSpPr>
        <p:spPr>
          <a:xfrm>
            <a:off x="2253861" y="351127"/>
            <a:ext cx="7684277" cy="2245491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Nåværende og fremtidens arbeidsliv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nye kompetanse- og læringsbehov</a:t>
            </a:r>
          </a:p>
        </p:txBody>
      </p:sp>
      <p:sp>
        <p:nvSpPr>
          <p:cNvPr id="3" name="Rectangle 2"/>
          <p:cNvSpPr/>
          <p:nvPr/>
        </p:nvSpPr>
        <p:spPr>
          <a:xfrm>
            <a:off x="121457" y="0"/>
            <a:ext cx="8096602" cy="51262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44073" y="-23998"/>
            <a:ext cx="7690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Kompetanse, arbeidsliv og innovasjon del i kontekst</a:t>
            </a:r>
          </a:p>
        </p:txBody>
      </p:sp>
    </p:spTree>
    <p:extLst>
      <p:ext uri="{BB962C8B-B14F-4D97-AF65-F5344CB8AC3E}">
        <p14:creationId xmlns:p14="http://schemas.microsoft.com/office/powerpoint/2010/main" val="423449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95424" y="1273216"/>
            <a:ext cx="3889093" cy="5428526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28" y="-52347"/>
            <a:ext cx="11568072" cy="1325563"/>
          </a:xfrm>
        </p:spPr>
        <p:txBody>
          <a:bodyPr>
            <a:normAutofit/>
          </a:bodyPr>
          <a:lstStyle/>
          <a:p>
            <a:r>
              <a:rPr lang="nb-NO" sz="4000" dirty="0"/>
              <a:t>Kompetanse, arbeidsliv og innovasjon del (PED2801)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51" y="1489676"/>
            <a:ext cx="1877731" cy="1804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482" y="1489676"/>
            <a:ext cx="1767993" cy="177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4575" y="1416518"/>
            <a:ext cx="1938696" cy="184724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158863" y="1273216"/>
            <a:ext cx="3889093" cy="5428526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122303" y="1273216"/>
            <a:ext cx="3889093" cy="5428526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8293" y="3450408"/>
            <a:ext cx="32833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dirty="0"/>
              <a:t>Lære sentrale teorier innenfor</a:t>
            </a:r>
          </a:p>
          <a:p>
            <a:pPr algn="ctr"/>
            <a:r>
              <a:rPr lang="nb-NO" sz="2400" dirty="0"/>
              <a:t>arbeidslivspedagogikk og</a:t>
            </a:r>
          </a:p>
          <a:p>
            <a:pPr algn="ctr"/>
            <a:r>
              <a:rPr lang="nb-NO" sz="2400" dirty="0"/>
              <a:t>organisasjonsstudier</a:t>
            </a:r>
          </a:p>
          <a:p>
            <a:pPr algn="ctr"/>
            <a:r>
              <a:rPr lang="nb-NO" sz="2400" dirty="0"/>
              <a:t>som forskningsområder og som er anvendbare i fagområder i </a:t>
            </a:r>
            <a:r>
              <a:rPr lang="nb-NO" sz="2400" dirty="0" smtClean="0"/>
              <a:t>arbeidslivet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81129" y="3450408"/>
            <a:ext cx="36605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dirty="0"/>
              <a:t>Lære å observere og skille mellom tilfeller der henholdsvis enkeltmennesker lærer i organisasjoner</a:t>
            </a:r>
          </a:p>
          <a:p>
            <a:pPr algn="ctr"/>
            <a:r>
              <a:rPr lang="nb-NO" sz="2400" dirty="0"/>
              <a:t>og tilfeller der organisasjonen som sådan kan sies å lære noe</a:t>
            </a:r>
          </a:p>
          <a:p>
            <a:pPr algn="ctr"/>
            <a:endParaRPr lang="nb-NO" sz="2400" dirty="0"/>
          </a:p>
        </p:txBody>
      </p:sp>
      <p:sp>
        <p:nvSpPr>
          <p:cNvPr id="12" name="Rectangle 11"/>
          <p:cNvSpPr/>
          <p:nvPr/>
        </p:nvSpPr>
        <p:spPr>
          <a:xfrm>
            <a:off x="8138311" y="3263253"/>
            <a:ext cx="3915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dirty="0"/>
              <a:t>Lære på interaktivt og praksisnært måte.</a:t>
            </a:r>
          </a:p>
          <a:p>
            <a:pPr algn="ctr"/>
            <a:r>
              <a:rPr lang="nb-NO" sz="2400" dirty="0"/>
              <a:t>Lære å vurdere hindringer og forutsetninger for lærings og innovasjonsprosesser og</a:t>
            </a:r>
          </a:p>
          <a:p>
            <a:pPr algn="ctr"/>
            <a:r>
              <a:rPr lang="nb-NO" sz="2400" dirty="0"/>
              <a:t>å bidra i utviklingsarbeid som gjelder utvikling av individuell eller organisatorisk kompetanse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002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446" y="-99507"/>
            <a:ext cx="10515600" cy="1325563"/>
          </a:xfrm>
        </p:spPr>
        <p:txBody>
          <a:bodyPr>
            <a:normAutofit/>
          </a:bodyPr>
          <a:lstStyle/>
          <a:p>
            <a:r>
              <a:rPr lang="nb-NO" sz="4000" dirty="0"/>
              <a:t>Læring, design og teknologi del (PED2802)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446" y="1294644"/>
            <a:ext cx="1670449" cy="177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810" y="1340368"/>
            <a:ext cx="1792379" cy="1743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314" y="1325562"/>
            <a:ext cx="1816765" cy="182895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9125" y="1157469"/>
            <a:ext cx="3889093" cy="553269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134437" y="1157469"/>
            <a:ext cx="3889093" cy="553269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118402" y="1157469"/>
            <a:ext cx="3889093" cy="553269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BE3B3A-008F-4543-904C-919D89F04615}"/>
              </a:ext>
            </a:extLst>
          </p:cNvPr>
          <p:cNvSpPr/>
          <p:nvPr/>
        </p:nvSpPr>
        <p:spPr>
          <a:xfrm>
            <a:off x="453342" y="3278563"/>
            <a:ext cx="3283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dirty="0"/>
              <a:t>Innføring i teknologistøttet læring, og anvendelse av sosiokulturell teori og konstrusjonisme for å analysere case studier i teknologibruk i skole, arbeid og kultursektoren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2A277D-AFDD-5C48-A429-365CC33301E4}"/>
              </a:ext>
            </a:extLst>
          </p:cNvPr>
          <p:cNvSpPr/>
          <p:nvPr/>
        </p:nvSpPr>
        <p:spPr>
          <a:xfrm>
            <a:off x="4437307" y="3278563"/>
            <a:ext cx="32833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dirty="0"/>
              <a:t>Studentene får hands-on erfaring med enten en spillbasert teknologi eller et skaperveksted der de jobber i grupper for å gjennomføre et prosjekt som presenteres og rapportertes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D396AF-2398-1E44-AE18-EDF3E28988AB}"/>
              </a:ext>
            </a:extLst>
          </p:cNvPr>
          <p:cNvSpPr/>
          <p:nvPr/>
        </p:nvSpPr>
        <p:spPr>
          <a:xfrm>
            <a:off x="8326400" y="3278563"/>
            <a:ext cx="3283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dirty="0"/>
              <a:t>Forelesningen er lagt opp slik at nytt materiale presenteres av faglærer, deretter får studentene i oppgave å organisere diskusjoner av deler av  fagstoffet, som til slutt diskuteres i plenum</a:t>
            </a:r>
          </a:p>
        </p:txBody>
      </p:sp>
    </p:spTree>
    <p:extLst>
      <p:ext uri="{BB962C8B-B14F-4D97-AF65-F5344CB8AC3E}">
        <p14:creationId xmlns:p14="http://schemas.microsoft.com/office/powerpoint/2010/main" val="229510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c 11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7007B6-66D3-43B5-8272-3388DFF471BE}"/>
              </a:ext>
            </a:extLst>
          </p:cNvPr>
          <p:cNvSpPr txBox="1"/>
          <p:nvPr/>
        </p:nvSpPr>
        <p:spPr>
          <a:xfrm>
            <a:off x="7205254" y="611668"/>
            <a:ext cx="4467792" cy="228804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Slik kan du bygge opp ditt bachelorstudium med </a:t>
            </a:r>
            <a:r>
              <a:rPr lang="nb-NO" sz="38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KAT</a:t>
            </a:r>
            <a:r>
              <a:rPr lang="nb-NO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-fordypning i pedagogikk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368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617C2D7-32D2-4E04-B19C-94566050AC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6803976"/>
              </p:ext>
            </p:extLst>
          </p:nvPr>
        </p:nvGraphicFramePr>
        <p:xfrm>
          <a:off x="1210775" y="947967"/>
          <a:ext cx="4648486" cy="4920173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112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5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393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500" b="1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500" b="1" kern="12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Bachelorfordypning i pedagogikk: </a:t>
                      </a:r>
                      <a:r>
                        <a:rPr lang="nb-NO" sz="1500" b="1" kern="1200" noProof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KAT</a:t>
                      </a:r>
                    </a:p>
                  </a:txBody>
                  <a:tcPr marL="157166" marR="117875" marT="78583" marB="7858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/>
                    </a:p>
                  </a:txBody>
                  <a:tcPr marL="91444" marR="91444" marT="45723" marB="45723"/>
                </a:tc>
                <a:tc hMerge="1">
                  <a:txBody>
                    <a:bodyPr/>
                    <a:lstStyle/>
                    <a:p>
                      <a:endParaRPr lang="en-US" sz="2800"/>
                    </a:p>
                  </a:txBody>
                  <a:tcPr marL="91444" marR="91444" marT="45723" marB="45723"/>
                </a:tc>
                <a:extLst>
                  <a:ext uri="{0D108BD9-81ED-4DB2-BD59-A6C34878D82A}">
                    <a16:rowId xmlns:a16="http://schemas.microsoft.com/office/drawing/2014/main" val="993747471"/>
                  </a:ext>
                </a:extLst>
              </a:tr>
              <a:tr h="862894">
                <a:tc>
                  <a:txBody>
                    <a:bodyPr/>
                    <a:lstStyle/>
                    <a:p>
                      <a:r>
                        <a:rPr lang="nb-NO" sz="1200" b="1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PED3090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Felles del</a:t>
                      </a:r>
                    </a:p>
                    <a:p>
                      <a:endParaRPr lang="nb-NO" sz="11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57166" marR="117875" marT="78583" marB="78583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1100" b="0" cap="none" spc="0" noProof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Fordypning</a:t>
                      </a:r>
                    </a:p>
                    <a:p>
                      <a:pPr fontAlgn="base"/>
                      <a:r>
                        <a:rPr lang="nb-NO" sz="1100" b="1" i="0" kern="1200" noProof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Kompetanseutvikling, arbeidsliv og teknologi</a:t>
                      </a:r>
                    </a:p>
                    <a:p>
                      <a:pPr fontAlgn="base"/>
                      <a:r>
                        <a:rPr lang="nb-NO" sz="1100" b="0" i="0" kern="1200" noProof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(UVB-PED-40-KAT)</a:t>
                      </a:r>
                    </a:p>
                  </a:txBody>
                  <a:tcPr marL="157166" marR="117875" marT="78583" marB="785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Bacheloroppg.</a:t>
                      </a:r>
                    </a:p>
                  </a:txBody>
                  <a:tcPr marL="157166" marR="117875" marT="78583" marB="785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2938761"/>
                  </a:ext>
                </a:extLst>
              </a:tr>
              <a:tr h="850655">
                <a:tc>
                  <a:txBody>
                    <a:bodyPr/>
                    <a:lstStyle/>
                    <a:p>
                      <a:r>
                        <a:rPr lang="nb-NO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Fritt</a:t>
                      </a:r>
                      <a:r>
                        <a:rPr lang="nb-NO" sz="1100" baseline="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emne</a:t>
                      </a:r>
                    </a:p>
                    <a:p>
                      <a:r>
                        <a:rPr lang="nb-NO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UTLANDET?</a:t>
                      </a:r>
                    </a:p>
                  </a:txBody>
                  <a:tcPr marL="157166" marR="117875" marT="78583" marB="78583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Fritt emne</a:t>
                      </a:r>
                    </a:p>
                  </a:txBody>
                  <a:tcPr marL="157166" marR="117875" marT="78583" marB="785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Fritt emne</a:t>
                      </a:r>
                    </a:p>
                  </a:txBody>
                  <a:tcPr marL="157166" marR="117875" marT="78583" marB="785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585">
                <a:tc>
                  <a:txBody>
                    <a:bodyPr/>
                    <a:lstStyle/>
                    <a:p>
                      <a:r>
                        <a:rPr lang="nb-NO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PED1020</a:t>
                      </a:r>
                    </a:p>
                    <a:p>
                      <a:r>
                        <a:rPr lang="nb-NO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Metode II</a:t>
                      </a:r>
                    </a:p>
                  </a:txBody>
                  <a:tcPr marL="157166" marR="117875" marT="78583" marB="78583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100" b="1" kern="1200" cap="none" spc="0" noProof="0">
                          <a:ln w="0"/>
                          <a:solidFill>
                            <a:srgbClr val="FF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PED2802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100" b="0" kern="1200" cap="none" spc="0" noProof="0">
                          <a:ln w="0"/>
                          <a:solidFill>
                            <a:srgbClr val="FF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Læring, design og teknologi  - 4. semester (vår)</a:t>
                      </a:r>
                    </a:p>
                  </a:txBody>
                  <a:tcPr marL="157166" marR="117875" marT="78583" marB="785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005">
                <a:tc>
                  <a:txBody>
                    <a:bodyPr/>
                    <a:lstStyle/>
                    <a:p>
                      <a:r>
                        <a:rPr lang="nb-NO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PED1010</a:t>
                      </a:r>
                    </a:p>
                    <a:p>
                      <a:r>
                        <a:rPr lang="nb-NO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Metode I</a:t>
                      </a:r>
                    </a:p>
                  </a:txBody>
                  <a:tcPr marL="157166" marR="117875" marT="78583" marB="78583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100" b="1" kern="1200" cap="none" spc="0" noProof="0">
                          <a:ln w="0"/>
                          <a:solidFill>
                            <a:srgbClr val="FF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PED2801</a:t>
                      </a:r>
                      <a:r>
                        <a:rPr lang="nb-NO" sz="1100" b="0" kern="1200" cap="none" spc="0" noProof="0">
                          <a:ln w="0"/>
                          <a:solidFill>
                            <a:srgbClr val="FF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100" b="0" kern="1200" cap="none" spc="0" noProof="0">
                          <a:ln w="0"/>
                          <a:solidFill>
                            <a:srgbClr val="FF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Kompetanse, arbeidsliv og innovasjon – 3. semester (høst)</a:t>
                      </a:r>
                    </a:p>
                  </a:txBody>
                  <a:tcPr marL="157166" marR="117875" marT="78583" marB="785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514">
                <a:tc>
                  <a:txBody>
                    <a:bodyPr/>
                    <a:lstStyle/>
                    <a:p>
                      <a:r>
                        <a:rPr lang="nb-NO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EXPHIL03</a:t>
                      </a:r>
                    </a:p>
                  </a:txBody>
                  <a:tcPr marL="157166" marR="117875" marT="78583" marB="78583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nb-NO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PED1002 Danning og utdanning</a:t>
                      </a:r>
                    </a:p>
                  </a:txBody>
                  <a:tcPr marL="157166" marR="117875" marT="78583" marB="785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585">
                <a:tc>
                  <a:txBody>
                    <a:bodyPr/>
                    <a:lstStyle/>
                    <a:p>
                      <a:r>
                        <a:rPr lang="nb-NO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UVEXFAC10</a:t>
                      </a:r>
                    </a:p>
                  </a:txBody>
                  <a:tcPr marL="157166" marR="117875" marT="78583" marB="78583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nb-NO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PED1001 Læring og undervisning</a:t>
                      </a:r>
                    </a:p>
                  </a:txBody>
                  <a:tcPr marL="157166" marR="117875" marT="78583" marB="785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85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5B07784-EF9D-4A82-B95B-0A3FEDFC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36" y="75478"/>
            <a:ext cx="12285824" cy="1777829"/>
          </a:xfrm>
        </p:spPr>
        <p:txBody>
          <a:bodyPr>
            <a:normAutofit/>
          </a:bodyPr>
          <a:lstStyle/>
          <a:p>
            <a:r>
              <a:rPr lang="nb-NO" sz="4000" dirty="0"/>
              <a:t>Kompetanse, arbeidsliv og </a:t>
            </a:r>
            <a:r>
              <a:rPr lang="nb-NO" sz="4000" dirty="0" smtClean="0"/>
              <a:t>innovasjon (PED2801</a:t>
            </a:r>
            <a:r>
              <a:rPr lang="nb-NO" sz="4000" dirty="0"/>
              <a:t>)</a:t>
            </a:r>
            <a:r>
              <a:rPr lang="nb-NO" sz="4000" dirty="0">
                <a:solidFill>
                  <a:schemeClr val="bg1"/>
                </a:solidFill>
              </a:rPr>
              <a:t/>
            </a:r>
            <a:br>
              <a:rPr lang="nb-NO" sz="4000" dirty="0">
                <a:solidFill>
                  <a:schemeClr val="bg1"/>
                </a:solidFill>
              </a:rPr>
            </a:br>
            <a:r>
              <a:rPr lang="nb-NO" sz="4000" dirty="0">
                <a:solidFill>
                  <a:schemeClr val="bg1"/>
                </a:solidFill>
              </a:rPr>
              <a:t/>
            </a:r>
            <a:br>
              <a:rPr lang="nb-NO" sz="4000" dirty="0">
                <a:solidFill>
                  <a:schemeClr val="bg1"/>
                </a:solidFill>
              </a:rPr>
            </a:br>
            <a:r>
              <a:rPr lang="nb-NO" sz="4000" dirty="0"/>
              <a:t>Hvem foreleser?</a:t>
            </a:r>
          </a:p>
        </p:txBody>
      </p:sp>
      <p:pic>
        <p:nvPicPr>
          <p:cNvPr id="55" name="Picture 54" descr="A close up of a sign&#10;&#10;Description automatically generated">
            <a:extLst>
              <a:ext uri="{FF2B5EF4-FFF2-40B4-BE49-F238E27FC236}">
                <a16:creationId xmlns:a16="http://schemas.microsoft.com/office/drawing/2014/main" id="{01DE0155-8797-4E82-A3C5-D1F2158C2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15" y="5776821"/>
            <a:ext cx="769756" cy="769756"/>
          </a:xfrm>
          <a:prstGeom prst="rect">
            <a:avLst/>
          </a:prstGeom>
        </p:spPr>
      </p:pic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400903992"/>
              </p:ext>
            </p:extLst>
          </p:nvPr>
        </p:nvGraphicFramePr>
        <p:xfrm>
          <a:off x="3270856" y="1158093"/>
          <a:ext cx="8286671" cy="5313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502429" y="6402701"/>
            <a:ext cx="4095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Emneansvarlig</a:t>
            </a:r>
            <a:r>
              <a:rPr kumimoji="0" lang="nb-NO" sz="1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PED2801, 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KAT fordypningskoordinator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A7DE07-3EC0-9849-9813-0DB659D10414}"/>
              </a:ext>
            </a:extLst>
          </p:cNvPr>
          <p:cNvSpPr txBox="1"/>
          <p:nvPr/>
        </p:nvSpPr>
        <p:spPr>
          <a:xfrm>
            <a:off x="774700" y="401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72767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2C26A8A93E6954BADCFA4F568A48B57" ma:contentTypeVersion="12" ma:contentTypeDescription="Opprett et nytt dokument." ma:contentTypeScope="" ma:versionID="5ff6d61d4e5f0a891b4653e9838b6060">
  <xsd:schema xmlns:xsd="http://www.w3.org/2001/XMLSchema" xmlns:xs="http://www.w3.org/2001/XMLSchema" xmlns:p="http://schemas.microsoft.com/office/2006/metadata/properties" xmlns:ns3="686c67ca-aaba-4d69-b1e4-a81de789c97b" xmlns:ns4="ef5eabaa-39f9-4427-b6b0-355c11c8c66e" targetNamespace="http://schemas.microsoft.com/office/2006/metadata/properties" ma:root="true" ma:fieldsID="b604bba4dc7cf1ccb4f227600a1175b4" ns3:_="" ns4:_="">
    <xsd:import namespace="686c67ca-aaba-4d69-b1e4-a81de789c97b"/>
    <xsd:import namespace="ef5eabaa-39f9-4427-b6b0-355c11c8c66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c67ca-aaba-4d69-b1e4-a81de789c9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5eabaa-39f9-4427-b6b0-355c11c8c6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A5473C-73FE-43AA-A541-AD282AA854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0FF004-9618-40CF-8964-17D981A24A2F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f5eabaa-39f9-4427-b6b0-355c11c8c66e"/>
    <ds:schemaRef ds:uri="http://purl.org/dc/elements/1.1/"/>
    <ds:schemaRef ds:uri="686c67ca-aaba-4d69-b1e4-a81de789c97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71CE61E-B2BE-43D8-B395-CCFEC4C6A4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6c67ca-aaba-4d69-b1e4-a81de789c97b"/>
    <ds:schemaRef ds:uri="ef5eabaa-39f9-4427-b6b0-355c11c8c6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2046</TotalTime>
  <Words>895</Words>
  <Application>Microsoft Office PowerPoint</Application>
  <PresentationFormat>Widescreen</PresentationFormat>
  <Paragraphs>151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5_Office Theme</vt:lpstr>
      <vt:lpstr>Bachelor i pedagogikk med fordypning i KAT (Kompetanseutvikling, Arbeidsliv og Teknologi ) </vt:lpstr>
      <vt:lpstr>PowerPoint Presentation</vt:lpstr>
      <vt:lpstr>Du vil lære mer om læring i arbeidsliv og teknologistøttet læring </vt:lpstr>
      <vt:lpstr>To hovedkurs i fordypningen med egne fokus – men felles temaer </vt:lpstr>
      <vt:lpstr>PowerPoint Presentation</vt:lpstr>
      <vt:lpstr>Kompetanse, arbeidsliv og innovasjon del (PED2801) </vt:lpstr>
      <vt:lpstr>Læring, design og teknologi del (PED2802)</vt:lpstr>
      <vt:lpstr>PowerPoint Presentation</vt:lpstr>
      <vt:lpstr>Kompetanse, arbeidsliv og innovasjon (PED2801)  Hvem foreleser?</vt:lpstr>
      <vt:lpstr>Forskere som også bidrar til denne delen og senere på masternivå</vt:lpstr>
      <vt:lpstr>Hvem foreleser Teknologistøttet-læring (PED2802)?</vt:lpstr>
      <vt:lpstr>Hvem foreleser PED3090 fra LIDA forsker gruppen?</vt:lpstr>
      <vt:lpstr>PowerPoint Presentation</vt:lpstr>
      <vt:lpstr>Eksamen</vt:lpstr>
      <vt:lpstr>Tusen takk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Bachelor i pedagogikk med fordypning i SUO (Skole, utdanning og oppvekst)</dc:title>
  <dc:creator>Kirsten Sivesind</dc:creator>
  <cp:lastModifiedBy>Mervi Anneli Hasu</cp:lastModifiedBy>
  <cp:revision>99</cp:revision>
  <dcterms:created xsi:type="dcterms:W3CDTF">2020-03-28T15:28:24Z</dcterms:created>
  <dcterms:modified xsi:type="dcterms:W3CDTF">2020-04-27T09:06:10Z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0x01010032C26A8A93E6954BADCFA4F568A48B57</vt:lpwstr>
  </property>
</Properties>
</file>