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49"/>
  </p:notesMasterIdLst>
  <p:handoutMasterIdLst>
    <p:handoutMasterId r:id="rId50"/>
  </p:handoutMasterIdLst>
  <p:sldIdLst>
    <p:sldId id="258" r:id="rId2"/>
    <p:sldId id="325" r:id="rId3"/>
    <p:sldId id="301" r:id="rId4"/>
    <p:sldId id="259" r:id="rId5"/>
    <p:sldId id="276" r:id="rId6"/>
    <p:sldId id="313" r:id="rId7"/>
    <p:sldId id="307" r:id="rId8"/>
    <p:sldId id="316" r:id="rId9"/>
    <p:sldId id="308" r:id="rId10"/>
    <p:sldId id="317" r:id="rId11"/>
    <p:sldId id="309" r:id="rId12"/>
    <p:sldId id="318" r:id="rId13"/>
    <p:sldId id="310" r:id="rId14"/>
    <p:sldId id="319" r:id="rId15"/>
    <p:sldId id="311" r:id="rId16"/>
    <p:sldId id="320" r:id="rId17"/>
    <p:sldId id="323" r:id="rId18"/>
    <p:sldId id="322" r:id="rId19"/>
    <p:sldId id="321" r:id="rId20"/>
    <p:sldId id="324" r:id="rId21"/>
    <p:sldId id="272" r:id="rId22"/>
    <p:sldId id="264" r:id="rId23"/>
    <p:sldId id="282" r:id="rId24"/>
    <p:sldId id="302" r:id="rId25"/>
    <p:sldId id="306" r:id="rId26"/>
    <p:sldId id="269" r:id="rId27"/>
    <p:sldId id="300" r:id="rId28"/>
    <p:sldId id="303" r:id="rId29"/>
    <p:sldId id="270" r:id="rId30"/>
    <p:sldId id="271" r:id="rId31"/>
    <p:sldId id="273" r:id="rId32"/>
    <p:sldId id="297" r:id="rId33"/>
    <p:sldId id="291" r:id="rId34"/>
    <p:sldId id="280" r:id="rId35"/>
    <p:sldId id="315" r:id="rId36"/>
    <p:sldId id="292" r:id="rId37"/>
    <p:sldId id="296" r:id="rId38"/>
    <p:sldId id="278" r:id="rId39"/>
    <p:sldId id="275" r:id="rId40"/>
    <p:sldId id="293" r:id="rId41"/>
    <p:sldId id="284" r:id="rId42"/>
    <p:sldId id="294" r:id="rId43"/>
    <p:sldId id="286" r:id="rId44"/>
    <p:sldId id="287" r:id="rId45"/>
    <p:sldId id="289" r:id="rId46"/>
    <p:sldId id="305" r:id="rId47"/>
    <p:sldId id="299" r:id="rId48"/>
  </p:sldIdLst>
  <p:sldSz cx="9144000" cy="6858000" type="screen4x3"/>
  <p:notesSz cx="6858000" cy="9144000"/>
  <p:defaultTextStyle>
    <a:defPPr>
      <a:defRPr lang="en-US"/>
    </a:defPPr>
    <a:lvl1pPr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1pPr>
    <a:lvl2pPr marL="4572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2pPr>
    <a:lvl3pPr marL="9144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3pPr>
    <a:lvl4pPr marL="13716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4pPr>
    <a:lvl5pPr marL="1828800" algn="l" rtl="0" eaLnBrk="0" fontAlgn="base" hangingPunct="0">
      <a:spcBef>
        <a:spcPct val="0"/>
      </a:spcBef>
      <a:spcAft>
        <a:spcPct val="0"/>
      </a:spcAft>
      <a:defRPr sz="2000" kern="1200">
        <a:solidFill>
          <a:schemeClr val="tx1"/>
        </a:solidFill>
        <a:latin typeface="Arial" charset="0"/>
        <a:ea typeface="ヒラギノ角ゴ Pro W3" charset="-128"/>
        <a:cs typeface="ヒラギノ角ゴ Pro W3" charset="-128"/>
      </a:defRPr>
    </a:lvl5pPr>
    <a:lvl6pPr marL="2286000" algn="l" defTabSz="457200" rtl="0" eaLnBrk="1" latinLnBrk="0" hangingPunct="1">
      <a:defRPr sz="2000" kern="1200">
        <a:solidFill>
          <a:schemeClr val="tx1"/>
        </a:solidFill>
        <a:latin typeface="Arial" charset="0"/>
        <a:ea typeface="ヒラギノ角ゴ Pro W3" charset="-128"/>
        <a:cs typeface="ヒラギノ角ゴ Pro W3" charset="-128"/>
      </a:defRPr>
    </a:lvl6pPr>
    <a:lvl7pPr marL="2743200" algn="l" defTabSz="457200" rtl="0" eaLnBrk="1" latinLnBrk="0" hangingPunct="1">
      <a:defRPr sz="2000" kern="1200">
        <a:solidFill>
          <a:schemeClr val="tx1"/>
        </a:solidFill>
        <a:latin typeface="Arial" charset="0"/>
        <a:ea typeface="ヒラギノ角ゴ Pro W3" charset="-128"/>
        <a:cs typeface="ヒラギノ角ゴ Pro W3" charset="-128"/>
      </a:defRPr>
    </a:lvl7pPr>
    <a:lvl8pPr marL="3200400" algn="l" defTabSz="457200" rtl="0" eaLnBrk="1" latinLnBrk="0" hangingPunct="1">
      <a:defRPr sz="2000" kern="1200">
        <a:solidFill>
          <a:schemeClr val="tx1"/>
        </a:solidFill>
        <a:latin typeface="Arial" charset="0"/>
        <a:ea typeface="ヒラギノ角ゴ Pro W3" charset="-128"/>
        <a:cs typeface="ヒラギノ角ゴ Pro W3" charset="-128"/>
      </a:defRPr>
    </a:lvl8pPr>
    <a:lvl9pPr marL="3657600" algn="l" defTabSz="457200" rtl="0" eaLnBrk="1" latinLnBrk="0" hangingPunct="1">
      <a:defRPr sz="2000" kern="1200">
        <a:solidFill>
          <a:schemeClr val="tx1"/>
        </a:solidFill>
        <a:latin typeface="Arial" charset="0"/>
        <a:ea typeface="ヒラギノ角ゴ Pro W3" charset="-128"/>
        <a:cs typeface="ヒラギノ角ゴ Pro W3" charset="-128"/>
      </a:defRPr>
    </a:lvl9pPr>
  </p:defaultTextStyle>
  <p:extLst>
    <p:ext uri="{EFAFB233-063F-42B5-8137-9DF3F51BA10A}">
      <p15:sldGuideLst xmlns:p15="http://schemas.microsoft.com/office/powerpoint/2012/main">
        <p15:guide id="1" orient="horz" pos="2160">
          <p15:clr>
            <a:srgbClr val="A4A3A4"/>
          </p15:clr>
        </p15:guide>
        <p15:guide id="2" pos="476">
          <p15:clr>
            <a:srgbClr val="A4A3A4"/>
          </p15:clr>
        </p15:guide>
        <p15:guide id="3" pos="5472">
          <p15:clr>
            <a:srgbClr val="A4A3A4"/>
          </p15:clr>
        </p15:guide>
        <p15:guide id="4" pos="1008">
          <p15:clr>
            <a:srgbClr val="A4A3A4"/>
          </p15:clr>
        </p15:guide>
        <p15:guide id="5" pos="115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4496" autoAdjust="0"/>
  </p:normalViewPr>
  <p:slideViewPr>
    <p:cSldViewPr>
      <p:cViewPr varScale="1">
        <p:scale>
          <a:sx n="159" d="100"/>
          <a:sy n="159" d="100"/>
        </p:scale>
        <p:origin x="1902" y="138"/>
      </p:cViewPr>
      <p:guideLst>
        <p:guide orient="horz" pos="2160"/>
        <p:guide pos="476"/>
        <p:guide pos="5472"/>
        <p:guide pos="1008"/>
        <p:guide pos="1152"/>
      </p:guideLst>
    </p:cSldViewPr>
  </p:slideViewPr>
  <p:outlineViewPr>
    <p:cViewPr>
      <p:scale>
        <a:sx n="33" d="100"/>
        <a:sy n="33" d="100"/>
      </p:scale>
      <p:origin x="0" y="0"/>
    </p:cViewPr>
  </p:outlin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nb-NO"/>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2BDEE9E3-1389-AF41-B2F8-F99C99F87440}" type="datetime1">
              <a:rPr lang="nb-NO"/>
              <a:pPr>
                <a:defRPr/>
              </a:pPr>
              <a:t>10.02.2025</a:t>
            </a:fld>
            <a:endParaRPr lang="nb-NO"/>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nb-NO"/>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78BE2833-28D7-5647-A9AF-4129C1B72A79}" type="slidenum">
              <a:rPr lang="nb-NO"/>
              <a:pPr>
                <a:defRPr/>
              </a:pPr>
              <a:t>‹#›</a:t>
            </a:fld>
            <a:endParaRPr lang="nb-NO"/>
          </a:p>
        </p:txBody>
      </p:sp>
    </p:spTree>
    <p:extLst>
      <p:ext uri="{BB962C8B-B14F-4D97-AF65-F5344CB8AC3E}">
        <p14:creationId xmlns:p14="http://schemas.microsoft.com/office/powerpoint/2010/main" val="3700398994"/>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nb-NO"/>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D701ECA7-CB4C-B640-8BC8-D0A02E9C73D5}" type="datetime1">
              <a:rPr lang="nb-NO"/>
              <a:pPr>
                <a:defRPr/>
              </a:pPr>
              <a:t>10.02.2025</a:t>
            </a:fld>
            <a:endParaRPr lang="nb-NO"/>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nb-NO"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nb-NO" noProof="0"/>
              <a:t>Click to edit Master text styles</a:t>
            </a:r>
          </a:p>
          <a:p>
            <a:pPr lvl="1"/>
            <a:r>
              <a:rPr lang="nb-NO" noProof="0"/>
              <a:t>Second level</a:t>
            </a:r>
          </a:p>
          <a:p>
            <a:pPr lvl="2"/>
            <a:r>
              <a:rPr lang="nb-NO" noProof="0"/>
              <a:t>Third level</a:t>
            </a:r>
          </a:p>
          <a:p>
            <a:pPr lvl="3"/>
            <a:r>
              <a:rPr lang="nb-NO" noProof="0"/>
              <a:t>Fourth level</a:t>
            </a:r>
          </a:p>
          <a:p>
            <a:pPr lvl="4"/>
            <a:r>
              <a:rPr lang="nb-NO"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nb-NO"/>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7B4DEB74-F65A-724C-BD09-0B08A29B42B4}" type="slidenum">
              <a:rPr lang="nb-NO"/>
              <a:pPr>
                <a:defRPr/>
              </a:pPr>
              <a:t>‹#›</a:t>
            </a:fld>
            <a:endParaRPr lang="nb-NO"/>
          </a:p>
        </p:txBody>
      </p:sp>
    </p:spTree>
    <p:extLst>
      <p:ext uri="{BB962C8B-B14F-4D97-AF65-F5344CB8AC3E}">
        <p14:creationId xmlns:p14="http://schemas.microsoft.com/office/powerpoint/2010/main" val="3580704598"/>
      </p:ext>
    </p:extLst>
  </p:cSld>
  <p:clrMap bg1="lt1" tx1="dk1" bg2="lt2" tx2="dk2" accent1="accent1" accent2="accent2" accent3="accent3" accent4="accent4" accent5="accent5" accent6="accent6" hlink="hlink" folHlink="folHlink"/>
  <p:hf sldNum="0" hdr="0" ftr="0" dt="0"/>
  <p:notesStyle>
    <a:lvl1pPr algn="l" defTabSz="457200" rtl="0" eaLnBrk="0" fontAlgn="base" hangingPunct="0">
      <a:spcBef>
        <a:spcPct val="30000"/>
      </a:spcBef>
      <a:spcAft>
        <a:spcPct val="0"/>
      </a:spcAft>
      <a:defRPr sz="1200" kern="1200">
        <a:solidFill>
          <a:schemeClr val="tx1"/>
        </a:solidFill>
        <a:latin typeface="+mn-lt"/>
        <a:ea typeface="ＭＳ Ｐゴシック" charset="-128"/>
        <a:cs typeface="ＭＳ Ｐゴシック" charset="-128"/>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p:spPr>
        <p:txBody>
          <a:bodyPr/>
          <a:lstStyle/>
          <a:p>
            <a:fld id="{CEE5B681-4230-4D09-8063-D6B4B76A5FD0}" type="slidenum">
              <a:rPr lang="nb-NO" smtClean="0"/>
              <a:pPr/>
              <a:t>1</a:t>
            </a:fld>
            <a:endParaRPr lang="nb-NO"/>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a:ln/>
        </p:spPr>
        <p:txBody>
          <a:bodyPr/>
          <a:lstStyle/>
          <a:p>
            <a:pPr eaLnBrk="1" hangingPunct="1"/>
            <a:endParaRPr lang="nb-NO"/>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p>
            <a:fld id="{36D23036-C400-4188-B3E0-DD7A1C270D93}" type="slidenum">
              <a:rPr lang="nb-NO" smtClean="0"/>
              <a:pPr/>
              <a:t>4</a:t>
            </a:fld>
            <a:endParaRPr lang="nb-NO"/>
          </a:p>
        </p:txBody>
      </p:sp>
      <p:sp>
        <p:nvSpPr>
          <p:cNvPr id="15363" name="Rectangle 2"/>
          <p:cNvSpPr>
            <a:spLocks noGrp="1" noRot="1" noChangeAspect="1" noChangeArrowheads="1" noTextEdit="1"/>
          </p:cNvSpPr>
          <p:nvPr>
            <p:ph type="sldImg"/>
          </p:nvPr>
        </p:nvSpPr>
        <p:spPr>
          <a:ln/>
        </p:spPr>
      </p:sp>
      <p:sp>
        <p:nvSpPr>
          <p:cNvPr id="15364" name="Rectangle 3"/>
          <p:cNvSpPr>
            <a:spLocks noGrp="1" noChangeArrowheads="1"/>
          </p:cNvSpPr>
          <p:nvPr>
            <p:ph type="body" idx="1"/>
          </p:nvPr>
        </p:nvSpPr>
        <p:spPr>
          <a:noFill/>
          <a:ln/>
        </p:spPr>
        <p:txBody>
          <a:bodyPr/>
          <a:lstStyle/>
          <a:p>
            <a:pPr eaLnBrk="1" hangingPunct="1"/>
            <a:endParaRPr lang="nb-NO"/>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Plassholder for lysbilde 1"/>
          <p:cNvSpPr>
            <a:spLocks noGrp="1" noRot="1" noChangeAspect="1" noTextEdit="1"/>
          </p:cNvSpPr>
          <p:nvPr>
            <p:ph type="sldImg"/>
          </p:nvPr>
        </p:nvSpPr>
        <p:spPr>
          <a:ln/>
        </p:spPr>
      </p:sp>
      <p:sp>
        <p:nvSpPr>
          <p:cNvPr id="19459" name="Plassholder for notater 2"/>
          <p:cNvSpPr>
            <a:spLocks noGrp="1"/>
          </p:cNvSpPr>
          <p:nvPr>
            <p:ph type="body" idx="1"/>
          </p:nvPr>
        </p:nvSpPr>
        <p:spPr>
          <a:noFill/>
          <a:ln/>
        </p:spPr>
        <p:txBody>
          <a:bodyPr/>
          <a:lstStyle/>
          <a:p>
            <a:pPr eaLnBrk="1" hangingPunct="1"/>
            <a:endParaRPr lang="nb-NO"/>
          </a:p>
        </p:txBody>
      </p:sp>
      <p:sp>
        <p:nvSpPr>
          <p:cNvPr id="19460" name="Plassholder for lysbildenummer 3"/>
          <p:cNvSpPr>
            <a:spLocks noGrp="1"/>
          </p:cNvSpPr>
          <p:nvPr>
            <p:ph type="sldNum" sz="quarter" idx="5"/>
          </p:nvPr>
        </p:nvSpPr>
        <p:spPr>
          <a:noFill/>
        </p:spPr>
        <p:txBody>
          <a:bodyPr/>
          <a:lstStyle/>
          <a:p>
            <a:fld id="{6C73B296-34A8-4177-9499-3841D1E71509}" type="slidenum">
              <a:rPr lang="nb-NO" smtClean="0"/>
              <a:pPr/>
              <a:t>22</a:t>
            </a:fld>
            <a:endParaRPr lang="nb-NO"/>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Tree>
    <p:extLst>
      <p:ext uri="{BB962C8B-B14F-4D97-AF65-F5344CB8AC3E}">
        <p14:creationId xmlns:p14="http://schemas.microsoft.com/office/powerpoint/2010/main" val="1726957037"/>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jpeg"/><Relationship Id="rId1" Type="http://schemas.openxmlformats.org/officeDocument/2006/relationships/slideMaster" Target="../slideMasters/slideMaster1.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4" name="Picture 11" descr="NHM2_engelsk.jpg"/>
          <p:cNvPicPr>
            <a:picLocks noChangeAspect="1"/>
          </p:cNvPicPr>
          <p:nvPr userDrawn="1"/>
        </p:nvPicPr>
        <p:blipFill>
          <a:blip r:embed="rId3"/>
          <a:srcRect/>
          <a:stretch>
            <a:fillRect/>
          </a:stretch>
        </p:blipFill>
        <p:spPr bwMode="auto">
          <a:xfrm>
            <a:off x="0" y="0"/>
            <a:ext cx="9144000" cy="6858000"/>
          </a:xfrm>
          <a:prstGeom prst="rect">
            <a:avLst/>
          </a:prstGeom>
          <a:noFill/>
          <a:ln w="9525">
            <a:noFill/>
            <a:miter lim="800000"/>
            <a:headEnd/>
            <a:tailEnd/>
          </a:ln>
        </p:spPr>
      </p:pic>
      <p:pic>
        <p:nvPicPr>
          <p:cNvPr id="5" name="Picture 11" descr="NHM3_engelsk.jpg"/>
          <p:cNvPicPr>
            <a:picLocks noChangeAspect="1"/>
          </p:cNvPicPr>
          <p:nvPr userDrawn="1"/>
        </p:nvPicPr>
        <p:blipFill>
          <a:blip r:embed="rId4"/>
          <a:srcRect/>
          <a:stretch>
            <a:fillRect/>
          </a:stretch>
        </p:blipFill>
        <p:spPr bwMode="auto">
          <a:xfrm>
            <a:off x="0" y="0"/>
            <a:ext cx="9144000" cy="6858000"/>
          </a:xfrm>
          <a:prstGeom prst="rect">
            <a:avLst/>
          </a:prstGeom>
          <a:noFill/>
          <a:ln w="9525">
            <a:noFill/>
            <a:miter lim="800000"/>
            <a:headEnd/>
            <a:tailEnd/>
          </a:ln>
        </p:spPr>
      </p:pic>
      <p:pic>
        <p:nvPicPr>
          <p:cNvPr id="6" name="Picture 12" descr="NHM4_engelsk.jpg"/>
          <p:cNvPicPr>
            <a:picLocks noChangeAspect="1"/>
          </p:cNvPicPr>
          <p:nvPr userDrawn="1"/>
        </p:nvPicPr>
        <p:blipFill>
          <a:blip r:embed="rId5"/>
          <a:srcRect/>
          <a:stretch>
            <a:fillRect/>
          </a:stretch>
        </p:blipFill>
        <p:spPr bwMode="auto">
          <a:xfrm>
            <a:off x="0" y="0"/>
            <a:ext cx="9144000" cy="6858000"/>
          </a:xfrm>
          <a:prstGeom prst="rect">
            <a:avLst/>
          </a:prstGeom>
          <a:noFill/>
          <a:ln w="9525">
            <a:noFill/>
            <a:miter lim="800000"/>
            <a:headEnd/>
            <a:tailEnd/>
          </a:ln>
        </p:spPr>
      </p:pic>
      <p:pic>
        <p:nvPicPr>
          <p:cNvPr id="7" name="Picture 13" descr="NHM5_engelsk.jpg"/>
          <p:cNvPicPr>
            <a:picLocks noChangeAspect="1"/>
          </p:cNvPicPr>
          <p:nvPr userDrawn="1"/>
        </p:nvPicPr>
        <p:blipFill>
          <a:blip r:embed="rId6"/>
          <a:srcRect/>
          <a:stretch>
            <a:fillRect/>
          </a:stretch>
        </p:blipFill>
        <p:spPr bwMode="auto">
          <a:xfrm>
            <a:off x="0" y="0"/>
            <a:ext cx="9144000" cy="6858000"/>
          </a:xfrm>
          <a:prstGeom prst="rect">
            <a:avLst/>
          </a:prstGeom>
          <a:noFill/>
          <a:ln w="9525">
            <a:noFill/>
            <a:miter lim="800000"/>
            <a:headEnd/>
            <a:tailEnd/>
          </a:ln>
        </p:spPr>
      </p:pic>
      <p:pic>
        <p:nvPicPr>
          <p:cNvPr id="8" name="Picture 14" descr="NHM6_engelsk.jpg"/>
          <p:cNvPicPr>
            <a:picLocks noChangeAspect="1"/>
          </p:cNvPicPr>
          <p:nvPr userDrawn="1"/>
        </p:nvPicPr>
        <p:blipFill>
          <a:blip r:embed="rId7"/>
          <a:srcRect/>
          <a:stretch>
            <a:fillRect/>
          </a:stretch>
        </p:blipFill>
        <p:spPr bwMode="auto">
          <a:xfrm>
            <a:off x="0" y="0"/>
            <a:ext cx="9144000" cy="6858000"/>
          </a:xfrm>
          <a:prstGeom prst="rect">
            <a:avLst/>
          </a:prstGeom>
          <a:noFill/>
          <a:ln w="9525">
            <a:noFill/>
            <a:miter lim="800000"/>
            <a:headEnd/>
            <a:tailEnd/>
          </a:ln>
        </p:spPr>
      </p:pic>
      <p:pic>
        <p:nvPicPr>
          <p:cNvPr id="9" name="Picture 16" descr="SpesialpedA.jpg"/>
          <p:cNvPicPr>
            <a:picLocks noChangeAspect="1"/>
          </p:cNvPicPr>
          <p:nvPr userDrawn="1"/>
        </p:nvPicPr>
        <p:blipFill>
          <a:blip r:embed="rId8"/>
          <a:srcRect/>
          <a:stretch>
            <a:fillRect/>
          </a:stretch>
        </p:blipFill>
        <p:spPr bwMode="auto">
          <a:xfrm>
            <a:off x="0" y="0"/>
            <a:ext cx="9144000" cy="6858000"/>
          </a:xfrm>
          <a:prstGeom prst="rect">
            <a:avLst/>
          </a:prstGeom>
          <a:noFill/>
          <a:ln w="9525">
            <a:noFill/>
            <a:miter lim="800000"/>
            <a:headEnd/>
            <a:tailEnd/>
          </a:ln>
        </p:spPr>
      </p:pic>
      <p:sp>
        <p:nvSpPr>
          <p:cNvPr id="3074" name="Rectangle 1026"/>
          <p:cNvSpPr>
            <a:spLocks noGrp="1" noChangeArrowheads="1"/>
          </p:cNvSpPr>
          <p:nvPr>
            <p:ph type="ctrTitle" sz="quarter"/>
          </p:nvPr>
        </p:nvSpPr>
        <p:spPr>
          <a:xfrm>
            <a:off x="1295400" y="1905000"/>
            <a:ext cx="6934200" cy="1143000"/>
          </a:xfrm>
        </p:spPr>
        <p:txBody>
          <a:bodyPr anchor="b"/>
          <a:lstStyle>
            <a:lvl1pPr>
              <a:defRPr sz="2000">
                <a:solidFill>
                  <a:schemeClr val="bg2"/>
                </a:solidFill>
              </a:defRPr>
            </a:lvl1pPr>
          </a:lstStyle>
          <a:p>
            <a:r>
              <a:rPr lang="nb-NO"/>
              <a:t>Click to edit Master title style</a:t>
            </a:r>
            <a:endParaRPr lang="en-US" dirty="0"/>
          </a:p>
        </p:txBody>
      </p:sp>
      <p:sp>
        <p:nvSpPr>
          <p:cNvPr id="3075" name="Rectangle 1027"/>
          <p:cNvSpPr>
            <a:spLocks noGrp="1" noChangeArrowheads="1"/>
          </p:cNvSpPr>
          <p:nvPr>
            <p:ph type="subTitle" sz="quarter" idx="1"/>
          </p:nvPr>
        </p:nvSpPr>
        <p:spPr>
          <a:xfrm>
            <a:off x="1295400" y="3048000"/>
            <a:ext cx="7315200" cy="1752600"/>
          </a:xfrm>
        </p:spPr>
        <p:txBody>
          <a:bodyPr/>
          <a:lstStyle>
            <a:lvl1pPr marL="0" indent="0">
              <a:buFontTx/>
              <a:buNone/>
              <a:defRPr sz="3000" b="1" i="0" baseline="0">
                <a:latin typeface="Arial"/>
                <a:cs typeface="Arial"/>
              </a:defRPr>
            </a:lvl1pPr>
          </a:lstStyle>
          <a:p>
            <a:r>
              <a:rPr lang="nb-NO"/>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Click to edit Master title style</a:t>
            </a:r>
          </a:p>
        </p:txBody>
      </p:sp>
      <p:sp>
        <p:nvSpPr>
          <p:cNvPr id="3" name="Content Placeholder 2"/>
          <p:cNvSpPr>
            <a:spLocks noGrp="1"/>
          </p:cNvSpPr>
          <p:nvPr>
            <p:ph idx="1"/>
          </p:nvPr>
        </p:nvSpPr>
        <p:spPr/>
        <p:txBody>
          <a:body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nb-NO"/>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Click to edit Master title style</a:t>
            </a:r>
          </a:p>
        </p:txBody>
      </p:sp>
      <p:sp>
        <p:nvSpPr>
          <p:cNvPr id="3" name="Content Placeholder 2"/>
          <p:cNvSpPr>
            <a:spLocks noGrp="1"/>
          </p:cNvSpPr>
          <p:nvPr>
            <p:ph sz="half" idx="1"/>
          </p:nvPr>
        </p:nvSpPr>
        <p:spPr>
          <a:xfrm>
            <a:off x="9906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4" name="Content Placeholder 3"/>
          <p:cNvSpPr>
            <a:spLocks noGrp="1"/>
          </p:cNvSpPr>
          <p:nvPr>
            <p:ph sz="half" idx="2"/>
          </p:nvPr>
        </p:nvSpPr>
        <p:spPr>
          <a:xfrm>
            <a:off x="4914900" y="1981200"/>
            <a:ext cx="37719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nb-NO"/>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nb-NO"/>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
        <p:nvSpPr>
          <p:cNvPr id="4" name="Text Placeholder 3"/>
          <p:cNvSpPr>
            <a:spLocks noGrp="1"/>
          </p:cNvSpPr>
          <p:nvPr>
            <p:ph type="body" sz="half" idx="2"/>
          </p:nvPr>
        </p:nvSpPr>
        <p:spPr>
          <a:xfrm>
            <a:off x="457200" y="15240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nb-NO"/>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b-NO"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Click to edit Master title style</a:t>
            </a:r>
          </a:p>
        </p:txBody>
      </p:sp>
      <p:sp>
        <p:nvSpPr>
          <p:cNvPr id="3" name="Vertical Text Placeholder 2"/>
          <p:cNvSpPr>
            <a:spLocks noGrp="1"/>
          </p:cNvSpPr>
          <p:nvPr>
            <p:ph type="body" orient="vert" idx="1"/>
          </p:nvPr>
        </p:nvSpPr>
        <p:spPr/>
        <p:txBody>
          <a:bodyPr vert="eaVert"/>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62750" y="838200"/>
            <a:ext cx="1924050" cy="5257800"/>
          </a:xfrm>
        </p:spPr>
        <p:txBody>
          <a:bodyPr vert="eaVert"/>
          <a:lstStyle/>
          <a:p>
            <a:r>
              <a:rPr lang="nb-NO"/>
              <a:t>Click to edit Master title style</a:t>
            </a:r>
          </a:p>
        </p:txBody>
      </p:sp>
      <p:sp>
        <p:nvSpPr>
          <p:cNvPr id="3" name="Vertical Text Placeholder 2"/>
          <p:cNvSpPr>
            <a:spLocks noGrp="1"/>
          </p:cNvSpPr>
          <p:nvPr>
            <p:ph type="body" orient="vert" idx="1"/>
          </p:nvPr>
        </p:nvSpPr>
        <p:spPr>
          <a:xfrm>
            <a:off x="990600" y="838200"/>
            <a:ext cx="5619750" cy="5257800"/>
          </a:xfrm>
        </p:spPr>
        <p:txBody>
          <a:bodyPr vert="eaVert"/>
          <a:lstStyle/>
          <a:p>
            <a:pPr lvl="0"/>
            <a:r>
              <a:rPr lang="nb-NO"/>
              <a:t>Click to edit Master text styles</a:t>
            </a:r>
          </a:p>
          <a:p>
            <a:pPr lvl="1"/>
            <a:r>
              <a:rPr lang="nb-NO"/>
              <a:t>Second level</a:t>
            </a:r>
          </a:p>
          <a:p>
            <a:pPr lvl="2"/>
            <a:r>
              <a:rPr lang="nb-NO"/>
              <a:t>Third level</a:t>
            </a:r>
          </a:p>
          <a:p>
            <a:pPr lvl="3"/>
            <a:r>
              <a:rPr lang="nb-NO"/>
              <a:t>Fourth level</a:t>
            </a:r>
          </a:p>
          <a:p>
            <a:pPr lvl="4"/>
            <a:r>
              <a:rPr lang="nb-NO"/>
              <a:t>Fifth level</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sp>
        <p:nvSpPr>
          <p:cNvPr id="1026" name="Rectangle 7"/>
          <p:cNvSpPr>
            <a:spLocks noGrp="1" noChangeArrowheads="1"/>
          </p:cNvSpPr>
          <p:nvPr>
            <p:ph type="title"/>
          </p:nvPr>
        </p:nvSpPr>
        <p:spPr bwMode="auto">
          <a:xfrm>
            <a:off x="990600" y="838200"/>
            <a:ext cx="7696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8"/>
          <p:cNvSpPr>
            <a:spLocks noGrp="1" noChangeArrowheads="1"/>
          </p:cNvSpPr>
          <p:nvPr>
            <p:ph type="body" idx="1"/>
          </p:nvPr>
        </p:nvSpPr>
        <p:spPr bwMode="auto">
          <a:xfrm>
            <a:off x="990600" y="1981200"/>
            <a:ext cx="76962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7"/>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800">
                <a:solidFill>
                  <a:schemeClr val="tx1">
                    <a:tint val="75000"/>
                  </a:schemeClr>
                </a:solidFill>
              </a:defRPr>
            </a:lvl1pPr>
          </a:lstStyle>
          <a:p>
            <a:pPr>
              <a:defRPr/>
            </a:pPr>
            <a:endParaRPr lang="nb-NO"/>
          </a:p>
        </p:txBody>
      </p:sp>
      <p:sp>
        <p:nvSpPr>
          <p:cNvPr id="9" name="Slide Number Placeholder 8"/>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defRPr>
            </a:lvl1pPr>
          </a:lstStyle>
          <a:p>
            <a:pPr>
              <a:defRPr/>
            </a:pPr>
            <a:fld id="{F739DDF2-B33A-A842-AFF6-C2B68EC1C12A}" type="slidenum">
              <a:rPr lang="nb-NO"/>
              <a:pPr>
                <a:defRPr/>
              </a:pPr>
              <a:t>‹#›</a:t>
            </a:fld>
            <a:endParaRPr lang="nb-NO" dirty="0"/>
          </a:p>
        </p:txBody>
      </p:sp>
      <p:sp>
        <p:nvSpPr>
          <p:cNvPr id="10" name="Date Placeholder 9"/>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800">
                <a:solidFill>
                  <a:schemeClr val="tx1">
                    <a:tint val="75000"/>
                  </a:schemeClr>
                </a:solidFill>
              </a:defRPr>
            </a:lvl1pPr>
          </a:lstStyle>
          <a:p>
            <a:pPr>
              <a:defRPr/>
            </a:pPr>
            <a:fld id="{86C556B1-8035-6446-9E49-DB88505EF20C}" type="datetime1">
              <a:rPr lang="nb-NO"/>
              <a:pPr>
                <a:defRPr/>
              </a:pPr>
              <a:t>10.02.2025</a:t>
            </a:fld>
            <a:endParaRPr lang="nb-NO" dirty="0"/>
          </a:p>
        </p:txBody>
      </p:sp>
      <p:pic>
        <p:nvPicPr>
          <p:cNvPr id="1031" name="Picture 10" descr="OD_ISP_A.png"/>
          <p:cNvPicPr>
            <a:picLocks noChangeAspect="1"/>
          </p:cNvPicPr>
          <p:nvPr userDrawn="1"/>
        </p:nvPicPr>
        <p:blipFill>
          <a:blip r:embed="rId13"/>
          <a:srcRect b="60387"/>
          <a:stretch>
            <a:fillRect/>
          </a:stretch>
        </p:blipFill>
        <p:spPr bwMode="auto">
          <a:xfrm>
            <a:off x="304800" y="236538"/>
            <a:ext cx="3216275" cy="449262"/>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917" r:id="rId1"/>
    <p:sldLayoutId id="2147483918" r:id="rId2"/>
    <p:sldLayoutId id="2147483919" r:id="rId3"/>
    <p:sldLayoutId id="2147483920" r:id="rId4"/>
    <p:sldLayoutId id="2147483921" r:id="rId5"/>
    <p:sldLayoutId id="2147483922" r:id="rId6"/>
    <p:sldLayoutId id="2147483923" r:id="rId7"/>
    <p:sldLayoutId id="2147483924" r:id="rId8"/>
    <p:sldLayoutId id="2147483925" r:id="rId9"/>
    <p:sldLayoutId id="2147483926" r:id="rId10"/>
    <p:sldLayoutId id="2147483927" r:id="rId11"/>
  </p:sldLayoutIdLst>
  <p:hf sldNum="0" hdr="0" ftr="0" dt="0"/>
  <p:txStyles>
    <p:titleStyle>
      <a:lvl1pPr algn="l" rtl="0" eaLnBrk="0" fontAlgn="base" hangingPunct="0">
        <a:spcBef>
          <a:spcPct val="0"/>
        </a:spcBef>
        <a:spcAft>
          <a:spcPct val="0"/>
        </a:spcAft>
        <a:defRPr sz="3200" b="1">
          <a:solidFill>
            <a:schemeClr val="tx2"/>
          </a:solidFill>
          <a:latin typeface="+mj-lt"/>
          <a:ea typeface="+mj-ea"/>
          <a:cs typeface="+mj-cs"/>
        </a:defRPr>
      </a:lvl1pPr>
      <a:lvl2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2pPr>
      <a:lvl3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3pPr>
      <a:lvl4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4pPr>
      <a:lvl5pPr algn="l" rtl="0" eaLnBrk="0" fontAlgn="base" hangingPunct="0">
        <a:spcBef>
          <a:spcPct val="0"/>
        </a:spcBef>
        <a:spcAft>
          <a:spcPct val="0"/>
        </a:spcAft>
        <a:defRPr sz="3200" b="1">
          <a:solidFill>
            <a:schemeClr val="tx2"/>
          </a:solidFill>
          <a:latin typeface="Arial" charset="0"/>
          <a:ea typeface="ヒラギノ角ゴ Pro W3" charset="-128"/>
          <a:cs typeface="ヒラギノ角ゴ Pro W3" charset="-128"/>
        </a:defRPr>
      </a:lvl5pPr>
      <a:lvl6pPr marL="457200" algn="l" rtl="0" fontAlgn="base">
        <a:spcBef>
          <a:spcPct val="0"/>
        </a:spcBef>
        <a:spcAft>
          <a:spcPct val="0"/>
        </a:spcAft>
        <a:defRPr sz="3200" b="1">
          <a:solidFill>
            <a:schemeClr val="tx2"/>
          </a:solidFill>
          <a:latin typeface="Arial" charset="0"/>
          <a:ea typeface="ヒラギノ角ゴ Pro W3" charset="-128"/>
          <a:cs typeface="ヒラギノ角ゴ Pro W3" charset="-128"/>
        </a:defRPr>
      </a:lvl6pPr>
      <a:lvl7pPr marL="914400" algn="l" rtl="0" fontAlgn="base">
        <a:spcBef>
          <a:spcPct val="0"/>
        </a:spcBef>
        <a:spcAft>
          <a:spcPct val="0"/>
        </a:spcAft>
        <a:defRPr sz="3200" b="1">
          <a:solidFill>
            <a:schemeClr val="tx2"/>
          </a:solidFill>
          <a:latin typeface="Arial" charset="0"/>
          <a:ea typeface="ヒラギノ角ゴ Pro W3" charset="-128"/>
          <a:cs typeface="ヒラギノ角ゴ Pro W3" charset="-128"/>
        </a:defRPr>
      </a:lvl7pPr>
      <a:lvl8pPr marL="1371600" algn="l" rtl="0" fontAlgn="base">
        <a:spcBef>
          <a:spcPct val="0"/>
        </a:spcBef>
        <a:spcAft>
          <a:spcPct val="0"/>
        </a:spcAft>
        <a:defRPr sz="3200" b="1">
          <a:solidFill>
            <a:schemeClr val="tx2"/>
          </a:solidFill>
          <a:latin typeface="Arial" charset="0"/>
          <a:ea typeface="ヒラギノ角ゴ Pro W3" charset="-128"/>
          <a:cs typeface="ヒラギノ角ゴ Pro W3" charset="-128"/>
        </a:defRPr>
      </a:lvl8pPr>
      <a:lvl9pPr marL="1828800" algn="l" rtl="0" fontAlgn="base">
        <a:spcBef>
          <a:spcPct val="0"/>
        </a:spcBef>
        <a:spcAft>
          <a:spcPct val="0"/>
        </a:spcAft>
        <a:defRPr sz="3200" b="1">
          <a:solidFill>
            <a:schemeClr val="tx2"/>
          </a:solidFill>
          <a:latin typeface="Arial" charset="0"/>
          <a:ea typeface="ヒラギノ角ゴ Pro W3" charset="-128"/>
          <a:cs typeface="ヒラギノ角ゴ Pro W3" charset="-128"/>
        </a:defRPr>
      </a:lvl9pPr>
    </p:titleStyle>
    <p:bodyStyle>
      <a:lvl1pPr marL="342900" indent="-342900" algn="l" rtl="0" eaLnBrk="0" fontAlgn="base" hangingPunct="0">
        <a:spcBef>
          <a:spcPct val="20000"/>
        </a:spcBef>
        <a:spcAft>
          <a:spcPct val="0"/>
        </a:spcAft>
        <a:buChar char="•"/>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4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000">
          <a:solidFill>
            <a:schemeClr val="tx1"/>
          </a:solidFill>
          <a:latin typeface="+mn-lt"/>
          <a:ea typeface="+mn-ea"/>
          <a:cs typeface="+mn-cs"/>
        </a:defRPr>
      </a:lvl3pPr>
      <a:lvl4pPr marL="1600200" indent="-228600" algn="l" rtl="0" eaLnBrk="0" fontAlgn="base" hangingPunct="0">
        <a:spcBef>
          <a:spcPct val="20000"/>
        </a:spcBef>
        <a:spcAft>
          <a:spcPct val="0"/>
        </a:spcAft>
        <a:buChar char="–"/>
        <a:defRPr>
          <a:solidFill>
            <a:schemeClr val="tx1"/>
          </a:solidFill>
          <a:latin typeface="+mn-lt"/>
          <a:ea typeface="+mn-ea"/>
          <a:cs typeface="+mn-cs"/>
        </a:defRPr>
      </a:lvl4pPr>
      <a:lvl5pPr marL="2057400" indent="-228600" algn="l" rtl="0" eaLnBrk="0" fontAlgn="base" hangingPunct="0">
        <a:spcBef>
          <a:spcPct val="20000"/>
        </a:spcBef>
        <a:spcAft>
          <a:spcPct val="0"/>
        </a:spcAft>
        <a:buChar char="»"/>
        <a:defRPr sz="1600">
          <a:solidFill>
            <a:schemeClr val="tx1"/>
          </a:solidFill>
          <a:latin typeface="+mn-lt"/>
          <a:ea typeface="+mn-ea"/>
          <a:cs typeface="+mn-cs"/>
        </a:defRPr>
      </a:lvl5pPr>
      <a:lvl6pPr marL="2514600" indent="-228600" algn="l" rtl="0" fontAlgn="base">
        <a:spcBef>
          <a:spcPct val="20000"/>
        </a:spcBef>
        <a:spcAft>
          <a:spcPct val="0"/>
        </a:spcAft>
        <a:buChar char="»"/>
        <a:defRPr sz="1600">
          <a:solidFill>
            <a:schemeClr val="tx1"/>
          </a:solidFill>
          <a:latin typeface="+mn-lt"/>
          <a:ea typeface="+mn-ea"/>
          <a:cs typeface="+mn-cs"/>
        </a:defRPr>
      </a:lvl6pPr>
      <a:lvl7pPr marL="2971800" indent="-228600" algn="l" rtl="0" fontAlgn="base">
        <a:spcBef>
          <a:spcPct val="20000"/>
        </a:spcBef>
        <a:spcAft>
          <a:spcPct val="0"/>
        </a:spcAft>
        <a:buChar char="»"/>
        <a:defRPr sz="1600">
          <a:solidFill>
            <a:schemeClr val="tx1"/>
          </a:solidFill>
          <a:latin typeface="+mn-lt"/>
          <a:ea typeface="+mn-ea"/>
          <a:cs typeface="+mn-cs"/>
        </a:defRPr>
      </a:lvl7pPr>
      <a:lvl8pPr marL="3429000" indent="-228600" algn="l" rtl="0" fontAlgn="base">
        <a:spcBef>
          <a:spcPct val="20000"/>
        </a:spcBef>
        <a:spcAft>
          <a:spcPct val="0"/>
        </a:spcAft>
        <a:buChar char="»"/>
        <a:defRPr sz="1600">
          <a:solidFill>
            <a:schemeClr val="tx1"/>
          </a:solidFill>
          <a:latin typeface="+mn-lt"/>
          <a:ea typeface="+mn-ea"/>
          <a:cs typeface="+mn-cs"/>
        </a:defRPr>
      </a:lvl8pPr>
      <a:lvl9pPr marL="3886200" indent="-228600" algn="l" rtl="0" fontAlgn="base">
        <a:spcBef>
          <a:spcPct val="20000"/>
        </a:spcBef>
        <a:spcAft>
          <a:spcPct val="0"/>
        </a:spcAft>
        <a:buChar char="»"/>
        <a:defRPr sz="16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www.google.no/url?sa=i&amp;rct=j&amp;q=&amp;esrc=s&amp;source=images&amp;cd=&amp;cad=rja&amp;uact=8&amp;ved=0ahUKEwidh6y5sKPRAhUJiiwKHWXaAv8QjRwIBw&amp;url=http://www.ung.no/utdanning/781_S%C3%B8knadsfrist_videreg%C3%A5ende_og_h%C3%B8yere_utdanning.html&amp;psig=AFQjCNFITLQbWbxIoUFstFufE2qKuEu_dA&amp;ust=1483443581329075" TargetMode="Externa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hyperlink" Target="http://www.uv.uio.no/studier/kontakt/studieveiledning/" TargetMode="External"/><Relationship Id="rId7" Type="http://schemas.openxmlformats.org/officeDocument/2006/relationships/image" Target="../media/image13.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hyperlink" Target="mailto:uv-studieinfo@uv.uio.no" TargetMode="External"/><Relationship Id="rId4" Type="http://schemas.openxmlformats.org/officeDocument/2006/relationships/hyperlink" Target="mailto:studentinfo@admin.uio.no"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hyperlink" Target="https://fsweb.no/soknadsweb/login.jsf?inst=uio"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hyperlink" Target="https://www.uib.no/studier/MAPS-PED" TargetMode="External"/><Relationship Id="rId13" Type="http://schemas.openxmlformats.org/officeDocument/2006/relationships/hyperlink" Target="https://www.inn.no/studier/studietilbud/skole-barnehage-og-pedagogikk/master-i-spesialpedagogikk" TargetMode="External"/><Relationship Id="rId18" Type="http://schemas.openxmlformats.org/officeDocument/2006/relationships/hyperlink" Target="https://dmmh.no/studier/master-spesialpedagogikk" TargetMode="External"/><Relationship Id="rId3" Type="http://schemas.openxmlformats.org/officeDocument/2006/relationships/hyperlink" Target="https://www.uio.no/studier/program/pedagogikk-master/studieretninger/utdanning-samfunn/index.html" TargetMode="External"/><Relationship Id="rId7" Type="http://schemas.openxmlformats.org/officeDocument/2006/relationships/hyperlink" Target="https://www.uib.no/studier/MAPS-SPED" TargetMode="External"/><Relationship Id="rId12" Type="http://schemas.openxmlformats.org/officeDocument/2006/relationships/hyperlink" Target="https://www.ntnu.no/studier/mprsped/audiopedagogikk" TargetMode="External"/><Relationship Id="rId17" Type="http://schemas.openxmlformats.org/officeDocument/2006/relationships/hyperlink" Target="https://www.uis.no/nb/spesialpedagogikk-master-heltid" TargetMode="External"/><Relationship Id="rId2" Type="http://schemas.openxmlformats.org/officeDocument/2006/relationships/hyperlink" Target="https://www.uio.no/english/studies/programmes/assessment-evaluation-master/index.html" TargetMode="External"/><Relationship Id="rId16" Type="http://schemas.openxmlformats.org/officeDocument/2006/relationships/hyperlink" Target="https://www.hiof.no/studier/programmer/mspesped-masterstudium-i-spesialpedagogikk-deltid/" TargetMode="External"/><Relationship Id="rId1" Type="http://schemas.openxmlformats.org/officeDocument/2006/relationships/slideLayout" Target="../slideLayouts/slideLayout2.xml"/><Relationship Id="rId6" Type="http://schemas.openxmlformats.org/officeDocument/2006/relationships/hyperlink" Target="https://www.uib.no/studier/MAPS-LOG06" TargetMode="External"/><Relationship Id="rId11" Type="http://schemas.openxmlformats.org/officeDocument/2006/relationships/hyperlink" Target="https://www.ntnu.no/studier/msped" TargetMode="External"/><Relationship Id="rId5" Type="http://schemas.openxmlformats.org/officeDocument/2006/relationships/hyperlink" Target="https://www.uio.no/english/studies/programmes/education/programme-options/escy/" TargetMode="External"/><Relationship Id="rId15" Type="http://schemas.openxmlformats.org/officeDocument/2006/relationships/hyperlink" Target="https://uit.no/utdanning/program/279304/spesialpedagogikk_-_master" TargetMode="External"/><Relationship Id="rId10" Type="http://schemas.openxmlformats.org/officeDocument/2006/relationships/hyperlink" Target="https://www.uia.no/studier/program/spesialpedagogikk-master-2-ar/index.html" TargetMode="External"/><Relationship Id="rId4" Type="http://schemas.openxmlformats.org/officeDocument/2006/relationships/hyperlink" Target="https://www.uio.no/studier/program/pedagogikk-master/studieretninger/kdl/" TargetMode="External"/><Relationship Id="rId9" Type="http://schemas.openxmlformats.org/officeDocument/2006/relationships/hyperlink" Target="https://www.nord.no/no/studier/master-i-logopedi" TargetMode="External"/><Relationship Id="rId14" Type="http://schemas.openxmlformats.org/officeDocument/2006/relationships/hyperlink" Target="https://www.inn.no/studier/studietilbud/skole-barnehage-og-pedagogikk/master-i-tilpasset-opplaering" TargetMode="External"/></Relationships>
</file>

<file path=ppt/slides/_rels/slide25.xml.rels><?xml version="1.0" encoding="UTF-8" standalone="yes"?>
<Relationships xmlns="http://schemas.openxmlformats.org/package/2006/relationships"><Relationship Id="rId8" Type="http://schemas.openxmlformats.org/officeDocument/2006/relationships/hyperlink" Target="https://www.hivolda.no/studietilbod/spesialpedagogikk/haust-2" TargetMode="External"/><Relationship Id="rId3" Type="http://schemas.openxmlformats.org/officeDocument/2006/relationships/hyperlink" Target="https://www.uio.no/studier/program/org-ledelse-master/index.html" TargetMode="External"/><Relationship Id="rId7" Type="http://schemas.openxmlformats.org/officeDocument/2006/relationships/hyperlink" Target="https://www.ntnu.no/studier/mutdannopp" TargetMode="External"/><Relationship Id="rId2" Type="http://schemas.openxmlformats.org/officeDocument/2006/relationships/hyperlink" Target="https://www.uio.no/studier/program/pedagogikk-master/studieretninger/radgivning/index.html" TargetMode="External"/><Relationship Id="rId1" Type="http://schemas.openxmlformats.org/officeDocument/2006/relationships/slideLayout" Target="../slideLayouts/slideLayout2.xml"/><Relationship Id="rId6" Type="http://schemas.openxmlformats.org/officeDocument/2006/relationships/hyperlink" Target="https://www.ntnu.no/studier/mraadg" TargetMode="External"/><Relationship Id="rId5" Type="http://schemas.openxmlformats.org/officeDocument/2006/relationships/hyperlink" Target="https://www.nla.no/studietilbud/studieplan/2019/mastergrad-i-pedagogikk-med-vekt-pa-spesialpedagogikk/" TargetMode="External"/><Relationship Id="rId4" Type="http://schemas.openxmlformats.org/officeDocument/2006/relationships/hyperlink" Target="https://www.usn.no/studier/finn-studier/pedagogiske-fag/master-i-pedagogikk/" TargetMode="External"/></Relationships>
</file>

<file path=ppt/slides/_rels/slide26.xml.rels><?xml version="1.0" encoding="UTF-8" standalone="yes"?>
<Relationships xmlns="http://schemas.openxmlformats.org/package/2006/relationships"><Relationship Id="rId3" Type="http://schemas.openxmlformats.org/officeDocument/2006/relationships/hyperlink" Target="https://www.uio.no/studier/program/spesped-master/opptak/faq.html#Rangering"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hyperlink" Target="https://studentweb.uio.no/" TargetMode="External"/><Relationship Id="rId2" Type="http://schemas.openxmlformats.org/officeDocument/2006/relationships/hyperlink" Target="http://www.uio.no/studier/eksamen/vitnemal/" TargetMode="Externa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www.google.no/url?sa=i&amp;rct=j&amp;q=&amp;esrc=s&amp;source=images&amp;cd=&amp;cad=rja&amp;uact=8&amp;ved=0ahUKEwjcj5XUt9rRAhXJEiwKHTj_B-QQjRwIBw&amp;url=http://pahoyden.no/2015/09/mangler-system-mot-falske-vitnemal&amp;psig=AFQjCNGLv6RcKM6ErjT_uCUW4_t7QBzKKw&amp;ust=1485335338479449" TargetMode="External"/><Relationship Id="rId2" Type="http://schemas.openxmlformats.org/officeDocument/2006/relationships/hyperlink" Target="https://www.uio.no/om/regelverk/studier/falske-dokument/" TargetMode="External"/><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3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hyperlink" Target="https://nettskjema.no/a/250244"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s://www.google.no/url?sa=i&amp;rct=j&amp;q=&amp;esrc=s&amp;source=images&amp;cd=&amp;cad=rja&amp;uact=8&amp;ved=0ahUKEwiQrbfbrqPRAhUEFiwKHQWmD74QjRwIBw&amp;url=https://afrydenl.wordpress.com/2014/03/28/tjenesten-politiattest-endelig-digitalisert/&amp;bvm=bv.142059868,d.ZWM&amp;psig=AFQjCNFUh7OPx4HBViyKWdrq0vY7lbcKMA&amp;ust=1483443187416576" TargetMode="External"/><Relationship Id="rId2" Type="http://schemas.openxmlformats.org/officeDocument/2006/relationships/hyperlink" Target="https://www.uio.no/studier/opptak/politiattest.html" TargetMode="External"/><Relationship Id="rId1" Type="http://schemas.openxmlformats.org/officeDocument/2006/relationships/slideLayout" Target="../slideLayouts/slideLayout2.xml"/><Relationship Id="rId4" Type="http://schemas.openxmlformats.org/officeDocument/2006/relationships/image" Target="../media/image42.jpeg"/></Relationships>
</file>

<file path=ppt/slides/_rels/slide3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www.google.no/url?sa=i&amp;rct=j&amp;q=&amp;esrc=s&amp;source=images&amp;cd=&amp;cad=rja&amp;uact=8&amp;ved=0ahUKEwiQ44jArqPRAhVMWCwKHaiwCNsQjRwIBw&amp;url=http://www.dagbladet.no/2013/10/02/nyheter/utdanning/universitetet_i_oslo/innenriks/29580487/&amp;psig=AFQjCNEp5SB_j6FTYmOn7QZfdQSRsy6Sxg&amp;ust=1483443120366845" TargetMode="External"/><Relationship Id="rId2" Type="http://schemas.openxmlformats.org/officeDocument/2006/relationships/hyperlink" Target="https://www.uio.no/studier/opptak/master/dokumentasjon.html" TargetMode="External"/><Relationship Id="rId1" Type="http://schemas.openxmlformats.org/officeDocument/2006/relationships/slideLayout" Target="../slideLayouts/slideLayout2.xml"/><Relationship Id="rId4" Type="http://schemas.openxmlformats.org/officeDocument/2006/relationships/image" Target="../media/image44.jpeg"/></Relationships>
</file>

<file path=ppt/slides/_rels/slide39.xml.rels><?xml version="1.0" encoding="UTF-8" standalone="yes"?>
<Relationships xmlns="http://schemas.openxmlformats.org/package/2006/relationships"><Relationship Id="rId3" Type="http://schemas.openxmlformats.org/officeDocument/2006/relationships/hyperlink" Target="http://www.google.no/url?sa=i&amp;rct=j&amp;q=&amp;esrc=s&amp;source=images&amp;cd=&amp;cad=rja&amp;uact=8&amp;ved=0ahUKEwis5NLcot3QAhVFWCwKHcchAMAQjRwIBw&amp;url=http://www.emnekart.no/informasjonsflyt&amp;psig=AFQjCNGl7FbIzbdqyFBEWaAjafTZ0lg1jg&amp;ust=1481034790275877" TargetMode="External"/><Relationship Id="rId2" Type="http://schemas.openxmlformats.org/officeDocument/2006/relationships/hyperlink" Target="http://www.uio.no/studier/program/spesped-master/" TargetMode="External"/><Relationship Id="rId1" Type="http://schemas.openxmlformats.org/officeDocument/2006/relationships/slideLayout" Target="../slideLayouts/slideLayout2.xml"/><Relationship Id="rId4" Type="http://schemas.openxmlformats.org/officeDocument/2006/relationships/image" Target="../media/image45.jpeg"/></Relationships>
</file>

<file path=ppt/slides/_rels/slide4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hyperlink" Target="https://fsweb.no/soknadsweb/login.jsf?inst=uio" TargetMode="Externa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4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3"/>
          <p:cNvSpPr>
            <a:spLocks noGrp="1" noChangeArrowheads="1"/>
          </p:cNvSpPr>
          <p:nvPr>
            <p:ph type="subTitle" idx="1"/>
          </p:nvPr>
        </p:nvSpPr>
        <p:spPr>
          <a:xfrm>
            <a:off x="1115616" y="2204864"/>
            <a:ext cx="8784976" cy="1752600"/>
          </a:xfrm>
        </p:spPr>
        <p:txBody>
          <a:bodyPr/>
          <a:lstStyle/>
          <a:p>
            <a:r>
              <a:rPr lang="nb-NO" dirty="0"/>
              <a:t>Informasjon om 2025-opptaket til </a:t>
            </a:r>
          </a:p>
          <a:p>
            <a:r>
              <a:rPr lang="nb-NO" dirty="0"/>
              <a:t>Masterprogram i spesialpedagogikk  </a:t>
            </a:r>
            <a:br>
              <a:rPr lang="nb-NO" dirty="0"/>
            </a:br>
            <a:r>
              <a:rPr lang="nb-NO" dirty="0"/>
              <a:t>og </a:t>
            </a:r>
            <a:r>
              <a:rPr lang="en-US" b="1" dirty="0"/>
              <a:t>Research in Special Needs Education</a:t>
            </a:r>
          </a:p>
          <a:p>
            <a:r>
              <a:rPr lang="nb-NO" sz="2400" dirty="0"/>
              <a:t>10. Februar 2025</a:t>
            </a:r>
            <a:br>
              <a:rPr lang="nb-NO" sz="2400" dirty="0"/>
            </a:br>
            <a:endParaRPr lang="nb-NO" sz="2400" dirty="0"/>
          </a:p>
        </p:txBody>
      </p:sp>
      <p:pic>
        <p:nvPicPr>
          <p:cNvPr id="2" name="Bilde 1"/>
          <p:cNvPicPr>
            <a:picLocks noChangeAspect="1"/>
          </p:cNvPicPr>
          <p:nvPr/>
        </p:nvPicPr>
        <p:blipFill>
          <a:blip r:embed="rId3"/>
          <a:stretch>
            <a:fillRect/>
          </a:stretch>
        </p:blipFill>
        <p:spPr>
          <a:xfrm>
            <a:off x="4860032" y="4365104"/>
            <a:ext cx="2509213" cy="203842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5FF4EA5-969B-00C1-6DB0-5ADAD70B75BB}"/>
              </a:ext>
            </a:extLst>
          </p:cNvPr>
          <p:cNvSpPr>
            <a:spLocks noGrp="1"/>
          </p:cNvSpPr>
          <p:nvPr>
            <p:ph type="title"/>
          </p:nvPr>
        </p:nvSpPr>
        <p:spPr>
          <a:xfrm>
            <a:off x="1043608" y="1556792"/>
            <a:ext cx="7696200" cy="1143000"/>
          </a:xfrm>
        </p:spPr>
        <p:txBody>
          <a:bodyPr/>
          <a:lstStyle/>
          <a:p>
            <a:r>
              <a:rPr lang="nb-NO" dirty="0"/>
              <a:t>Hvorfor ta en master hos oss?</a:t>
            </a:r>
          </a:p>
        </p:txBody>
      </p:sp>
      <p:sp>
        <p:nvSpPr>
          <p:cNvPr id="3" name="Plassholder for innhold 2">
            <a:extLst>
              <a:ext uri="{FF2B5EF4-FFF2-40B4-BE49-F238E27FC236}">
                <a16:creationId xmlns:a16="http://schemas.microsoft.com/office/drawing/2014/main" id="{1F8EE230-8996-7691-DFA3-DD6961C16E08}"/>
              </a:ext>
            </a:extLst>
          </p:cNvPr>
          <p:cNvSpPr>
            <a:spLocks noGrp="1"/>
          </p:cNvSpPr>
          <p:nvPr>
            <p:ph idx="1"/>
          </p:nvPr>
        </p:nvSpPr>
        <p:spPr>
          <a:xfrm>
            <a:off x="899592" y="2893247"/>
            <a:ext cx="7696200" cy="4114800"/>
          </a:xfrm>
        </p:spPr>
        <p:txBody>
          <a:bodyPr/>
          <a:lstStyle/>
          <a:p>
            <a:r>
              <a:rPr lang="nb-NO" dirty="0"/>
              <a:t>Master i spesialpedagogikk ved UiO gir deg en masterutdanning ved det største faglige  spesialpedagogiske forsknings- og studentmiljøet i Norden.  Unikt er at kan velge mellom </a:t>
            </a:r>
            <a:r>
              <a:rPr lang="nb-NO" b="1" dirty="0"/>
              <a:t>5</a:t>
            </a:r>
            <a:r>
              <a:rPr lang="nb-NO" dirty="0"/>
              <a:t> faglige fordypninger. Du får testsertifisering (som er nyttig dersom du skal jobbe </a:t>
            </a:r>
            <a:r>
              <a:rPr lang="nb-NO" dirty="0" err="1"/>
              <a:t>f.eks</a:t>
            </a:r>
            <a:r>
              <a:rPr lang="nb-NO" dirty="0"/>
              <a:t> i PP-tjenesten). </a:t>
            </a:r>
          </a:p>
        </p:txBody>
      </p:sp>
      <p:pic>
        <p:nvPicPr>
          <p:cNvPr id="5" name="Bilde 4" descr="Et bilde som inneholder person, klær, innendørs, computer&#10;&#10;Automatisk generert beskrivelse">
            <a:extLst>
              <a:ext uri="{FF2B5EF4-FFF2-40B4-BE49-F238E27FC236}">
                <a16:creationId xmlns:a16="http://schemas.microsoft.com/office/drawing/2014/main" id="{4C67A016-4A60-C119-1CEC-522D85C609C4}"/>
              </a:ext>
            </a:extLst>
          </p:cNvPr>
          <p:cNvPicPr>
            <a:picLocks noChangeAspect="1"/>
          </p:cNvPicPr>
          <p:nvPr/>
        </p:nvPicPr>
        <p:blipFill>
          <a:blip r:embed="rId2"/>
          <a:stretch>
            <a:fillRect/>
          </a:stretch>
        </p:blipFill>
        <p:spPr>
          <a:xfrm>
            <a:off x="3635896" y="116632"/>
            <a:ext cx="4860032" cy="1790722"/>
          </a:xfrm>
          <a:prstGeom prst="rect">
            <a:avLst/>
          </a:prstGeom>
        </p:spPr>
      </p:pic>
    </p:spTree>
    <p:extLst>
      <p:ext uri="{BB962C8B-B14F-4D97-AF65-F5344CB8AC3E}">
        <p14:creationId xmlns:p14="http://schemas.microsoft.com/office/powerpoint/2010/main" val="23170324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DC6B44C5-B5CF-043A-F2C6-8244C54E0D00}"/>
              </a:ext>
            </a:extLst>
          </p:cNvPr>
          <p:cNvSpPr>
            <a:spLocks noGrp="1"/>
          </p:cNvSpPr>
          <p:nvPr>
            <p:ph type="title"/>
          </p:nvPr>
        </p:nvSpPr>
        <p:spPr>
          <a:xfrm>
            <a:off x="990600" y="838200"/>
            <a:ext cx="7696200" cy="1143000"/>
          </a:xfrm>
        </p:spPr>
        <p:txBody>
          <a:bodyPr/>
          <a:lstStyle/>
          <a:p>
            <a:r>
              <a:rPr lang="en-US" dirty="0" err="1"/>
              <a:t>Frister</a:t>
            </a:r>
            <a:endParaRPr lang="en-US" dirty="0"/>
          </a:p>
        </p:txBody>
      </p:sp>
      <p:sp>
        <p:nvSpPr>
          <p:cNvPr id="3" name="Plassholder for innhold 2"/>
          <p:cNvSpPr>
            <a:spLocks noGrp="1"/>
          </p:cNvSpPr>
          <p:nvPr>
            <p:ph sz="half" idx="1"/>
          </p:nvPr>
        </p:nvSpPr>
        <p:spPr>
          <a:xfrm>
            <a:off x="990600" y="1981200"/>
            <a:ext cx="3771900" cy="4114800"/>
          </a:xfrm>
        </p:spPr>
        <p:txBody>
          <a:bodyPr wrap="square" anchor="t">
            <a:normAutofit/>
          </a:bodyPr>
          <a:lstStyle/>
          <a:p>
            <a:pPr>
              <a:lnSpc>
                <a:spcPct val="90000"/>
              </a:lnSpc>
            </a:pPr>
            <a:r>
              <a:rPr lang="nb-NO" sz="1500" dirty="0" err="1"/>
              <a:t>Søknadsweb</a:t>
            </a:r>
            <a:r>
              <a:rPr lang="nb-NO" sz="1500" dirty="0"/>
              <a:t> åpnet </a:t>
            </a:r>
            <a:r>
              <a:rPr lang="nb-NO" sz="1500" b="1" dirty="0"/>
              <a:t>1. februar</a:t>
            </a:r>
          </a:p>
          <a:p>
            <a:pPr>
              <a:lnSpc>
                <a:spcPct val="90000"/>
              </a:lnSpc>
            </a:pPr>
            <a:r>
              <a:rPr lang="nb-NO" sz="1500" dirty="0"/>
              <a:t>Søknadsfrist: </a:t>
            </a:r>
            <a:r>
              <a:rPr lang="nb-NO" sz="1500" b="1" dirty="0"/>
              <a:t>15. april </a:t>
            </a:r>
          </a:p>
          <a:p>
            <a:pPr>
              <a:lnSpc>
                <a:spcPct val="90000"/>
              </a:lnSpc>
            </a:pPr>
            <a:r>
              <a:rPr lang="nb-NO" sz="1500" dirty="0"/>
              <a:t>Søknadsfrist for EU-søkere eller </a:t>
            </a:r>
            <a:r>
              <a:rPr lang="nb-NO" sz="1500" i="1" dirty="0"/>
              <a:t>Tidlig </a:t>
            </a:r>
            <a:br>
              <a:rPr lang="nb-NO" sz="1500" i="1" dirty="0"/>
            </a:br>
            <a:r>
              <a:rPr lang="nb-NO" sz="1500" i="1" dirty="0"/>
              <a:t>svar </a:t>
            </a:r>
            <a:r>
              <a:rPr lang="nb-NO" sz="1500" dirty="0"/>
              <a:t>er </a:t>
            </a:r>
            <a:r>
              <a:rPr lang="nb-NO" sz="1500" b="1" dirty="0"/>
              <a:t>1.mars</a:t>
            </a:r>
          </a:p>
          <a:p>
            <a:pPr>
              <a:lnSpc>
                <a:spcPct val="90000"/>
              </a:lnSpc>
            </a:pPr>
            <a:r>
              <a:rPr lang="nb-NO" sz="1500" dirty="0"/>
              <a:t>Frist for å laste opp </a:t>
            </a:r>
            <a:r>
              <a:rPr lang="nb-NO" sz="1500" i="1" dirty="0"/>
              <a:t>endelig vitnemål </a:t>
            </a:r>
            <a:r>
              <a:rPr lang="nb-NO" sz="1500" dirty="0"/>
              <a:t>fra våren 2025: </a:t>
            </a:r>
            <a:r>
              <a:rPr lang="nb-NO" sz="1500" b="1" dirty="0"/>
              <a:t>1. juli</a:t>
            </a:r>
            <a:r>
              <a:rPr lang="nb-NO" sz="1500" dirty="0"/>
              <a:t>.</a:t>
            </a:r>
          </a:p>
          <a:p>
            <a:pPr>
              <a:lnSpc>
                <a:spcPct val="90000"/>
              </a:lnSpc>
            </a:pPr>
            <a:r>
              <a:rPr lang="nb-NO" sz="1500" dirty="0"/>
              <a:t>Frist å </a:t>
            </a:r>
            <a:r>
              <a:rPr lang="nb-NO" sz="1500" i="1" dirty="0"/>
              <a:t>omprioritere søknadsalternativene </a:t>
            </a:r>
            <a:r>
              <a:rPr lang="nb-NO" sz="1500" dirty="0"/>
              <a:t>dine: </a:t>
            </a:r>
            <a:r>
              <a:rPr lang="nb-NO" sz="1500" b="1" dirty="0"/>
              <a:t>1. juli</a:t>
            </a:r>
          </a:p>
          <a:p>
            <a:pPr>
              <a:lnSpc>
                <a:spcPct val="90000"/>
              </a:lnSpc>
            </a:pPr>
            <a:r>
              <a:rPr lang="nb-NO" sz="1500" dirty="0"/>
              <a:t>Svar på </a:t>
            </a:r>
            <a:r>
              <a:rPr lang="nb-NO" sz="1500" i="1" dirty="0"/>
              <a:t>Tidlig svar </a:t>
            </a:r>
            <a:r>
              <a:rPr lang="nb-NO" sz="1500" dirty="0"/>
              <a:t>sendes ut: </a:t>
            </a:r>
            <a:r>
              <a:rPr lang="nb-NO" sz="1500" dirty="0" err="1"/>
              <a:t>ca</a:t>
            </a:r>
            <a:r>
              <a:rPr lang="nb-NO" sz="1500" dirty="0"/>
              <a:t> </a:t>
            </a:r>
            <a:r>
              <a:rPr lang="nb-NO" sz="1500" b="1" dirty="0"/>
              <a:t>22. april</a:t>
            </a:r>
          </a:p>
          <a:p>
            <a:pPr>
              <a:lnSpc>
                <a:spcPct val="90000"/>
              </a:lnSpc>
            </a:pPr>
            <a:r>
              <a:rPr lang="nb-NO" sz="1500" dirty="0"/>
              <a:t>Svar på </a:t>
            </a:r>
            <a:r>
              <a:rPr lang="nb-NO" sz="1500" i="1" dirty="0"/>
              <a:t>Opptak </a:t>
            </a:r>
            <a:r>
              <a:rPr lang="nb-NO" sz="1500" dirty="0"/>
              <a:t>sendes ut:  </a:t>
            </a:r>
            <a:r>
              <a:rPr lang="nb-NO" sz="1500" dirty="0" err="1"/>
              <a:t>ca</a:t>
            </a:r>
            <a:r>
              <a:rPr lang="nb-NO" sz="1500" dirty="0"/>
              <a:t> </a:t>
            </a:r>
            <a:r>
              <a:rPr lang="nb-NO" sz="1500" b="1" dirty="0"/>
              <a:t>4.juli</a:t>
            </a:r>
          </a:p>
          <a:p>
            <a:pPr>
              <a:lnSpc>
                <a:spcPct val="90000"/>
              </a:lnSpc>
            </a:pPr>
            <a:r>
              <a:rPr lang="nb-NO" sz="1500" dirty="0"/>
              <a:t>Du må </a:t>
            </a:r>
            <a:r>
              <a:rPr lang="nb-NO" sz="1500" i="1" dirty="0"/>
              <a:t>svare på om du tar plassen </a:t>
            </a:r>
            <a:r>
              <a:rPr lang="nb-NO" sz="1500" dirty="0"/>
              <a:t>i </a:t>
            </a:r>
            <a:r>
              <a:rPr lang="nb-NO" sz="1500" dirty="0" err="1"/>
              <a:t>Søknadsweb</a:t>
            </a:r>
            <a:r>
              <a:rPr lang="nb-NO" sz="1500" dirty="0"/>
              <a:t> innen </a:t>
            </a:r>
            <a:r>
              <a:rPr lang="nb-NO" sz="1500" u="sng" dirty="0"/>
              <a:t>en uke</a:t>
            </a:r>
            <a:r>
              <a:rPr lang="nb-NO" sz="1500" dirty="0"/>
              <a:t>, </a:t>
            </a:r>
            <a:r>
              <a:rPr lang="nb-NO" sz="1500" dirty="0" err="1"/>
              <a:t>dvs</a:t>
            </a:r>
            <a:r>
              <a:rPr lang="nb-NO" sz="1500" dirty="0"/>
              <a:t>: </a:t>
            </a:r>
            <a:r>
              <a:rPr lang="nb-NO" sz="1500" dirty="0" err="1"/>
              <a:t>ca</a:t>
            </a:r>
            <a:r>
              <a:rPr lang="nb-NO" sz="1500" dirty="0"/>
              <a:t> </a:t>
            </a:r>
            <a:r>
              <a:rPr lang="nb-NO" sz="1500" b="1" dirty="0"/>
              <a:t>11.juli</a:t>
            </a:r>
            <a:r>
              <a:rPr lang="nb-NO" sz="1500" dirty="0"/>
              <a:t> </a:t>
            </a:r>
            <a:br>
              <a:rPr lang="nb-NO" sz="1500" dirty="0"/>
            </a:br>
            <a:endParaRPr lang="nb-NO" sz="1500" dirty="0"/>
          </a:p>
        </p:txBody>
      </p:sp>
      <p:pic>
        <p:nvPicPr>
          <p:cNvPr id="4" name="Picture 2" descr="Søknadfrist 15.april">
            <a:hlinkClick r:id="rId2"/>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914900" y="2742009"/>
            <a:ext cx="3771900" cy="2593181"/>
          </a:xfrm>
          <a:prstGeom prst="rect">
            <a:avLst/>
          </a:prstGeom>
          <a:solidFill>
            <a:srgbClr val="FFFFFF"/>
          </a:solidFill>
        </p:spPr>
      </p:pic>
    </p:spTree>
    <p:extLst>
      <p:ext uri="{BB962C8B-B14F-4D97-AF65-F5344CB8AC3E}">
        <p14:creationId xmlns:p14="http://schemas.microsoft.com/office/powerpoint/2010/main" val="29492586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79270" y="692696"/>
            <a:ext cx="7696200" cy="1143000"/>
          </a:xfrm>
        </p:spPr>
        <p:txBody>
          <a:bodyPr/>
          <a:lstStyle/>
          <a:p>
            <a:r>
              <a:rPr lang="nb-NO" dirty="0"/>
              <a:t>Kontaktinformasjon: </a:t>
            </a:r>
          </a:p>
        </p:txBody>
      </p:sp>
      <p:sp>
        <p:nvSpPr>
          <p:cNvPr id="4099" name="Rectangle 3"/>
          <p:cNvSpPr>
            <a:spLocks noGrp="1" noChangeArrowheads="1"/>
          </p:cNvSpPr>
          <p:nvPr>
            <p:ph type="body" idx="1"/>
          </p:nvPr>
        </p:nvSpPr>
        <p:spPr>
          <a:xfrm>
            <a:off x="808592" y="1602851"/>
            <a:ext cx="8564062" cy="4546848"/>
          </a:xfrm>
        </p:spPr>
        <p:txBody>
          <a:bodyPr/>
          <a:lstStyle/>
          <a:p>
            <a:pPr>
              <a:lnSpc>
                <a:spcPct val="90000"/>
              </a:lnSpc>
              <a:buFontTx/>
              <a:buNone/>
            </a:pPr>
            <a:r>
              <a:rPr lang="nb-NO" sz="1800" b="1" dirty="0"/>
              <a:t>Sigurd Hasle</a:t>
            </a:r>
          </a:p>
          <a:p>
            <a:pPr>
              <a:lnSpc>
                <a:spcPct val="90000"/>
              </a:lnSpc>
              <a:buFontTx/>
              <a:buNone/>
            </a:pPr>
            <a:r>
              <a:rPr lang="nb-NO" sz="1800" dirty="0" err="1"/>
              <a:t>Sigurd.hasle</a:t>
            </a:r>
            <a:r>
              <a:rPr lang="nb-NO" sz="1800" b="1" dirty="0"/>
              <a:t>@</a:t>
            </a:r>
            <a:r>
              <a:rPr lang="en-GB" sz="1800" dirty="0"/>
              <a:t>isp.uio.no </a:t>
            </a:r>
          </a:p>
          <a:p>
            <a:pPr>
              <a:lnSpc>
                <a:spcPct val="90000"/>
              </a:lnSpc>
              <a:buFontTx/>
              <a:buNone/>
            </a:pPr>
            <a:r>
              <a:rPr lang="en-GB" sz="1800" dirty="0" err="1"/>
              <a:t>Kontor</a:t>
            </a:r>
            <a:r>
              <a:rPr lang="en-GB" sz="1800" dirty="0"/>
              <a:t> 440 Tel: 22 85 80 14</a:t>
            </a:r>
          </a:p>
          <a:p>
            <a:pPr marL="0" indent="0">
              <a:lnSpc>
                <a:spcPct val="90000"/>
              </a:lnSpc>
              <a:buFontTx/>
              <a:buNone/>
            </a:pPr>
            <a:r>
              <a:rPr lang="en-GB" sz="1800" dirty="0" err="1"/>
              <a:t>Veiledning</a:t>
            </a:r>
            <a:r>
              <a:rPr lang="en-GB" sz="1800" dirty="0"/>
              <a:t> </a:t>
            </a:r>
            <a:r>
              <a:rPr lang="en-GB" sz="1800" dirty="0" err="1"/>
              <a:t>kan</a:t>
            </a:r>
            <a:r>
              <a:rPr lang="en-GB" sz="1800" dirty="0"/>
              <a:t> </a:t>
            </a:r>
            <a:r>
              <a:rPr lang="en-GB" sz="1800" dirty="0" err="1"/>
              <a:t>også</a:t>
            </a:r>
            <a:r>
              <a:rPr lang="en-GB" sz="1800" dirty="0"/>
              <a:t> </a:t>
            </a:r>
            <a:r>
              <a:rPr lang="en-GB" sz="1800" dirty="0" err="1"/>
              <a:t>bookes</a:t>
            </a:r>
            <a:r>
              <a:rPr lang="en-GB" sz="1800" dirty="0"/>
              <a:t> via </a:t>
            </a:r>
            <a:r>
              <a:rPr lang="en-GB" sz="1800" dirty="0">
                <a:hlinkClick r:id="rId3"/>
              </a:rPr>
              <a:t>http://www.uv.uio.no/studier/kontakt/studieveiledning/</a:t>
            </a:r>
            <a:endParaRPr lang="en-GB" sz="1800" dirty="0"/>
          </a:p>
          <a:p>
            <a:pPr marL="0" indent="0">
              <a:lnSpc>
                <a:spcPct val="90000"/>
              </a:lnSpc>
              <a:buFontTx/>
              <a:buNone/>
            </a:pPr>
            <a:r>
              <a:rPr lang="nb-NO" sz="1800" dirty="0"/>
              <a:t>Svarer på spørsmål om </a:t>
            </a:r>
            <a:r>
              <a:rPr lang="nb-NO" sz="1800" i="1" u="sng" dirty="0"/>
              <a:t>opptaket </a:t>
            </a:r>
            <a:r>
              <a:rPr lang="nb-NO" sz="1800" dirty="0"/>
              <a:t>som kvalifisering og rangering</a:t>
            </a:r>
          </a:p>
          <a:p>
            <a:pPr marL="0" indent="0">
              <a:lnSpc>
                <a:spcPct val="90000"/>
              </a:lnSpc>
              <a:buFontTx/>
              <a:buNone/>
            </a:pPr>
            <a:endParaRPr lang="nb-NO" sz="1800" dirty="0"/>
          </a:p>
          <a:p>
            <a:pPr marL="0" indent="0">
              <a:lnSpc>
                <a:spcPct val="90000"/>
              </a:lnSpc>
              <a:buFontTx/>
              <a:buNone/>
            </a:pPr>
            <a:r>
              <a:rPr lang="en-GB" sz="1800" b="1" dirty="0" err="1"/>
              <a:t>Knutepunktet</a:t>
            </a:r>
            <a:r>
              <a:rPr lang="en-GB" sz="1800" b="1" dirty="0"/>
              <a:t>- </a:t>
            </a:r>
            <a:r>
              <a:rPr lang="en-GB" sz="1800" b="1" dirty="0" err="1"/>
              <a:t>sentralt</a:t>
            </a:r>
            <a:r>
              <a:rPr lang="en-GB" sz="1800" b="1" dirty="0"/>
              <a:t> </a:t>
            </a:r>
            <a:r>
              <a:rPr lang="en-GB" sz="1800" b="1" dirty="0" err="1"/>
              <a:t>infosenter</a:t>
            </a:r>
            <a:r>
              <a:rPr lang="en-GB" sz="1800" b="1" dirty="0"/>
              <a:t>   </a:t>
            </a:r>
            <a:r>
              <a:rPr lang="nb-NO" sz="1800" dirty="0">
                <a:hlinkClick r:id="rId4"/>
              </a:rPr>
              <a:t>studentinfo@admin.uio.no</a:t>
            </a:r>
            <a:r>
              <a:rPr lang="nb-NO" sz="1800" dirty="0"/>
              <a:t> </a:t>
            </a:r>
            <a:br>
              <a:rPr lang="nb-NO" sz="1800" dirty="0"/>
            </a:br>
            <a:r>
              <a:rPr lang="nb-NO" sz="1800" dirty="0"/>
              <a:t>tel: 22 85 82 00 Lucy Smiths hus, 1. etasje. Svarer på spørsmål om </a:t>
            </a:r>
            <a:r>
              <a:rPr lang="nb-NO" sz="1800" i="1" u="sng" dirty="0"/>
              <a:t>generelle opptaksspørsmål </a:t>
            </a:r>
            <a:r>
              <a:rPr lang="nb-NO" sz="1800" dirty="0"/>
              <a:t>som studiekompetanse, dokumentasjon, betinget tilbud, </a:t>
            </a:r>
            <a:br>
              <a:rPr lang="nb-NO" sz="1800" dirty="0"/>
            </a:br>
            <a:r>
              <a:rPr lang="nb-NO" sz="1800" dirty="0"/>
              <a:t>tekniske ting rundt Søknadsweb, semesteravgift, politiattest, Lånekassa, </a:t>
            </a:r>
            <a:r>
              <a:rPr lang="nb-NO" sz="1800" dirty="0" err="1"/>
              <a:t>osv</a:t>
            </a:r>
            <a:r>
              <a:rPr lang="nb-NO" sz="1800" dirty="0"/>
              <a:t> </a:t>
            </a:r>
          </a:p>
          <a:p>
            <a:pPr marL="0" indent="0">
              <a:lnSpc>
                <a:spcPct val="90000"/>
              </a:lnSpc>
              <a:buFontTx/>
              <a:buNone/>
            </a:pPr>
            <a:endParaRPr lang="nb-NO" sz="1800" dirty="0"/>
          </a:p>
          <a:p>
            <a:pPr marL="0" indent="0">
              <a:lnSpc>
                <a:spcPct val="90000"/>
              </a:lnSpc>
              <a:buFontTx/>
              <a:buNone/>
            </a:pPr>
            <a:r>
              <a:rPr lang="nb-NO" sz="1800" b="1" dirty="0"/>
              <a:t>UV Studieinfo </a:t>
            </a:r>
            <a:r>
              <a:rPr lang="nb-NO" sz="1800" dirty="0">
                <a:hlinkClick r:id="rId5"/>
              </a:rPr>
              <a:t>uv-studieinfo@uv.uio.no</a:t>
            </a:r>
            <a:r>
              <a:rPr lang="nb-NO" sz="1800" dirty="0"/>
              <a:t> </a:t>
            </a:r>
            <a:br>
              <a:rPr lang="nb-NO" sz="1800" dirty="0"/>
            </a:br>
            <a:r>
              <a:rPr lang="nb-NO" sz="1800" dirty="0"/>
              <a:t>tel: 22 84 44 45 3. </a:t>
            </a:r>
            <a:r>
              <a:rPr lang="nb-NO" sz="1800" dirty="0" err="1"/>
              <a:t>etg</a:t>
            </a:r>
            <a:r>
              <a:rPr lang="nb-NO" sz="1800" dirty="0"/>
              <a:t> Helga Engs hus, svarer på </a:t>
            </a:r>
            <a:br>
              <a:rPr lang="nb-NO" sz="1800" dirty="0"/>
            </a:br>
            <a:r>
              <a:rPr lang="nb-NO" sz="1800" dirty="0"/>
              <a:t>spørsmål om </a:t>
            </a:r>
            <a:r>
              <a:rPr lang="nb-NO" sz="1800" i="1" u="sng" dirty="0"/>
              <a:t>studier</a:t>
            </a:r>
            <a:r>
              <a:rPr lang="nb-NO" sz="1800" dirty="0"/>
              <a:t> som utsatt studiestart, permisjon, </a:t>
            </a:r>
            <a:br>
              <a:rPr lang="nb-NO" sz="1800" dirty="0"/>
            </a:br>
            <a:r>
              <a:rPr lang="nb-NO" sz="1800" dirty="0"/>
              <a:t>tilrettelegging, vitnemål, karakterutskrift, oppmøte, </a:t>
            </a:r>
            <a:br>
              <a:rPr lang="nb-NO" sz="1800" dirty="0"/>
            </a:br>
            <a:r>
              <a:rPr lang="nb-NO" sz="1800" dirty="0"/>
              <a:t>timeplaner, praksis, eksamener osv.</a:t>
            </a:r>
            <a:br>
              <a:rPr lang="nb-NO" sz="1800" dirty="0"/>
            </a:br>
            <a:br>
              <a:rPr lang="nb-NO" sz="1800" dirty="0"/>
            </a:br>
            <a:r>
              <a:rPr lang="nb-NO" sz="1800" dirty="0"/>
              <a:t>                                            </a:t>
            </a:r>
            <a:endParaRPr lang="en-GB" sz="1800" b="1" dirty="0"/>
          </a:p>
          <a:p>
            <a:pPr>
              <a:lnSpc>
                <a:spcPct val="90000"/>
              </a:lnSpc>
              <a:buFontTx/>
              <a:buNone/>
            </a:pPr>
            <a:endParaRPr lang="nb-NO" dirty="0"/>
          </a:p>
        </p:txBody>
      </p:sp>
      <p:pic>
        <p:nvPicPr>
          <p:cNvPr id="2050" name="Picture 2" descr="Bilde fra Knutepunktet"/>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80312" y="2471760"/>
            <a:ext cx="2736304" cy="1359860"/>
          </a:xfrm>
          <a:prstGeom prst="rect">
            <a:avLst/>
          </a:prstGeom>
          <a:noFill/>
          <a:extLst>
            <a:ext uri="{909E8E84-426E-40DD-AFC4-6F175D3DCCD1}">
              <a14:hiddenFill xmlns:a14="http://schemas.microsoft.com/office/drawing/2010/main">
                <a:solidFill>
                  <a:srgbClr val="FFFFFF"/>
                </a:solidFill>
              </a14:hiddenFill>
            </a:ext>
          </a:extLst>
        </p:spPr>
      </p:pic>
      <p:pic>
        <p:nvPicPr>
          <p:cNvPr id="2" name="Bilde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364088" y="1684505"/>
            <a:ext cx="786025" cy="1025250"/>
          </a:xfrm>
          <a:prstGeom prst="rect">
            <a:avLst/>
          </a:prstGeom>
        </p:spPr>
      </p:pic>
      <p:pic>
        <p:nvPicPr>
          <p:cNvPr id="3" name="Bilde 2"/>
          <p:cNvPicPr>
            <a:picLocks noChangeAspect="1"/>
          </p:cNvPicPr>
          <p:nvPr/>
        </p:nvPicPr>
        <p:blipFill>
          <a:blip r:embed="rId8"/>
          <a:stretch>
            <a:fillRect/>
          </a:stretch>
        </p:blipFill>
        <p:spPr>
          <a:xfrm>
            <a:off x="6434915" y="4700529"/>
            <a:ext cx="2736304" cy="2157471"/>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Master i spesialpedagogikk har fem faglige fordypninger en kan velge:</a:t>
            </a:r>
          </a:p>
        </p:txBody>
      </p:sp>
      <p:sp>
        <p:nvSpPr>
          <p:cNvPr id="3" name="Content Placeholder 2"/>
          <p:cNvSpPr>
            <a:spLocks noGrp="1"/>
          </p:cNvSpPr>
          <p:nvPr>
            <p:ph idx="1"/>
          </p:nvPr>
        </p:nvSpPr>
        <p:spPr>
          <a:xfrm>
            <a:off x="990600" y="4005064"/>
            <a:ext cx="7696200" cy="2090936"/>
          </a:xfrm>
        </p:spPr>
        <p:txBody>
          <a:bodyPr/>
          <a:lstStyle/>
          <a:p>
            <a:r>
              <a:rPr lang="nb-NO" sz="1800" dirty="0" err="1"/>
              <a:t>Audiopedagogikk</a:t>
            </a:r>
            <a:r>
              <a:rPr lang="nb-NO" sz="1800" dirty="0"/>
              <a:t> – Hørsel, språk og kommunikasjon</a:t>
            </a:r>
          </a:p>
          <a:p>
            <a:r>
              <a:rPr lang="nb-NO" sz="1800" dirty="0"/>
              <a:t>Logopedi </a:t>
            </a:r>
          </a:p>
          <a:p>
            <a:r>
              <a:rPr lang="nb-NO" sz="1800" dirty="0"/>
              <a:t>Psykososiale vansker</a:t>
            </a:r>
          </a:p>
          <a:p>
            <a:r>
              <a:rPr lang="nb-NO" sz="1800" dirty="0"/>
              <a:t>Spesifikke lærevansker</a:t>
            </a:r>
          </a:p>
          <a:p>
            <a:r>
              <a:rPr lang="nb-NO" sz="1800" dirty="0"/>
              <a:t>Nevroutviklingsforstyrrelser</a:t>
            </a:r>
          </a:p>
          <a:p>
            <a:endParaRPr lang="nb-NO" sz="1800" dirty="0"/>
          </a:p>
          <a:p>
            <a:r>
              <a:rPr lang="nb-NO" sz="1800" dirty="0"/>
              <a:t>Fordypningen har tre emner på til sammen 35 studiepoeng og går 1. og 2. semester. I tillegg skriver dere masteroppgave innenfor valgt fordypning.</a:t>
            </a:r>
            <a:endParaRPr lang="nb-NO" sz="1800" b="1" dirty="0"/>
          </a:p>
        </p:txBody>
      </p:sp>
      <p:pic>
        <p:nvPicPr>
          <p:cNvPr id="10242" name="Picture 2" descr="http://www.uio.no/studier/program/spesped-master/spesped-master-630x18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91530" y="1930524"/>
            <a:ext cx="6000750" cy="1714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4844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1BA259C-8E0C-1079-E63A-11B235C69174}"/>
              </a:ext>
            </a:extLst>
          </p:cNvPr>
          <p:cNvSpPr>
            <a:spLocks noGrp="1"/>
          </p:cNvSpPr>
          <p:nvPr>
            <p:ph type="title"/>
          </p:nvPr>
        </p:nvSpPr>
        <p:spPr>
          <a:xfrm>
            <a:off x="457200" y="273050"/>
            <a:ext cx="7499176" cy="1162050"/>
          </a:xfrm>
        </p:spPr>
        <p:txBody>
          <a:bodyPr vert="horz" wrap="square" lIns="91440" tIns="45720" rIns="91440" bIns="45720" numCol="1" anchor="b" anchorCtr="0" compatLnSpc="1">
            <a:prstTxWarp prst="textNoShape">
              <a:avLst/>
            </a:prstTxWarp>
            <a:normAutofit/>
          </a:bodyPr>
          <a:lstStyle/>
          <a:p>
            <a:r>
              <a:rPr lang="nb-NO" dirty="0"/>
              <a:t>O</a:t>
            </a:r>
            <a:r>
              <a:rPr lang="nb-NO" b="1" dirty="0">
                <a:latin typeface="+mj-lt"/>
                <a:ea typeface="+mj-ea"/>
                <a:cs typeface="+mj-cs"/>
              </a:rPr>
              <a:t>ppbygning av masterprogrammet i spesialpedagogikk:</a:t>
            </a:r>
          </a:p>
        </p:txBody>
      </p:sp>
      <p:sp>
        <p:nvSpPr>
          <p:cNvPr id="6" name="TekstSylinder 5">
            <a:extLst>
              <a:ext uri="{FF2B5EF4-FFF2-40B4-BE49-F238E27FC236}">
                <a16:creationId xmlns:a16="http://schemas.microsoft.com/office/drawing/2014/main" id="{CEEC1B28-D7BE-810F-1ED9-76927B68299C}"/>
              </a:ext>
            </a:extLst>
          </p:cNvPr>
          <p:cNvSpPr txBox="1"/>
          <p:nvPr/>
        </p:nvSpPr>
        <p:spPr bwMode="auto">
          <a:xfrm>
            <a:off x="457200" y="1524000"/>
            <a:ext cx="3008313" cy="4691063"/>
          </a:xfrm>
          <a:prstGeom prst="rect">
            <a:avLst/>
          </a:prstGeom>
          <a:noFill/>
          <a:ln w="9525">
            <a:noFill/>
            <a:miter lim="800000"/>
            <a:headEnd/>
            <a:tailEnd/>
          </a:ln>
        </p:spPr>
        <p:txBody>
          <a:bodyPr vert="horz" wrap="square" lIns="91440" tIns="45720" rIns="91440" bIns="45720" numCol="1" rtlCol="0" anchor="t" anchorCtr="0" compatLnSpc="1">
            <a:prstTxWarp prst="textNoShape">
              <a:avLst/>
            </a:prstTxWarp>
            <a:normAutofit fontScale="92500" lnSpcReduction="10000"/>
          </a:bodyPr>
          <a:lstStyle/>
          <a:p>
            <a:pPr>
              <a:spcBef>
                <a:spcPct val="20000"/>
              </a:spcBef>
            </a:pPr>
            <a:r>
              <a:rPr lang="nb-NO" sz="1400" dirty="0">
                <a:latin typeface="+mn-lt"/>
                <a:ea typeface="+mn-ea"/>
                <a:cs typeface="+mn-cs"/>
              </a:rPr>
              <a:t>Valgt fordypning (35 </a:t>
            </a:r>
            <a:r>
              <a:rPr lang="nb-NO" sz="1400" dirty="0" err="1">
                <a:latin typeface="+mn-lt"/>
                <a:ea typeface="+mn-ea"/>
                <a:cs typeface="+mn-cs"/>
              </a:rPr>
              <a:t>stp</a:t>
            </a:r>
            <a:r>
              <a:rPr lang="nb-NO" sz="1400" dirty="0">
                <a:latin typeface="+mn-lt"/>
                <a:ea typeface="+mn-ea"/>
                <a:cs typeface="+mn-cs"/>
              </a:rPr>
              <a:t> </a:t>
            </a:r>
          </a:p>
          <a:p>
            <a:pPr>
              <a:spcBef>
                <a:spcPct val="20000"/>
              </a:spcBef>
            </a:pPr>
            <a:r>
              <a:rPr lang="nb-NO" sz="1400" dirty="0">
                <a:latin typeface="+mn-lt"/>
                <a:ea typeface="+mn-ea"/>
                <a:cs typeface="+mn-cs"/>
              </a:rPr>
              <a:t>fordelt på 3 emner SPED4x01, SPED4x02 og SPED4x03) innen: </a:t>
            </a:r>
          </a:p>
          <a:p>
            <a:pPr>
              <a:spcBef>
                <a:spcPct val="20000"/>
              </a:spcBef>
            </a:pPr>
            <a:r>
              <a:rPr lang="nb-NO" sz="1400" dirty="0">
                <a:latin typeface="+mn-lt"/>
                <a:ea typeface="+mn-ea"/>
                <a:cs typeface="+mn-cs"/>
              </a:rPr>
              <a:t> - Audiopedagogikk - Hørsel, språk og kommunikasjon</a:t>
            </a:r>
          </a:p>
          <a:p>
            <a:pPr>
              <a:spcBef>
                <a:spcPct val="20000"/>
              </a:spcBef>
            </a:pPr>
            <a:r>
              <a:rPr lang="nb-NO" sz="1400" dirty="0">
                <a:latin typeface="+mn-lt"/>
                <a:ea typeface="+mn-ea"/>
                <a:cs typeface="+mn-cs"/>
              </a:rPr>
              <a:t>- Logopedi</a:t>
            </a:r>
          </a:p>
          <a:p>
            <a:pPr>
              <a:spcBef>
                <a:spcPct val="20000"/>
              </a:spcBef>
            </a:pPr>
            <a:r>
              <a:rPr lang="nb-NO" sz="1400" dirty="0">
                <a:latin typeface="+mn-lt"/>
                <a:ea typeface="+mn-ea"/>
                <a:cs typeface="+mn-cs"/>
              </a:rPr>
              <a:t>- Psykososiale vansker</a:t>
            </a:r>
          </a:p>
          <a:p>
            <a:pPr>
              <a:spcBef>
                <a:spcPct val="20000"/>
              </a:spcBef>
            </a:pPr>
            <a:r>
              <a:rPr lang="nb-NO" sz="1400" dirty="0">
                <a:latin typeface="+mn-lt"/>
                <a:ea typeface="+mn-ea"/>
                <a:cs typeface="+mn-cs"/>
              </a:rPr>
              <a:t>- Spesifikke lærevansker </a:t>
            </a:r>
          </a:p>
          <a:p>
            <a:pPr>
              <a:spcBef>
                <a:spcPct val="20000"/>
              </a:spcBef>
            </a:pPr>
            <a:r>
              <a:rPr lang="nb-NO" sz="1400" dirty="0">
                <a:latin typeface="+mn-lt"/>
                <a:ea typeface="+mn-ea"/>
                <a:cs typeface="+mn-cs"/>
              </a:rPr>
              <a:t>- Nevroutviklingsforstyrrelser</a:t>
            </a:r>
          </a:p>
          <a:p>
            <a:pPr>
              <a:spcBef>
                <a:spcPct val="20000"/>
              </a:spcBef>
            </a:pPr>
            <a:endParaRPr lang="nb-NO" sz="1400" dirty="0">
              <a:latin typeface="+mn-lt"/>
              <a:ea typeface="+mn-ea"/>
              <a:cs typeface="+mn-cs"/>
            </a:endParaRPr>
          </a:p>
          <a:p>
            <a:pPr>
              <a:spcBef>
                <a:spcPct val="20000"/>
              </a:spcBef>
            </a:pPr>
            <a:r>
              <a:rPr lang="nb-NO" sz="1400" dirty="0">
                <a:latin typeface="+mn-lt"/>
                <a:ea typeface="+mn-ea"/>
                <a:cs typeface="+mn-cs"/>
              </a:rPr>
              <a:t>Spesialpedagogisk rådgivning og utredningsarbeid (20 stp fordelt på 2 emner SPED4003 og SPED4004) </a:t>
            </a:r>
          </a:p>
          <a:p>
            <a:pPr>
              <a:spcBef>
                <a:spcPct val="20000"/>
              </a:spcBef>
            </a:pPr>
            <a:br>
              <a:rPr lang="nb-NO" sz="1400" dirty="0">
                <a:latin typeface="+mn-lt"/>
                <a:ea typeface="+mn-ea"/>
                <a:cs typeface="+mn-cs"/>
              </a:rPr>
            </a:br>
            <a:r>
              <a:rPr lang="nb-NO" sz="1400" dirty="0">
                <a:latin typeface="+mn-lt"/>
                <a:ea typeface="+mn-ea"/>
                <a:cs typeface="+mn-cs"/>
              </a:rPr>
              <a:t>Vitenskapsteori, forskningsmetode og statistikk (25 stp fordelt på 4 emner RSNE4011, RSNE4012, RSNE4013 og valgfritt metodisk spesialisering) </a:t>
            </a:r>
          </a:p>
          <a:p>
            <a:pPr>
              <a:spcBef>
                <a:spcPct val="20000"/>
              </a:spcBef>
            </a:pPr>
            <a:br>
              <a:rPr lang="nb-NO" sz="1400" dirty="0">
                <a:latin typeface="+mn-lt"/>
                <a:ea typeface="+mn-ea"/>
                <a:cs typeface="+mn-cs"/>
              </a:rPr>
            </a:br>
            <a:r>
              <a:rPr lang="nb-NO" sz="1400" dirty="0">
                <a:latin typeface="+mn-lt"/>
                <a:ea typeface="+mn-ea"/>
                <a:cs typeface="+mn-cs"/>
              </a:rPr>
              <a:t>Masteroppgave (30 stp SPED4900)</a:t>
            </a:r>
          </a:p>
          <a:p>
            <a:pPr>
              <a:spcBef>
                <a:spcPct val="20000"/>
              </a:spcBef>
            </a:pPr>
            <a:br>
              <a:rPr lang="nb-NO" sz="1400" dirty="0">
                <a:latin typeface="+mn-lt"/>
                <a:ea typeface="+mn-ea"/>
                <a:cs typeface="+mn-cs"/>
              </a:rPr>
            </a:br>
            <a:r>
              <a:rPr lang="nb-NO" sz="1400" dirty="0">
                <a:latin typeface="+mn-lt"/>
                <a:ea typeface="+mn-ea"/>
                <a:cs typeface="+mn-cs"/>
              </a:rPr>
              <a:t>Valgfritt emne (10 studiepoeng)</a:t>
            </a:r>
          </a:p>
          <a:p>
            <a:pPr>
              <a:spcBef>
                <a:spcPct val="20000"/>
              </a:spcBef>
            </a:pPr>
            <a:endParaRPr lang="nb-NO" sz="1400" dirty="0">
              <a:latin typeface="+mn-lt"/>
              <a:ea typeface="+mn-ea"/>
              <a:cs typeface="+mn-cs"/>
            </a:endParaRPr>
          </a:p>
        </p:txBody>
      </p:sp>
      <p:sp>
        <p:nvSpPr>
          <p:cNvPr id="4" name="Plassholder for innhold 3">
            <a:extLst>
              <a:ext uri="{FF2B5EF4-FFF2-40B4-BE49-F238E27FC236}">
                <a16:creationId xmlns:a16="http://schemas.microsoft.com/office/drawing/2014/main" id="{07716076-DF13-7398-41C8-D16F7192B269}"/>
              </a:ext>
            </a:extLst>
          </p:cNvPr>
          <p:cNvSpPr>
            <a:spLocks noGrp="1"/>
          </p:cNvSpPr>
          <p:nvPr>
            <p:ph idx="1"/>
          </p:nvPr>
        </p:nvSpPr>
        <p:spPr/>
        <p:txBody>
          <a:bodyPr/>
          <a:lstStyle/>
          <a:p>
            <a:endParaRPr lang="nb-NO"/>
          </a:p>
        </p:txBody>
      </p:sp>
      <p:pic>
        <p:nvPicPr>
          <p:cNvPr id="8" name="Bilde 7">
            <a:extLst>
              <a:ext uri="{FF2B5EF4-FFF2-40B4-BE49-F238E27FC236}">
                <a16:creationId xmlns:a16="http://schemas.microsoft.com/office/drawing/2014/main" id="{C9A2A513-90E0-52C5-767D-C8E75693788C}"/>
              </a:ext>
            </a:extLst>
          </p:cNvPr>
          <p:cNvPicPr>
            <a:picLocks noChangeAspect="1"/>
          </p:cNvPicPr>
          <p:nvPr/>
        </p:nvPicPr>
        <p:blipFill>
          <a:blip r:embed="rId2"/>
          <a:stretch>
            <a:fillRect/>
          </a:stretch>
        </p:blipFill>
        <p:spPr>
          <a:xfrm>
            <a:off x="3779912" y="1534480"/>
            <a:ext cx="4358820" cy="3789040"/>
          </a:xfrm>
          <a:prstGeom prst="rect">
            <a:avLst/>
          </a:prstGeom>
        </p:spPr>
      </p:pic>
    </p:spTree>
    <p:extLst>
      <p:ext uri="{BB962C8B-B14F-4D97-AF65-F5344CB8AC3E}">
        <p14:creationId xmlns:p14="http://schemas.microsoft.com/office/powerpoint/2010/main" val="28368584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83568" y="557808"/>
            <a:ext cx="7696200" cy="1143000"/>
          </a:xfrm>
        </p:spPr>
        <p:txBody>
          <a:bodyPr/>
          <a:lstStyle/>
          <a:p>
            <a:r>
              <a:rPr lang="nb-NO" dirty="0"/>
              <a:t>Audiopedagogikk – </a:t>
            </a:r>
            <a:r>
              <a:rPr lang="nb-NO" sz="3200" dirty="0"/>
              <a:t>Hørsel, </a:t>
            </a:r>
            <a:br>
              <a:rPr lang="nb-NO" sz="3200" dirty="0"/>
            </a:br>
            <a:r>
              <a:rPr lang="nb-NO" sz="3200" dirty="0"/>
              <a:t>språk og kommunikasjon</a:t>
            </a:r>
            <a:r>
              <a:rPr lang="nb-NO" dirty="0"/>
              <a:t> </a:t>
            </a:r>
          </a:p>
        </p:txBody>
      </p:sp>
      <p:sp>
        <p:nvSpPr>
          <p:cNvPr id="3" name="Plassholder for innhold 2"/>
          <p:cNvSpPr>
            <a:spLocks noGrp="1"/>
          </p:cNvSpPr>
          <p:nvPr>
            <p:ph idx="1"/>
          </p:nvPr>
        </p:nvSpPr>
        <p:spPr>
          <a:xfrm>
            <a:off x="539552" y="1988840"/>
            <a:ext cx="8549952" cy="4114800"/>
          </a:xfrm>
        </p:spPr>
        <p:txBody>
          <a:bodyPr/>
          <a:lstStyle/>
          <a:p>
            <a:pPr marL="0" indent="0">
              <a:buNone/>
            </a:pPr>
            <a:r>
              <a:rPr lang="nb-NO" sz="1800" dirty="0"/>
              <a:t>Audiopedagogikk - Hørsel, språk og kommunikasjon er et bredt fagfelt som handler om mennesker i alle aldre med nedsatt hørsel og deres utfordringer knyttet til kommunikasjon og deltakelse på ulike arenaer. I denne fordypningen får du innsikt i språk- og hørselshemming og hvordan hørselsrelaterte vansker er knyttet til kognisjon, språk og mental helse.  </a:t>
            </a:r>
            <a:br>
              <a:rPr lang="nb-NO" sz="1800" dirty="0"/>
            </a:br>
            <a:endParaRPr lang="nb-NO" sz="1800" dirty="0"/>
          </a:p>
          <a:p>
            <a:pPr marL="0" indent="0">
              <a:buNone/>
            </a:pPr>
            <a:r>
              <a:rPr lang="nb-NO" sz="1800" dirty="0"/>
              <a:t>Mange mennesker som får høreapparat eller cochlea implantat vil trenge hjelp til å trene opp hørsel og språkoppfattelse, og dette er en viktig del av audiopedagogens arbeid. </a:t>
            </a:r>
          </a:p>
          <a:p>
            <a:pPr marL="0" indent="0">
              <a:buNone/>
            </a:pPr>
            <a:endParaRPr lang="nb-NO" sz="1800" dirty="0"/>
          </a:p>
          <a:p>
            <a:pPr marL="0" indent="0">
              <a:buNone/>
            </a:pPr>
            <a:r>
              <a:rPr lang="nb-NO" sz="1800" dirty="0"/>
              <a:t>Du får utviklet ferdigheter i spesialpedagogisk arbeid, rådgivning, veiledning og behandling, for både personer med hørselstap og deres pårørende, samt for personer med andre hørselstilstander.</a:t>
            </a:r>
          </a:p>
          <a:p>
            <a:pPr lvl="1"/>
            <a:endParaRPr lang="nb-NO" sz="1400" dirty="0"/>
          </a:p>
          <a:p>
            <a:endParaRPr lang="nn-NO" sz="1800" dirty="0"/>
          </a:p>
          <a:p>
            <a:endParaRPr lang="nb-NO" dirty="0"/>
          </a:p>
          <a:p>
            <a:endParaRPr lang="nb-NO" dirty="0"/>
          </a:p>
        </p:txBody>
      </p:sp>
      <p:pic>
        <p:nvPicPr>
          <p:cNvPr id="4" name="Bilde 3"/>
          <p:cNvPicPr>
            <a:picLocks noChangeAspect="1"/>
          </p:cNvPicPr>
          <p:nvPr/>
        </p:nvPicPr>
        <p:blipFill>
          <a:blip r:embed="rId2"/>
          <a:stretch>
            <a:fillRect/>
          </a:stretch>
        </p:blipFill>
        <p:spPr>
          <a:xfrm>
            <a:off x="6026009" y="116632"/>
            <a:ext cx="3152211" cy="1484783"/>
          </a:xfrm>
          <a:prstGeom prst="rect">
            <a:avLst/>
          </a:prstGeom>
        </p:spPr>
      </p:pic>
    </p:spTree>
    <p:extLst>
      <p:ext uri="{BB962C8B-B14F-4D97-AF65-F5344CB8AC3E}">
        <p14:creationId xmlns:p14="http://schemas.microsoft.com/office/powerpoint/2010/main" val="16083046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9A421F9-69E9-1A8B-5D34-422FD98014F4}"/>
              </a:ext>
            </a:extLst>
          </p:cNvPr>
          <p:cNvSpPr>
            <a:spLocks noGrp="1"/>
          </p:cNvSpPr>
          <p:nvPr>
            <p:ph type="title"/>
          </p:nvPr>
        </p:nvSpPr>
        <p:spPr/>
        <p:txBody>
          <a:bodyPr/>
          <a:lstStyle/>
          <a:p>
            <a:r>
              <a:rPr lang="nn-NO" sz="3200" b="1" dirty="0" err="1"/>
              <a:t>Audiopedagogikk</a:t>
            </a:r>
            <a:endParaRPr lang="nb-NO" dirty="0"/>
          </a:p>
        </p:txBody>
      </p:sp>
      <p:sp>
        <p:nvSpPr>
          <p:cNvPr id="3" name="Plassholder for innhold 2">
            <a:extLst>
              <a:ext uri="{FF2B5EF4-FFF2-40B4-BE49-F238E27FC236}">
                <a16:creationId xmlns:a16="http://schemas.microsoft.com/office/drawing/2014/main" id="{4C0FA1EE-6C54-6479-DAD3-AE823A4C1B50}"/>
              </a:ext>
            </a:extLst>
          </p:cNvPr>
          <p:cNvSpPr>
            <a:spLocks noGrp="1"/>
          </p:cNvSpPr>
          <p:nvPr>
            <p:ph idx="1"/>
          </p:nvPr>
        </p:nvSpPr>
        <p:spPr/>
        <p:txBody>
          <a:bodyPr/>
          <a:lstStyle/>
          <a:p>
            <a:r>
              <a:rPr lang="nb-NO" sz="1800" dirty="0"/>
              <a:t>Alternativ i </a:t>
            </a:r>
            <a:r>
              <a:rPr lang="nb-NO" sz="1800" dirty="0" err="1"/>
              <a:t>søknadsweb</a:t>
            </a:r>
            <a:r>
              <a:rPr lang="nb-NO" sz="1800" dirty="0"/>
              <a:t>: </a:t>
            </a:r>
            <a:r>
              <a:rPr lang="nn-NO" sz="1800" b="1" dirty="0"/>
              <a:t>2809 UV Spesialpedagogikk, </a:t>
            </a:r>
            <a:r>
              <a:rPr lang="nn-NO" sz="1800" b="1" dirty="0" err="1"/>
              <a:t>Audiopedagogikk</a:t>
            </a:r>
            <a:r>
              <a:rPr lang="nn-NO" sz="1800" b="1" dirty="0"/>
              <a:t> – </a:t>
            </a:r>
            <a:r>
              <a:rPr lang="nn-NO" sz="1800" b="1" dirty="0" err="1"/>
              <a:t>hørsel</a:t>
            </a:r>
            <a:r>
              <a:rPr lang="nn-NO" sz="1800" b="1" dirty="0"/>
              <a:t>, språk og kommunikasjon </a:t>
            </a:r>
          </a:p>
          <a:p>
            <a:r>
              <a:rPr lang="nb-NO" sz="1800" dirty="0"/>
              <a:t>Antall</a:t>
            </a:r>
            <a:r>
              <a:rPr lang="nn-NO" sz="1800" dirty="0"/>
              <a:t> plasser: </a:t>
            </a:r>
            <a:r>
              <a:rPr lang="nn-NO" sz="1800" dirty="0" err="1"/>
              <a:t>ca</a:t>
            </a:r>
            <a:r>
              <a:rPr lang="nn-NO" sz="1800" dirty="0"/>
              <a:t> </a:t>
            </a:r>
            <a:r>
              <a:rPr lang="nn-NO" sz="1800" b="1" dirty="0"/>
              <a:t>20</a:t>
            </a:r>
          </a:p>
          <a:p>
            <a:endParaRPr lang="nn-NO" sz="1800" dirty="0"/>
          </a:p>
          <a:p>
            <a:r>
              <a:rPr lang="nn-NO" sz="1800" dirty="0" err="1"/>
              <a:t>Mulige</a:t>
            </a:r>
            <a:r>
              <a:rPr lang="nn-NO" sz="1800" dirty="0"/>
              <a:t> </a:t>
            </a:r>
            <a:r>
              <a:rPr lang="nn-NO" sz="1800" dirty="0" err="1"/>
              <a:t>arbeidssteder</a:t>
            </a:r>
            <a:r>
              <a:rPr lang="nn-NO" sz="1800" dirty="0"/>
              <a:t> etterpå: </a:t>
            </a:r>
          </a:p>
          <a:p>
            <a:pPr lvl="1"/>
            <a:r>
              <a:rPr lang="nb-NO" sz="1800" dirty="0"/>
              <a:t>kompetansesentre</a:t>
            </a:r>
          </a:p>
          <a:p>
            <a:pPr lvl="1"/>
            <a:r>
              <a:rPr lang="nb-NO" sz="1800" dirty="0"/>
              <a:t>pedagogisk-psykologisk rådgivningstjeneste</a:t>
            </a:r>
          </a:p>
          <a:p>
            <a:pPr lvl="1"/>
            <a:r>
              <a:rPr lang="nb-NO" sz="1800" dirty="0"/>
              <a:t>barnehager og skoler for hørselshemmede</a:t>
            </a:r>
          </a:p>
          <a:p>
            <a:pPr lvl="1"/>
            <a:r>
              <a:rPr lang="nb-NO" sz="1800" dirty="0"/>
              <a:t>hørselssentraler og hjelpemiddelsentraler</a:t>
            </a:r>
          </a:p>
          <a:p>
            <a:pPr lvl="1"/>
            <a:r>
              <a:rPr lang="nb-NO" sz="1800" dirty="0"/>
              <a:t>privat praksis med avtale hos HELFO</a:t>
            </a:r>
          </a:p>
          <a:p>
            <a:pPr lvl="1"/>
            <a:r>
              <a:rPr lang="nb-NO" sz="1800" dirty="0"/>
              <a:t>med en mastergrad kan du søke om opptak på forskerutdanning (</a:t>
            </a:r>
            <a:r>
              <a:rPr lang="nb-NO" sz="1800" dirty="0" err="1"/>
              <a:t>phd</a:t>
            </a:r>
            <a:r>
              <a:rPr lang="nb-NO" sz="1800" dirty="0"/>
              <a:t>)</a:t>
            </a:r>
          </a:p>
          <a:p>
            <a:endParaRPr lang="nb-NO" dirty="0"/>
          </a:p>
        </p:txBody>
      </p:sp>
      <p:pic>
        <p:nvPicPr>
          <p:cNvPr id="1026" name="Picture 2" descr="Jente på ca to år med høreapparat leker med et par røde solbriller. Kvinne i bakgrunnen.">
            <a:extLst>
              <a:ext uri="{FF2B5EF4-FFF2-40B4-BE49-F238E27FC236}">
                <a16:creationId xmlns:a16="http://schemas.microsoft.com/office/drawing/2014/main" id="{A7288696-4F3C-188F-917F-9C6676750D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92080" y="424023"/>
            <a:ext cx="3089920" cy="15449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46078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735064" y="778756"/>
            <a:ext cx="7696200" cy="1143000"/>
          </a:xfrm>
        </p:spPr>
        <p:txBody>
          <a:bodyPr/>
          <a:lstStyle/>
          <a:p>
            <a:r>
              <a:rPr lang="nb-NO" dirty="0"/>
              <a:t>Logopedi</a:t>
            </a:r>
          </a:p>
        </p:txBody>
      </p:sp>
      <p:sp>
        <p:nvSpPr>
          <p:cNvPr id="3" name="Plassholder for innhold 2"/>
          <p:cNvSpPr>
            <a:spLocks noGrp="1"/>
          </p:cNvSpPr>
          <p:nvPr>
            <p:ph idx="1"/>
          </p:nvPr>
        </p:nvSpPr>
        <p:spPr>
          <a:xfrm>
            <a:off x="735064" y="1844824"/>
            <a:ext cx="7696200" cy="4114800"/>
          </a:xfrm>
        </p:spPr>
        <p:txBody>
          <a:bodyPr/>
          <a:lstStyle/>
          <a:p>
            <a:pPr marL="0" indent="0">
              <a:buNone/>
            </a:pPr>
            <a:r>
              <a:rPr lang="nb-NO" sz="1800" dirty="0"/>
              <a:t>Fordypning i logopedi gir innsikt i kommunikasjons- og språkvansker. Med særlig fokus på selvstendig og tverrfaglig arbeid med utvikling, gjennomføring og evaluering av logopediske tiltak for alle aldersgrupper. </a:t>
            </a:r>
          </a:p>
          <a:p>
            <a:pPr marL="0" indent="0">
              <a:buNone/>
            </a:pPr>
            <a:endParaRPr lang="nb-NO" sz="1800" dirty="0"/>
          </a:p>
          <a:p>
            <a:pPr marL="0" indent="0">
              <a:buNone/>
            </a:pPr>
            <a:r>
              <a:rPr lang="nb-NO" sz="1800" dirty="0"/>
              <a:t>Fordypningen gir deg profesjonell kompetanse om logopedisk arbeid overfor mennesker med kommunikasjons-, språk-, tale- og svelgevansker i alle aldersgrupper. </a:t>
            </a:r>
          </a:p>
          <a:p>
            <a:pPr marL="0" indent="0">
              <a:buNone/>
            </a:pPr>
            <a:r>
              <a:rPr lang="nb-NO" sz="1800" dirty="0"/>
              <a:t>Du lærer å arbeide selvstendig og tverrfaglig med utvikling, gjennomføring og evaluering av logopediske tiltak innen rammen av skoleverk og sosial- og helsevesen.</a:t>
            </a:r>
          </a:p>
          <a:p>
            <a:pPr lvl="1"/>
            <a:endParaRPr lang="nb-NO" sz="1400" dirty="0"/>
          </a:p>
          <a:p>
            <a:endParaRPr lang="nb-NO" sz="1800" dirty="0"/>
          </a:p>
          <a:p>
            <a:endParaRPr lang="nb-NO" dirty="0"/>
          </a:p>
        </p:txBody>
      </p:sp>
      <p:pic>
        <p:nvPicPr>
          <p:cNvPr id="4" name="Bilde 3"/>
          <p:cNvPicPr>
            <a:picLocks noChangeAspect="1"/>
          </p:cNvPicPr>
          <p:nvPr/>
        </p:nvPicPr>
        <p:blipFill>
          <a:blip r:embed="rId2"/>
          <a:stretch>
            <a:fillRect/>
          </a:stretch>
        </p:blipFill>
        <p:spPr>
          <a:xfrm>
            <a:off x="6199187" y="0"/>
            <a:ext cx="2837309" cy="1921756"/>
          </a:xfrm>
          <a:prstGeom prst="rect">
            <a:avLst/>
          </a:prstGeom>
        </p:spPr>
      </p:pic>
    </p:spTree>
    <p:extLst>
      <p:ext uri="{BB962C8B-B14F-4D97-AF65-F5344CB8AC3E}">
        <p14:creationId xmlns:p14="http://schemas.microsoft.com/office/powerpoint/2010/main" val="10650638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FD4EF36-9A2A-EC00-1DD1-C513C0F4498F}"/>
              </a:ext>
            </a:extLst>
          </p:cNvPr>
          <p:cNvSpPr>
            <a:spLocks noGrp="1"/>
          </p:cNvSpPr>
          <p:nvPr>
            <p:ph type="title"/>
          </p:nvPr>
        </p:nvSpPr>
        <p:spPr/>
        <p:txBody>
          <a:bodyPr/>
          <a:lstStyle/>
          <a:p>
            <a:r>
              <a:rPr lang="nb-NO" dirty="0"/>
              <a:t>Logopedi</a:t>
            </a:r>
          </a:p>
        </p:txBody>
      </p:sp>
      <p:sp>
        <p:nvSpPr>
          <p:cNvPr id="3" name="Plassholder for innhold 2">
            <a:extLst>
              <a:ext uri="{FF2B5EF4-FFF2-40B4-BE49-F238E27FC236}">
                <a16:creationId xmlns:a16="http://schemas.microsoft.com/office/drawing/2014/main" id="{7D20D990-3DEB-2D17-62B1-AE15420AC1E3}"/>
              </a:ext>
            </a:extLst>
          </p:cNvPr>
          <p:cNvSpPr>
            <a:spLocks noGrp="1"/>
          </p:cNvSpPr>
          <p:nvPr>
            <p:ph idx="1"/>
          </p:nvPr>
        </p:nvSpPr>
        <p:spPr/>
        <p:txBody>
          <a:bodyPr/>
          <a:lstStyle/>
          <a:p>
            <a:r>
              <a:rPr lang="nb-NO" sz="1800" dirty="0"/>
              <a:t>Alternativ i </a:t>
            </a:r>
            <a:r>
              <a:rPr lang="nb-NO" sz="1800" dirty="0" err="1"/>
              <a:t>søknadsweb</a:t>
            </a:r>
            <a:r>
              <a:rPr lang="nb-NO" sz="1800" dirty="0"/>
              <a:t>:</a:t>
            </a:r>
            <a:r>
              <a:rPr lang="nn-NO" sz="1800" b="1" dirty="0"/>
              <a:t>1803 UV Spesialpedagogikk, Logopedi </a:t>
            </a:r>
          </a:p>
          <a:p>
            <a:r>
              <a:rPr lang="nb-NO" sz="1800" dirty="0"/>
              <a:t>Antall</a:t>
            </a:r>
            <a:r>
              <a:rPr lang="nn-NO" sz="1800" dirty="0"/>
              <a:t> plasser: </a:t>
            </a:r>
            <a:r>
              <a:rPr lang="nn-NO" sz="1800" dirty="0" err="1"/>
              <a:t>ca</a:t>
            </a:r>
            <a:r>
              <a:rPr lang="nn-NO" sz="1800" dirty="0"/>
              <a:t> </a:t>
            </a:r>
            <a:r>
              <a:rPr lang="nn-NO" sz="1800" b="1" dirty="0"/>
              <a:t>30</a:t>
            </a:r>
          </a:p>
          <a:p>
            <a:pPr marL="0" indent="0">
              <a:buNone/>
            </a:pPr>
            <a:r>
              <a:rPr lang="nb-NO" sz="1800" b="1" dirty="0">
                <a:solidFill>
                  <a:srgbClr val="FF0000"/>
                </a:solidFill>
                <a:latin typeface="Arial" panose="020B0604020202020204" pitchFamily="34" charset="0"/>
              </a:rPr>
              <a:t> </a:t>
            </a:r>
            <a:endParaRPr lang="nn-NO" sz="1800" b="1" dirty="0"/>
          </a:p>
          <a:p>
            <a:endParaRPr lang="nb-NO" sz="1800" dirty="0"/>
          </a:p>
          <a:p>
            <a:r>
              <a:rPr lang="nb-NO" sz="1800" dirty="0"/>
              <a:t>Det er stort behov for logopeder i Norge og du har derfor mange jobbmuligheter i ulike sektorer etter fullført mastergrad som</a:t>
            </a:r>
          </a:p>
          <a:p>
            <a:pPr lvl="1"/>
            <a:r>
              <a:rPr lang="nb-NO" sz="1800" dirty="0"/>
              <a:t>kommuner</a:t>
            </a:r>
          </a:p>
          <a:p>
            <a:pPr lvl="1"/>
            <a:r>
              <a:rPr lang="nb-NO" sz="1800" dirty="0"/>
              <a:t>kompetansesentre</a:t>
            </a:r>
          </a:p>
          <a:p>
            <a:pPr lvl="1"/>
            <a:r>
              <a:rPr lang="nb-NO" sz="1800" dirty="0"/>
              <a:t>pedagogisk-psykologisk rådgivningstjeneste (PPT)</a:t>
            </a:r>
          </a:p>
          <a:p>
            <a:pPr lvl="1"/>
            <a:r>
              <a:rPr lang="nb-NO" sz="1800" dirty="0"/>
              <a:t>helsevesenet</a:t>
            </a:r>
          </a:p>
          <a:p>
            <a:pPr lvl="1"/>
            <a:r>
              <a:rPr lang="nb-NO" sz="1800" dirty="0"/>
              <a:t>i barnehage og skole</a:t>
            </a:r>
          </a:p>
          <a:p>
            <a:pPr lvl="1"/>
            <a:r>
              <a:rPr lang="nb-NO" sz="1800" dirty="0"/>
              <a:t>i privat praksis</a:t>
            </a:r>
          </a:p>
          <a:p>
            <a:pPr lvl="1"/>
            <a:r>
              <a:rPr lang="nb-NO" sz="1800" dirty="0"/>
              <a:t>med en mastergrad kan du søke om opptak på forskerutdanning (</a:t>
            </a:r>
            <a:r>
              <a:rPr lang="nb-NO" sz="1800" dirty="0" err="1"/>
              <a:t>phd</a:t>
            </a:r>
            <a:r>
              <a:rPr lang="nb-NO" sz="1800" dirty="0"/>
              <a:t>)</a:t>
            </a:r>
          </a:p>
          <a:p>
            <a:endParaRPr lang="nb-NO" dirty="0"/>
          </a:p>
        </p:txBody>
      </p:sp>
      <p:pic>
        <p:nvPicPr>
          <p:cNvPr id="2050" name="Picture 2" descr="Kush është logopedi?">
            <a:extLst>
              <a:ext uri="{FF2B5EF4-FFF2-40B4-BE49-F238E27FC236}">
                <a16:creationId xmlns:a16="http://schemas.microsoft.com/office/drawing/2014/main" id="{49582A97-8932-453A-E7DB-E755E2F8E3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0192" y="-75765"/>
            <a:ext cx="2165227" cy="20569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47532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83568" y="692696"/>
            <a:ext cx="7696200" cy="1143000"/>
          </a:xfrm>
        </p:spPr>
        <p:txBody>
          <a:bodyPr/>
          <a:lstStyle/>
          <a:p>
            <a:r>
              <a:rPr lang="nb-NO" dirty="0"/>
              <a:t>Psykososiale vansker</a:t>
            </a:r>
          </a:p>
        </p:txBody>
      </p:sp>
      <p:sp>
        <p:nvSpPr>
          <p:cNvPr id="3" name="Plassholder for innhold 2"/>
          <p:cNvSpPr>
            <a:spLocks noGrp="1"/>
          </p:cNvSpPr>
          <p:nvPr>
            <p:ph idx="1"/>
          </p:nvPr>
        </p:nvSpPr>
        <p:spPr>
          <a:xfrm>
            <a:off x="683568" y="1772816"/>
            <a:ext cx="7696200" cy="4114800"/>
          </a:xfrm>
        </p:spPr>
        <p:txBody>
          <a:bodyPr/>
          <a:lstStyle/>
          <a:p>
            <a:pPr marL="0" indent="0">
              <a:buNone/>
            </a:pPr>
            <a:r>
              <a:rPr lang="nb-NO" sz="1800" dirty="0"/>
              <a:t>Fordypningen skal gi kunnskap og innsikt i forebygging av psykososiale vansker blant barn og ungdom, samt utredning, opplæring og rådgivning på individ- gruppe og systemnivå. Psykososiale vansker tematiserer alvorlige samspills- og atferdsproblemer i barnehage, skole og samfunn.  </a:t>
            </a:r>
          </a:p>
          <a:p>
            <a:pPr marL="0" indent="0">
              <a:buNone/>
            </a:pPr>
            <a:endParaRPr lang="nb-NO" sz="1800" dirty="0"/>
          </a:p>
          <a:p>
            <a:pPr marL="0" indent="0">
              <a:buNone/>
            </a:pPr>
            <a:r>
              <a:rPr lang="nb-NO" sz="1800" dirty="0"/>
              <a:t>Med denne fordypningen vil du tilegne deg ferdigheter i spesialpedagogisk opplæring og innovasjonsarbeid. Det vil legges vekt på tidlig intervensjon, forebygging og tverrfaglig og tverretatlig samarbeid</a:t>
            </a:r>
          </a:p>
          <a:p>
            <a:pPr lvl="1"/>
            <a:endParaRPr lang="nb-NO" sz="1400" dirty="0"/>
          </a:p>
          <a:p>
            <a:endParaRPr lang="nb-NO" sz="1800" b="1" dirty="0"/>
          </a:p>
          <a:p>
            <a:endParaRPr lang="nb-NO" dirty="0"/>
          </a:p>
        </p:txBody>
      </p:sp>
      <p:pic>
        <p:nvPicPr>
          <p:cNvPr id="1026" name="Picture 2" descr="https://www.uv.uio.no/forskning/grupper/psykososiale-vansker/images/507psykososiale-vanskercolourbox1524083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72201" y="-27385"/>
            <a:ext cx="2808312" cy="18722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52939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B27507D-52EC-9202-F44C-519C2C877EC5}"/>
              </a:ext>
            </a:extLst>
          </p:cNvPr>
          <p:cNvSpPr>
            <a:spLocks noGrp="1"/>
          </p:cNvSpPr>
          <p:nvPr>
            <p:ph type="title"/>
          </p:nvPr>
        </p:nvSpPr>
        <p:spPr/>
        <p:txBody>
          <a:bodyPr/>
          <a:lstStyle/>
          <a:p>
            <a:r>
              <a:rPr lang="nb-NO" dirty="0"/>
              <a:t>Psykososiale vansker</a:t>
            </a:r>
          </a:p>
        </p:txBody>
      </p:sp>
      <p:sp>
        <p:nvSpPr>
          <p:cNvPr id="3" name="Plassholder for innhold 2">
            <a:extLst>
              <a:ext uri="{FF2B5EF4-FFF2-40B4-BE49-F238E27FC236}">
                <a16:creationId xmlns:a16="http://schemas.microsoft.com/office/drawing/2014/main" id="{BA361974-B5B4-9E47-5CB7-8D32BCFE5A40}"/>
              </a:ext>
            </a:extLst>
          </p:cNvPr>
          <p:cNvSpPr>
            <a:spLocks noGrp="1"/>
          </p:cNvSpPr>
          <p:nvPr>
            <p:ph idx="1"/>
          </p:nvPr>
        </p:nvSpPr>
        <p:spPr/>
        <p:txBody>
          <a:bodyPr/>
          <a:lstStyle/>
          <a:p>
            <a:r>
              <a:rPr lang="nb-NO" sz="1800" dirty="0"/>
              <a:t>Alternativ i </a:t>
            </a:r>
            <a:r>
              <a:rPr lang="nb-NO" sz="1800" dirty="0" err="1"/>
              <a:t>søknadsweb</a:t>
            </a:r>
            <a:r>
              <a:rPr lang="nb-NO" sz="1800" dirty="0"/>
              <a:t>: </a:t>
            </a:r>
            <a:r>
              <a:rPr lang="nb-NO" sz="1800" b="1" dirty="0"/>
              <a:t>1806 UV Spesialpedagogikk, Psykososiale vansker</a:t>
            </a:r>
          </a:p>
          <a:p>
            <a:r>
              <a:rPr lang="nb-NO" sz="1800" dirty="0"/>
              <a:t>Antall</a:t>
            </a:r>
            <a:r>
              <a:rPr lang="nn-NO" sz="1800" dirty="0"/>
              <a:t> plasser: </a:t>
            </a:r>
            <a:r>
              <a:rPr lang="nn-NO" sz="1800" dirty="0" err="1"/>
              <a:t>ca</a:t>
            </a:r>
            <a:r>
              <a:rPr lang="nn-NO" sz="1800" dirty="0"/>
              <a:t> </a:t>
            </a:r>
            <a:r>
              <a:rPr lang="nn-NO" sz="1800" b="1" dirty="0"/>
              <a:t>30</a:t>
            </a:r>
          </a:p>
          <a:p>
            <a:endParaRPr lang="nb-NO" sz="1800" b="1" dirty="0"/>
          </a:p>
          <a:p>
            <a:endParaRPr lang="nb-NO" sz="1800" dirty="0"/>
          </a:p>
          <a:p>
            <a:r>
              <a:rPr lang="nb-NO" sz="1800" dirty="0"/>
              <a:t>Det er stort behov for personer med kompetanse innenfor dette feltet i jobbmarkedet og det er gode muligheter for relevant arbeid etter avlagt mastergrad. Typiske arbeidsplasser er</a:t>
            </a:r>
          </a:p>
          <a:p>
            <a:pPr lvl="1"/>
            <a:r>
              <a:rPr lang="nb-NO" sz="1800" dirty="0"/>
              <a:t>pedagogisk-psykologisk rådgivningstjeneste (PPT)</a:t>
            </a:r>
          </a:p>
          <a:p>
            <a:pPr lvl="1"/>
            <a:r>
              <a:rPr lang="nb-NO" sz="1800" dirty="0"/>
              <a:t>kompetansesentre</a:t>
            </a:r>
          </a:p>
          <a:p>
            <a:pPr lvl="1"/>
            <a:r>
              <a:rPr lang="nb-NO" sz="1800" dirty="0"/>
              <a:t>BUP</a:t>
            </a:r>
          </a:p>
          <a:p>
            <a:pPr lvl="1"/>
            <a:r>
              <a:rPr lang="nb-NO" sz="1800" dirty="0"/>
              <a:t>utdanningssektoren</a:t>
            </a:r>
          </a:p>
          <a:p>
            <a:pPr lvl="1"/>
            <a:r>
              <a:rPr lang="nb-NO" sz="1800" dirty="0"/>
              <a:t>helse- og sosialsektoren</a:t>
            </a:r>
          </a:p>
          <a:p>
            <a:pPr lvl="1"/>
            <a:r>
              <a:rPr lang="nb-NO" sz="1800" dirty="0"/>
              <a:t>med en mastergrad kan du søke om opptak på forskerutdanning (</a:t>
            </a:r>
            <a:r>
              <a:rPr lang="nb-NO" sz="1800" dirty="0" err="1"/>
              <a:t>phd</a:t>
            </a:r>
            <a:r>
              <a:rPr lang="nb-NO" sz="1800" dirty="0"/>
              <a:t>)</a:t>
            </a:r>
          </a:p>
          <a:p>
            <a:endParaRPr lang="nb-NO" dirty="0"/>
          </a:p>
        </p:txBody>
      </p:sp>
      <p:pic>
        <p:nvPicPr>
          <p:cNvPr id="7" name="Bilde 6">
            <a:extLst>
              <a:ext uri="{FF2B5EF4-FFF2-40B4-BE49-F238E27FC236}">
                <a16:creationId xmlns:a16="http://schemas.microsoft.com/office/drawing/2014/main" id="{37DF10B5-4EC9-E536-C700-98093349F278}"/>
              </a:ext>
            </a:extLst>
          </p:cNvPr>
          <p:cNvPicPr>
            <a:picLocks noChangeAspect="1"/>
          </p:cNvPicPr>
          <p:nvPr/>
        </p:nvPicPr>
        <p:blipFill>
          <a:blip r:embed="rId2"/>
          <a:stretch>
            <a:fillRect/>
          </a:stretch>
        </p:blipFill>
        <p:spPr>
          <a:xfrm>
            <a:off x="5940152" y="-353399"/>
            <a:ext cx="2899083" cy="2230798"/>
          </a:xfrm>
          <a:prstGeom prst="rect">
            <a:avLst/>
          </a:prstGeom>
        </p:spPr>
      </p:pic>
    </p:spTree>
    <p:extLst>
      <p:ext uri="{BB962C8B-B14F-4D97-AF65-F5344CB8AC3E}">
        <p14:creationId xmlns:p14="http://schemas.microsoft.com/office/powerpoint/2010/main" val="19059244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611560" y="1772816"/>
            <a:ext cx="7696200" cy="4114800"/>
          </a:xfrm>
        </p:spPr>
        <p:txBody>
          <a:bodyPr/>
          <a:lstStyle/>
          <a:p>
            <a:pPr marL="0" indent="0">
              <a:buNone/>
            </a:pPr>
            <a:r>
              <a:rPr lang="nb-NO" sz="1800" dirty="0"/>
              <a:t>I denne fordypningen får du innsikt i hvordan du  jobber med mennesker med lese- og skrivevansker eller matematikkvansker.</a:t>
            </a:r>
          </a:p>
          <a:p>
            <a:pPr marL="0" indent="0">
              <a:buNone/>
            </a:pPr>
            <a:endParaRPr lang="nb-NO" sz="1800" dirty="0"/>
          </a:p>
          <a:p>
            <a:pPr marL="0" indent="0">
              <a:buNone/>
            </a:pPr>
            <a:r>
              <a:rPr lang="nb-NO" sz="1800" dirty="0"/>
              <a:t>Du får forskningsbasert kompetanse til å utføre spesialpedagogisk arbeid med hovedvekt på lese- og skrivevansker (dysleksi) og matematikkvansker. Arbeidet består av kartlegging, utredning og iverksetting av forebyggende og behandlende tiltak og evaluering av disse. I tillegg får du verktøy for å gi råd og veiledning rettet mot foreldre, lærere og andre i utdanningssystemet.</a:t>
            </a:r>
          </a:p>
          <a:p>
            <a:endParaRPr lang="nb-NO" sz="1400" dirty="0"/>
          </a:p>
          <a:p>
            <a:pPr lvl="1"/>
            <a:endParaRPr lang="nb-NO" sz="1400" dirty="0"/>
          </a:p>
          <a:p>
            <a:endParaRPr lang="nb-NO" sz="1800" b="1" dirty="0"/>
          </a:p>
          <a:p>
            <a:endParaRPr lang="nb-NO" dirty="0"/>
          </a:p>
        </p:txBody>
      </p:sp>
      <p:sp>
        <p:nvSpPr>
          <p:cNvPr id="4" name="Tittel 3"/>
          <p:cNvSpPr>
            <a:spLocks noGrp="1"/>
          </p:cNvSpPr>
          <p:nvPr>
            <p:ph type="title"/>
          </p:nvPr>
        </p:nvSpPr>
        <p:spPr>
          <a:xfrm>
            <a:off x="683568" y="773832"/>
            <a:ext cx="7696200" cy="1143000"/>
          </a:xfrm>
        </p:spPr>
        <p:txBody>
          <a:bodyPr/>
          <a:lstStyle/>
          <a:p>
            <a:r>
              <a:rPr lang="nb-NO" dirty="0"/>
              <a:t>Spesifikke lærevansker</a:t>
            </a:r>
          </a:p>
        </p:txBody>
      </p:sp>
      <p:pic>
        <p:nvPicPr>
          <p:cNvPr id="2052" name="Picture 4" descr="Dyskalkuli - Lommelege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99525" y="-27384"/>
            <a:ext cx="3108979" cy="18653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40542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61A81D0-AA12-92FF-13B8-E662956E8EAF}"/>
              </a:ext>
            </a:extLst>
          </p:cNvPr>
          <p:cNvSpPr>
            <a:spLocks noGrp="1"/>
          </p:cNvSpPr>
          <p:nvPr>
            <p:ph type="title"/>
          </p:nvPr>
        </p:nvSpPr>
        <p:spPr/>
        <p:txBody>
          <a:bodyPr/>
          <a:lstStyle/>
          <a:p>
            <a:r>
              <a:rPr lang="nb-NO" dirty="0"/>
              <a:t>Spesifikke lærevansker</a:t>
            </a:r>
          </a:p>
        </p:txBody>
      </p:sp>
      <p:sp>
        <p:nvSpPr>
          <p:cNvPr id="3" name="Plassholder for innhold 2">
            <a:extLst>
              <a:ext uri="{FF2B5EF4-FFF2-40B4-BE49-F238E27FC236}">
                <a16:creationId xmlns:a16="http://schemas.microsoft.com/office/drawing/2014/main" id="{CA5407CE-9A72-DAF4-A5F5-E19DD2F1A223}"/>
              </a:ext>
            </a:extLst>
          </p:cNvPr>
          <p:cNvSpPr>
            <a:spLocks noGrp="1"/>
          </p:cNvSpPr>
          <p:nvPr>
            <p:ph idx="1"/>
          </p:nvPr>
        </p:nvSpPr>
        <p:spPr/>
        <p:txBody>
          <a:bodyPr/>
          <a:lstStyle/>
          <a:p>
            <a:r>
              <a:rPr lang="nb-NO" sz="1800" dirty="0"/>
              <a:t>Alternativ i </a:t>
            </a:r>
            <a:r>
              <a:rPr lang="nb-NO" sz="1800" dirty="0" err="1"/>
              <a:t>søknadsweb</a:t>
            </a:r>
            <a:r>
              <a:rPr lang="nb-NO" sz="1800" dirty="0"/>
              <a:t>: </a:t>
            </a:r>
            <a:r>
              <a:rPr lang="nb-NO" sz="1800" b="1" dirty="0"/>
              <a:t>2842 UV Spesialpedagogikk, Spesifikke lærevansker</a:t>
            </a:r>
          </a:p>
          <a:p>
            <a:r>
              <a:rPr lang="nb-NO" sz="1800" dirty="0"/>
              <a:t>Antall</a:t>
            </a:r>
            <a:r>
              <a:rPr lang="nn-NO" sz="1800" dirty="0"/>
              <a:t> plasser: </a:t>
            </a:r>
            <a:r>
              <a:rPr lang="nn-NO" sz="1800" dirty="0" err="1"/>
              <a:t>ca</a:t>
            </a:r>
            <a:r>
              <a:rPr lang="nn-NO" sz="1800" dirty="0"/>
              <a:t> </a:t>
            </a:r>
            <a:r>
              <a:rPr lang="nn-NO" sz="1800" b="1" dirty="0"/>
              <a:t>35</a:t>
            </a:r>
            <a:endParaRPr lang="nb-NO" sz="1800" b="1" dirty="0"/>
          </a:p>
          <a:p>
            <a:endParaRPr lang="nb-NO" sz="1800" dirty="0"/>
          </a:p>
          <a:p>
            <a:r>
              <a:rPr lang="nb-NO" sz="1800" dirty="0"/>
              <a:t>Det er gode muligheter for relevant arbeid etter avlagt mastergrad. Typiske arbeidsplasser er i</a:t>
            </a:r>
          </a:p>
          <a:p>
            <a:pPr lvl="1"/>
            <a:r>
              <a:rPr lang="nb-NO" sz="1800" dirty="0"/>
              <a:t>utdanningssektoren</a:t>
            </a:r>
          </a:p>
          <a:p>
            <a:pPr lvl="1"/>
            <a:r>
              <a:rPr lang="nb-NO" sz="1800" dirty="0"/>
              <a:t>kommuner</a:t>
            </a:r>
          </a:p>
          <a:p>
            <a:pPr lvl="1"/>
            <a:r>
              <a:rPr lang="nb-NO" sz="1800" dirty="0"/>
              <a:t>kompetansesentre</a:t>
            </a:r>
          </a:p>
          <a:p>
            <a:pPr lvl="1"/>
            <a:r>
              <a:rPr lang="nb-NO" sz="1800" dirty="0"/>
              <a:t>pedagogisk-psykologisk rådgivningstjeneste (PPT)</a:t>
            </a:r>
          </a:p>
          <a:p>
            <a:pPr lvl="1"/>
            <a:r>
              <a:rPr lang="nb-NO" sz="1800" dirty="0"/>
              <a:t>helse- og sosialsektoren</a:t>
            </a:r>
          </a:p>
          <a:p>
            <a:pPr lvl="1"/>
            <a:r>
              <a:rPr lang="nb-NO" sz="1800" dirty="0"/>
              <a:t>med en mastergrad kan du søke om opptak på forskerutdanning (</a:t>
            </a:r>
            <a:r>
              <a:rPr lang="nb-NO" sz="1800" dirty="0" err="1"/>
              <a:t>phd</a:t>
            </a:r>
            <a:r>
              <a:rPr lang="nb-NO" sz="1800" dirty="0"/>
              <a:t>)</a:t>
            </a:r>
          </a:p>
        </p:txBody>
      </p:sp>
      <p:pic>
        <p:nvPicPr>
          <p:cNvPr id="5122" name="Picture 2" descr="Young boy dressed in school uniform sitting in a classroom at a desk writing on a piece of paper">
            <a:extLst>
              <a:ext uri="{FF2B5EF4-FFF2-40B4-BE49-F238E27FC236}">
                <a16:creationId xmlns:a16="http://schemas.microsoft.com/office/drawing/2014/main" id="{0A0F6C2B-6DD4-D5AB-FFDB-C8BD867B085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56176" y="260648"/>
            <a:ext cx="2348880" cy="17616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77198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755576" y="548680"/>
            <a:ext cx="7696200" cy="1143000"/>
          </a:xfrm>
        </p:spPr>
        <p:txBody>
          <a:bodyPr/>
          <a:lstStyle/>
          <a:p>
            <a:r>
              <a:rPr lang="nb-NO" dirty="0"/>
              <a:t>Nevroutviklingsforstyrrelser</a:t>
            </a:r>
          </a:p>
        </p:txBody>
      </p:sp>
      <p:sp>
        <p:nvSpPr>
          <p:cNvPr id="3" name="Plassholder for innhold 2"/>
          <p:cNvSpPr>
            <a:spLocks noGrp="1"/>
          </p:cNvSpPr>
          <p:nvPr>
            <p:ph idx="1"/>
          </p:nvPr>
        </p:nvSpPr>
        <p:spPr>
          <a:xfrm>
            <a:off x="683568" y="1484784"/>
            <a:ext cx="7973888" cy="4114800"/>
          </a:xfrm>
        </p:spPr>
        <p:txBody>
          <a:bodyPr/>
          <a:lstStyle/>
          <a:p>
            <a:pPr marL="0" indent="0">
              <a:buNone/>
            </a:pPr>
            <a:r>
              <a:rPr lang="nb-NO" sz="1800" dirty="0"/>
              <a:t>Denne studieretningen passer for deg som ønsker å lære hvordan du kan legge til rette for best mulig deltakelse for mennesker med autismespekterforstyrrelse, hjerneskade, Down syndrom, sjeldne syndromer eller multifunksjonshemming.</a:t>
            </a:r>
          </a:p>
          <a:p>
            <a:pPr marL="0" indent="0">
              <a:buNone/>
            </a:pPr>
            <a:r>
              <a:rPr lang="nb-NO" sz="1800" dirty="0"/>
              <a:t>Du får forskningsbasert kunnskap, ferdigheter og profesjonell kompetanse for å tilrettelegge og skape gode premisser for at mennesker med utviklingshemming skal få delta på lik linje med andre. Du lærer å kartlegge, utarbeide tiltak, gjennomføre tester, samt gi råd og veilede personer med utviklingshemning på individ- og systemnivå.</a:t>
            </a:r>
          </a:p>
          <a:p>
            <a:pPr lvl="1"/>
            <a:endParaRPr lang="nb-NO" sz="1400" dirty="0"/>
          </a:p>
          <a:p>
            <a:pPr marL="0" indent="0">
              <a:buNone/>
            </a:pPr>
            <a:endParaRPr lang="nb-NO" sz="1800" dirty="0"/>
          </a:p>
          <a:p>
            <a:endParaRPr lang="nb-NO" dirty="0"/>
          </a:p>
        </p:txBody>
      </p:sp>
      <p:pic>
        <p:nvPicPr>
          <p:cNvPr id="3074" name="Picture 2" descr="Autistiske barn kan lære bildespråk"/>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7144" y="0"/>
            <a:ext cx="2722848" cy="15542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763956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FC4CA82B-FD47-3522-6077-74EC9C476F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67132" y="66939"/>
            <a:ext cx="3079698" cy="1542522"/>
          </a:xfrm>
          <a:prstGeom prst="rect">
            <a:avLst/>
          </a:prstGeom>
          <a:noFill/>
          <a:extLst>
            <a:ext uri="{909E8E84-426E-40DD-AFC4-6F175D3DCCD1}">
              <a14:hiddenFill xmlns:a14="http://schemas.microsoft.com/office/drawing/2010/main">
                <a:solidFill>
                  <a:srgbClr val="FFFFFF"/>
                </a:solidFill>
              </a14:hiddenFill>
            </a:ext>
          </a:extLst>
        </p:spPr>
      </p:pic>
      <p:sp>
        <p:nvSpPr>
          <p:cNvPr id="2" name="Tittel 1">
            <a:extLst>
              <a:ext uri="{FF2B5EF4-FFF2-40B4-BE49-F238E27FC236}">
                <a16:creationId xmlns:a16="http://schemas.microsoft.com/office/drawing/2014/main" id="{40D3EAD8-C733-E389-9BF0-0FC0B3119476}"/>
              </a:ext>
            </a:extLst>
          </p:cNvPr>
          <p:cNvSpPr>
            <a:spLocks noGrp="1"/>
          </p:cNvSpPr>
          <p:nvPr>
            <p:ph type="title"/>
          </p:nvPr>
        </p:nvSpPr>
        <p:spPr/>
        <p:txBody>
          <a:bodyPr/>
          <a:lstStyle/>
          <a:p>
            <a:r>
              <a:rPr lang="nb-NO" dirty="0"/>
              <a:t>Nevroutviklingsforstyrrelser</a:t>
            </a:r>
          </a:p>
        </p:txBody>
      </p:sp>
      <p:sp>
        <p:nvSpPr>
          <p:cNvPr id="3" name="Plassholder for innhold 2">
            <a:extLst>
              <a:ext uri="{FF2B5EF4-FFF2-40B4-BE49-F238E27FC236}">
                <a16:creationId xmlns:a16="http://schemas.microsoft.com/office/drawing/2014/main" id="{E4458128-D360-9F1D-95BB-33914EF3C03E}"/>
              </a:ext>
            </a:extLst>
          </p:cNvPr>
          <p:cNvSpPr>
            <a:spLocks noGrp="1"/>
          </p:cNvSpPr>
          <p:nvPr>
            <p:ph idx="1"/>
          </p:nvPr>
        </p:nvSpPr>
        <p:spPr/>
        <p:txBody>
          <a:bodyPr/>
          <a:lstStyle/>
          <a:p>
            <a:r>
              <a:rPr lang="nb-NO" sz="1800" dirty="0"/>
              <a:t>Alternativ i </a:t>
            </a:r>
            <a:r>
              <a:rPr lang="nb-NO" sz="1800" dirty="0" err="1"/>
              <a:t>søknadsweb</a:t>
            </a:r>
            <a:r>
              <a:rPr lang="nb-NO" sz="1800" b="1" dirty="0"/>
              <a:t>: </a:t>
            </a:r>
            <a:r>
              <a:rPr lang="nn-NO" sz="1800" b="1" dirty="0"/>
              <a:t>2803 UV Spesialpedagogikk, </a:t>
            </a:r>
            <a:r>
              <a:rPr lang="nn-NO" sz="1800" b="1" dirty="0" err="1"/>
              <a:t>Nevroutviklingsforstyrrelser</a:t>
            </a:r>
            <a:endParaRPr lang="nn-NO" sz="1800" b="1" dirty="0"/>
          </a:p>
          <a:p>
            <a:r>
              <a:rPr lang="nb-NO" sz="1800" dirty="0"/>
              <a:t>Antall</a:t>
            </a:r>
            <a:r>
              <a:rPr lang="nn-NO" sz="1800" dirty="0"/>
              <a:t> plasser: </a:t>
            </a:r>
            <a:r>
              <a:rPr lang="nn-NO" sz="1800" dirty="0" err="1"/>
              <a:t>ca</a:t>
            </a:r>
            <a:r>
              <a:rPr lang="nn-NO" sz="1800" dirty="0"/>
              <a:t> </a:t>
            </a:r>
            <a:r>
              <a:rPr lang="nn-NO" sz="1800" b="1" dirty="0"/>
              <a:t>40</a:t>
            </a:r>
          </a:p>
          <a:p>
            <a:endParaRPr lang="nn-NO" sz="1800" b="1" dirty="0"/>
          </a:p>
          <a:p>
            <a:r>
              <a:rPr lang="nb-NO" sz="1800" dirty="0"/>
              <a:t>Typiske arbeidsplasser er i</a:t>
            </a:r>
          </a:p>
          <a:p>
            <a:pPr lvl="1"/>
            <a:r>
              <a:rPr lang="nb-NO" sz="1800" dirty="0"/>
              <a:t>helse- sosial- og utdanningssektoren</a:t>
            </a:r>
          </a:p>
          <a:p>
            <a:pPr lvl="1"/>
            <a:r>
              <a:rPr lang="nb-NO" sz="1800" dirty="0"/>
              <a:t>kommuner</a:t>
            </a:r>
          </a:p>
          <a:p>
            <a:pPr lvl="1"/>
            <a:r>
              <a:rPr lang="nb-NO" sz="1800" dirty="0"/>
              <a:t>pedagogiske og andre kompetansesentre</a:t>
            </a:r>
          </a:p>
          <a:p>
            <a:pPr lvl="1"/>
            <a:r>
              <a:rPr lang="nb-NO" sz="1800" dirty="0"/>
              <a:t>pedagogisk-psykologisk rådgivningstjeneste (PPT)</a:t>
            </a:r>
          </a:p>
          <a:p>
            <a:pPr lvl="1"/>
            <a:r>
              <a:rPr lang="nb-NO" sz="1800" dirty="0"/>
              <a:t>boliger og institusjoner</a:t>
            </a:r>
          </a:p>
          <a:p>
            <a:pPr lvl="1"/>
            <a:r>
              <a:rPr lang="nb-NO" sz="1800" dirty="0"/>
              <a:t>arbeids- og fritidssektoren</a:t>
            </a:r>
          </a:p>
          <a:p>
            <a:pPr lvl="1"/>
            <a:r>
              <a:rPr lang="nb-NO" sz="1800" dirty="0"/>
              <a:t>Med en mastergrad kan du søke om opptak på forskerutdanning (</a:t>
            </a:r>
            <a:r>
              <a:rPr lang="nb-NO" sz="1800" dirty="0" err="1"/>
              <a:t>phd</a:t>
            </a:r>
            <a:r>
              <a:rPr lang="nb-NO" sz="1800" dirty="0"/>
              <a:t>)</a:t>
            </a:r>
          </a:p>
          <a:p>
            <a:endParaRPr lang="nb-NO" dirty="0"/>
          </a:p>
        </p:txBody>
      </p:sp>
    </p:spTree>
    <p:extLst>
      <p:ext uri="{BB962C8B-B14F-4D97-AF65-F5344CB8AC3E}">
        <p14:creationId xmlns:p14="http://schemas.microsoft.com/office/powerpoint/2010/main" val="18614550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7AB7710-2D50-70CC-4E4C-18CB14D29C92}"/>
              </a:ext>
            </a:extLst>
          </p:cNvPr>
          <p:cNvSpPr>
            <a:spLocks noGrp="1"/>
          </p:cNvSpPr>
          <p:nvPr>
            <p:ph type="title"/>
          </p:nvPr>
        </p:nvSpPr>
        <p:spPr/>
        <p:txBody>
          <a:bodyPr/>
          <a:lstStyle/>
          <a:p>
            <a:r>
              <a:rPr lang="en-US" dirty="0"/>
              <a:t>Research in Special Needs Education</a:t>
            </a:r>
            <a:endParaRPr lang="nb-NO" dirty="0"/>
          </a:p>
        </p:txBody>
      </p:sp>
      <p:pic>
        <p:nvPicPr>
          <p:cNvPr id="5" name="Plassholder for innhold 4">
            <a:extLst>
              <a:ext uri="{FF2B5EF4-FFF2-40B4-BE49-F238E27FC236}">
                <a16:creationId xmlns:a16="http://schemas.microsoft.com/office/drawing/2014/main" id="{D56AFC20-87AB-F40F-6F0A-C6BFC0B8701F}"/>
              </a:ext>
            </a:extLst>
          </p:cNvPr>
          <p:cNvPicPr>
            <a:picLocks noGrp="1" noChangeAspect="1"/>
          </p:cNvPicPr>
          <p:nvPr>
            <p:ph idx="1"/>
          </p:nvPr>
        </p:nvPicPr>
        <p:blipFill>
          <a:blip r:embed="rId2"/>
          <a:stretch>
            <a:fillRect/>
          </a:stretch>
        </p:blipFill>
        <p:spPr>
          <a:xfrm>
            <a:off x="5868144" y="1628800"/>
            <a:ext cx="2475100" cy="1391007"/>
          </a:xfrm>
        </p:spPr>
      </p:pic>
      <p:sp>
        <p:nvSpPr>
          <p:cNvPr id="6" name="TekstSylinder 5">
            <a:extLst>
              <a:ext uri="{FF2B5EF4-FFF2-40B4-BE49-F238E27FC236}">
                <a16:creationId xmlns:a16="http://schemas.microsoft.com/office/drawing/2014/main" id="{3EFDB548-C82F-FC3F-D97E-7F8B8B26E28D}"/>
              </a:ext>
            </a:extLst>
          </p:cNvPr>
          <p:cNvSpPr txBox="1"/>
          <p:nvPr/>
        </p:nvSpPr>
        <p:spPr>
          <a:xfrm>
            <a:off x="251520" y="3133124"/>
            <a:ext cx="8640960" cy="5632311"/>
          </a:xfrm>
          <a:prstGeom prst="rect">
            <a:avLst/>
          </a:prstGeom>
          <a:noFill/>
        </p:spPr>
        <p:txBody>
          <a:bodyPr wrap="square" rtlCol="0">
            <a:spAutoFit/>
          </a:bodyPr>
          <a:lstStyle/>
          <a:p>
            <a:r>
              <a:rPr lang="nb-NO" sz="1800" dirty="0"/>
              <a:t>Dette er et eget engelskspråklig masterprogram som fokuserer på spesialpedagogisk metode og inkluderende opplæring.</a:t>
            </a:r>
          </a:p>
          <a:p>
            <a:endParaRPr lang="nb-NO" sz="1800" dirty="0"/>
          </a:p>
          <a:p>
            <a:r>
              <a:rPr lang="nb-NO" sz="1800" dirty="0"/>
              <a:t>Programmet deler en del undervisningen, blant annet noe metode med norsk </a:t>
            </a:r>
            <a:br>
              <a:rPr lang="nb-NO" sz="1800" dirty="0"/>
            </a:br>
            <a:r>
              <a:rPr lang="nb-NO" sz="1800" dirty="0"/>
              <a:t>master, har valgfrie emner </a:t>
            </a:r>
            <a:r>
              <a:rPr lang="nb-NO" sz="1800" dirty="0" err="1"/>
              <a:t>bl.a</a:t>
            </a:r>
            <a:r>
              <a:rPr lang="nb-NO" sz="1800" dirty="0"/>
              <a:t> fra norske fordypningen, men gir ikke </a:t>
            </a:r>
            <a:br>
              <a:rPr lang="nb-NO" sz="1800" dirty="0"/>
            </a:br>
            <a:r>
              <a:rPr lang="nb-NO" sz="1800" dirty="0" err="1"/>
              <a:t>testkompetanse</a:t>
            </a:r>
            <a:r>
              <a:rPr lang="nb-NO" sz="1800" dirty="0"/>
              <a:t>. </a:t>
            </a:r>
          </a:p>
          <a:p>
            <a:r>
              <a:rPr lang="nb-NO" sz="1800" dirty="0"/>
              <a:t>Dette programmet kombinerer den nordiske tilnærmingen til inkluderende opplæring med global kunnskap fra ulike  kulturelle kontekster. </a:t>
            </a:r>
          </a:p>
          <a:p>
            <a:r>
              <a:rPr lang="nb-NO" sz="1800" dirty="0"/>
              <a:t>Studiet vil gi deg betydelig kunnskap innen de ulike </a:t>
            </a:r>
          </a:p>
          <a:p>
            <a:r>
              <a:rPr lang="nb-NO" sz="1800" dirty="0"/>
              <a:t>fagområdene spesialundervisning, med den ekstra fordelen av en unik </a:t>
            </a:r>
          </a:p>
          <a:p>
            <a:r>
              <a:rPr lang="nb-NO" sz="1800" dirty="0"/>
              <a:t>kombinasjon av teoretisk og empirisk kunnskap utviklet i forskningsmiljøet </a:t>
            </a:r>
          </a:p>
          <a:p>
            <a:r>
              <a:rPr lang="nb-NO" sz="1800" dirty="0"/>
              <a:t>ved Institutt for spesialpedagogikk. I tillegg har studentene mulighet til å delta</a:t>
            </a:r>
          </a:p>
          <a:p>
            <a:r>
              <a:rPr lang="nb-NO" sz="1800" dirty="0"/>
              <a:t>i den vitenskapelige forskningen som utføres ved ISP.</a:t>
            </a:r>
          </a:p>
          <a:p>
            <a:endParaRPr lang="nb-NO" sz="1800" dirty="0"/>
          </a:p>
          <a:p>
            <a:br>
              <a:rPr lang="nb-NO" sz="1800" dirty="0"/>
            </a:br>
            <a:br>
              <a:rPr lang="nb-NO" sz="1800" dirty="0"/>
            </a:br>
            <a:endParaRPr lang="nb-NO" sz="1800" dirty="0"/>
          </a:p>
          <a:p>
            <a:pPr marL="742950" lvl="1" indent="-285750">
              <a:buFont typeface="Arial" panose="020B0604020202020204" pitchFamily="34" charset="0"/>
              <a:buChar char="•"/>
            </a:pPr>
            <a:endParaRPr lang="nb-NO" sz="1800" dirty="0"/>
          </a:p>
          <a:p>
            <a:endParaRPr lang="nb-NO" sz="1800" dirty="0"/>
          </a:p>
          <a:p>
            <a:r>
              <a:rPr lang="nb-NO" sz="1800" dirty="0"/>
              <a:t> </a:t>
            </a:r>
          </a:p>
        </p:txBody>
      </p:sp>
    </p:spTree>
    <p:extLst>
      <p:ext uri="{BB962C8B-B14F-4D97-AF65-F5344CB8AC3E}">
        <p14:creationId xmlns:p14="http://schemas.microsoft.com/office/powerpoint/2010/main" val="23739052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A111793-9531-3A8E-9208-F33F419F6F67}"/>
              </a:ext>
            </a:extLst>
          </p:cNvPr>
          <p:cNvSpPr>
            <a:spLocks noGrp="1"/>
          </p:cNvSpPr>
          <p:nvPr>
            <p:ph type="title"/>
          </p:nvPr>
        </p:nvSpPr>
        <p:spPr/>
        <p:txBody>
          <a:bodyPr/>
          <a:lstStyle/>
          <a:p>
            <a:r>
              <a:rPr lang="nb-NO" dirty="0"/>
              <a:t>O</a:t>
            </a:r>
            <a:r>
              <a:rPr lang="nb-NO" b="1" dirty="0">
                <a:latin typeface="+mj-lt"/>
                <a:ea typeface="+mj-ea"/>
                <a:cs typeface="+mj-cs"/>
              </a:rPr>
              <a:t>ppbygning av RSNE-programmet</a:t>
            </a:r>
            <a:endParaRPr lang="nb-NO" dirty="0"/>
          </a:p>
        </p:txBody>
      </p:sp>
      <p:sp>
        <p:nvSpPr>
          <p:cNvPr id="3" name="Plassholder for innhold 2">
            <a:extLst>
              <a:ext uri="{FF2B5EF4-FFF2-40B4-BE49-F238E27FC236}">
                <a16:creationId xmlns:a16="http://schemas.microsoft.com/office/drawing/2014/main" id="{F336207B-1AB8-B6F8-88A2-B6E8638E214C}"/>
              </a:ext>
            </a:extLst>
          </p:cNvPr>
          <p:cNvSpPr>
            <a:spLocks noGrp="1"/>
          </p:cNvSpPr>
          <p:nvPr>
            <p:ph idx="1"/>
          </p:nvPr>
        </p:nvSpPr>
        <p:spPr/>
        <p:txBody>
          <a:bodyPr/>
          <a:lstStyle/>
          <a:p>
            <a:endParaRPr lang="nb-NO"/>
          </a:p>
        </p:txBody>
      </p:sp>
      <p:sp>
        <p:nvSpPr>
          <p:cNvPr id="4" name="Plassholder for tekst 3">
            <a:extLst>
              <a:ext uri="{FF2B5EF4-FFF2-40B4-BE49-F238E27FC236}">
                <a16:creationId xmlns:a16="http://schemas.microsoft.com/office/drawing/2014/main" id="{150F2182-1477-B5A0-D630-E53C25F7F813}"/>
              </a:ext>
            </a:extLst>
          </p:cNvPr>
          <p:cNvSpPr>
            <a:spLocks noGrp="1"/>
          </p:cNvSpPr>
          <p:nvPr>
            <p:ph type="body" sz="half" idx="2"/>
          </p:nvPr>
        </p:nvSpPr>
        <p:spPr>
          <a:xfrm>
            <a:off x="457200" y="1524000"/>
            <a:ext cx="3250704" cy="4691063"/>
          </a:xfrm>
        </p:spPr>
        <p:txBody>
          <a:bodyPr/>
          <a:lstStyle/>
          <a:p>
            <a:pPr>
              <a:spcBef>
                <a:spcPct val="20000"/>
              </a:spcBef>
            </a:pPr>
            <a:r>
              <a:rPr lang="nb-NO" sz="1400" dirty="0">
                <a:latin typeface="+mn-lt"/>
                <a:ea typeface="+mn-ea"/>
                <a:cs typeface="+mn-cs"/>
              </a:rPr>
              <a:t>To programspesifikke emner  RSNE4001 og RSNE4002 høst</a:t>
            </a:r>
          </a:p>
          <a:p>
            <a:pPr>
              <a:spcBef>
                <a:spcPct val="20000"/>
              </a:spcBef>
            </a:pPr>
            <a:br>
              <a:rPr lang="nb-NO" sz="1400" dirty="0">
                <a:latin typeface="+mn-lt"/>
                <a:ea typeface="+mn-ea"/>
                <a:cs typeface="+mn-cs"/>
              </a:rPr>
            </a:br>
            <a:r>
              <a:rPr lang="nb-NO" sz="1400" dirty="0">
                <a:latin typeface="+mn-lt"/>
                <a:ea typeface="+mn-ea"/>
                <a:cs typeface="+mn-cs"/>
              </a:rPr>
              <a:t>Vitenskapsteori, forskningsmetode og statistikk (10 stp)  RSNE4011, RSNE4012, RSNE4013  høst</a:t>
            </a:r>
          </a:p>
          <a:p>
            <a:pPr>
              <a:spcBef>
                <a:spcPct val="20000"/>
              </a:spcBef>
            </a:pPr>
            <a:endParaRPr lang="nb-NO" dirty="0"/>
          </a:p>
          <a:p>
            <a:pPr>
              <a:spcBef>
                <a:spcPct val="20000"/>
              </a:spcBef>
            </a:pPr>
            <a:r>
              <a:rPr lang="nb-NO" dirty="0"/>
              <a:t>Valgfrie emner innen spesialpedagogikk (som SPED4x03 og RSNE4100) vår </a:t>
            </a:r>
          </a:p>
          <a:p>
            <a:endParaRPr lang="nb-NO" dirty="0"/>
          </a:p>
          <a:p>
            <a:r>
              <a:rPr lang="nb-NO" dirty="0"/>
              <a:t>Valgfrie metodeemner (15 stp) høst 3.sem. </a:t>
            </a:r>
          </a:p>
          <a:p>
            <a:pPr>
              <a:spcBef>
                <a:spcPct val="20000"/>
              </a:spcBef>
            </a:pPr>
            <a:br>
              <a:rPr lang="nb-NO" sz="1400" dirty="0">
                <a:latin typeface="+mn-lt"/>
                <a:ea typeface="+mn-ea"/>
                <a:cs typeface="+mn-cs"/>
              </a:rPr>
            </a:br>
            <a:r>
              <a:rPr lang="nb-NO" sz="1400" dirty="0">
                <a:latin typeface="+mn-lt"/>
                <a:ea typeface="+mn-ea"/>
                <a:cs typeface="+mn-cs"/>
              </a:rPr>
              <a:t>Masteroppgave (45 stp) RSNE4900</a:t>
            </a:r>
          </a:p>
          <a:p>
            <a:pPr>
              <a:spcBef>
                <a:spcPct val="20000"/>
              </a:spcBef>
            </a:pPr>
            <a:br>
              <a:rPr lang="nb-NO" sz="1400" dirty="0">
                <a:latin typeface="+mn-lt"/>
                <a:ea typeface="+mn-ea"/>
                <a:cs typeface="+mn-cs"/>
              </a:rPr>
            </a:br>
            <a:endParaRPr lang="nb-NO" dirty="0"/>
          </a:p>
        </p:txBody>
      </p:sp>
      <p:pic>
        <p:nvPicPr>
          <p:cNvPr id="6" name="Bilde 5">
            <a:extLst>
              <a:ext uri="{FF2B5EF4-FFF2-40B4-BE49-F238E27FC236}">
                <a16:creationId xmlns:a16="http://schemas.microsoft.com/office/drawing/2014/main" id="{5DA90967-7B3F-5500-6FA6-F649366ABC9B}"/>
              </a:ext>
            </a:extLst>
          </p:cNvPr>
          <p:cNvPicPr>
            <a:picLocks noChangeAspect="1"/>
          </p:cNvPicPr>
          <p:nvPr/>
        </p:nvPicPr>
        <p:blipFill>
          <a:blip r:embed="rId2"/>
          <a:stretch>
            <a:fillRect/>
          </a:stretch>
        </p:blipFill>
        <p:spPr>
          <a:xfrm>
            <a:off x="4355976" y="1268760"/>
            <a:ext cx="4032448" cy="4686734"/>
          </a:xfrm>
          <a:prstGeom prst="rect">
            <a:avLst/>
          </a:prstGeom>
        </p:spPr>
      </p:pic>
    </p:spTree>
    <p:extLst>
      <p:ext uri="{BB962C8B-B14F-4D97-AF65-F5344CB8AC3E}">
        <p14:creationId xmlns:p14="http://schemas.microsoft.com/office/powerpoint/2010/main" val="2031358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2E48B0E-01F6-2B3E-AF25-03B7792A3223}"/>
              </a:ext>
            </a:extLst>
          </p:cNvPr>
          <p:cNvSpPr>
            <a:spLocks noGrp="1"/>
          </p:cNvSpPr>
          <p:nvPr>
            <p:ph type="title"/>
          </p:nvPr>
        </p:nvSpPr>
        <p:spPr/>
        <p:txBody>
          <a:bodyPr/>
          <a:lstStyle/>
          <a:p>
            <a:r>
              <a:rPr lang="nb-NO" dirty="0"/>
              <a:t>RSNE</a:t>
            </a:r>
          </a:p>
        </p:txBody>
      </p:sp>
      <p:sp>
        <p:nvSpPr>
          <p:cNvPr id="3" name="Plassholder for innhold 2">
            <a:extLst>
              <a:ext uri="{FF2B5EF4-FFF2-40B4-BE49-F238E27FC236}">
                <a16:creationId xmlns:a16="http://schemas.microsoft.com/office/drawing/2014/main" id="{CB35E583-4186-FEC4-C549-493669EB7087}"/>
              </a:ext>
            </a:extLst>
          </p:cNvPr>
          <p:cNvSpPr>
            <a:spLocks noGrp="1"/>
          </p:cNvSpPr>
          <p:nvPr>
            <p:ph idx="1"/>
          </p:nvPr>
        </p:nvSpPr>
        <p:spPr/>
        <p:txBody>
          <a:bodyPr/>
          <a:lstStyle/>
          <a:p>
            <a:pPr marL="285750" indent="-285750">
              <a:buFont typeface="Arial" panose="020B0604020202020204" pitchFamily="34" charset="0"/>
              <a:buChar char="•"/>
            </a:pPr>
            <a:r>
              <a:rPr lang="nb-NO" sz="1800" dirty="0"/>
              <a:t>Alternativ i </a:t>
            </a:r>
            <a:r>
              <a:rPr lang="nb-NO" sz="1800" dirty="0" err="1"/>
              <a:t>søknadsweb</a:t>
            </a:r>
            <a:r>
              <a:rPr lang="nb-NO" sz="1800" b="1" dirty="0"/>
              <a:t>: </a:t>
            </a:r>
            <a:r>
              <a:rPr lang="nn-NO" sz="1800" b="1" dirty="0"/>
              <a:t>1894  </a:t>
            </a:r>
            <a:r>
              <a:rPr lang="en-US" sz="1800" b="1" dirty="0"/>
              <a:t>UV Research in Special Needs Education</a:t>
            </a:r>
          </a:p>
          <a:p>
            <a:pPr marL="285750" indent="-285750">
              <a:buFont typeface="Arial" panose="020B0604020202020204" pitchFamily="34" charset="0"/>
              <a:buChar char="•"/>
            </a:pPr>
            <a:r>
              <a:rPr lang="nb-NO" sz="1800" dirty="0"/>
              <a:t>Antall</a:t>
            </a:r>
            <a:r>
              <a:rPr lang="nn-NO" sz="1800" dirty="0"/>
              <a:t> plasser: </a:t>
            </a:r>
            <a:r>
              <a:rPr lang="nn-NO" sz="1800" dirty="0" err="1"/>
              <a:t>ca</a:t>
            </a:r>
            <a:r>
              <a:rPr lang="nn-NO" sz="1800"/>
              <a:t> </a:t>
            </a:r>
            <a:r>
              <a:rPr lang="nn-NO" sz="1800" b="1"/>
              <a:t>20</a:t>
            </a:r>
          </a:p>
          <a:p>
            <a:pPr marL="285750" indent="-285750">
              <a:buFont typeface="Arial" panose="020B0604020202020204" pitchFamily="34" charset="0"/>
              <a:buChar char="•"/>
            </a:pPr>
            <a:endParaRPr lang="en-US" sz="1800" b="1" dirty="0"/>
          </a:p>
          <a:p>
            <a:pPr marL="285750" indent="-285750">
              <a:buFont typeface="Arial" panose="020B0604020202020204" pitchFamily="34" charset="0"/>
              <a:buChar char="•"/>
            </a:pPr>
            <a:endParaRPr lang="nn-NO" sz="1800" b="1" dirty="0"/>
          </a:p>
          <a:p>
            <a:r>
              <a:rPr lang="nb-NO" sz="1800" dirty="0"/>
              <a:t>Typiske arbeidsplasser er </a:t>
            </a:r>
          </a:p>
          <a:p>
            <a:pPr marL="742950" lvl="1" indent="-285750">
              <a:buFont typeface="Arial" panose="020B0604020202020204" pitchFamily="34" charset="0"/>
              <a:buChar char="•"/>
            </a:pPr>
            <a:r>
              <a:rPr lang="nb-NO" sz="1800" dirty="0"/>
              <a:t>utdanningsforskning og utredningsarbeid</a:t>
            </a:r>
          </a:p>
          <a:p>
            <a:pPr marL="742950" lvl="1" indent="-285750">
              <a:buFont typeface="Arial" panose="020B0604020202020204" pitchFamily="34" charset="0"/>
              <a:buChar char="•"/>
            </a:pPr>
            <a:r>
              <a:rPr lang="nb-NO" sz="1800" dirty="0"/>
              <a:t>internasjonale </a:t>
            </a:r>
            <a:r>
              <a:rPr lang="nb-NO" sz="1800" dirty="0" err="1"/>
              <a:t>NGO-er</a:t>
            </a:r>
            <a:endParaRPr lang="nb-NO" sz="1800" dirty="0"/>
          </a:p>
          <a:p>
            <a:pPr marL="742950" lvl="1" indent="-285750">
              <a:buFont typeface="Arial" panose="020B0604020202020204" pitchFamily="34" charset="0"/>
              <a:buChar char="•"/>
            </a:pPr>
            <a:r>
              <a:rPr lang="nb-NO" sz="1800" dirty="0"/>
              <a:t>utdanningssektoren</a:t>
            </a:r>
          </a:p>
          <a:p>
            <a:pPr marL="742950" lvl="1" indent="-285750">
              <a:buFont typeface="Arial" panose="020B0604020202020204" pitchFamily="34" charset="0"/>
              <a:buChar char="•"/>
            </a:pPr>
            <a:r>
              <a:rPr lang="nb-NO" sz="1800" dirty="0"/>
              <a:t>med en mastergrad kan du søke om opptak på forskerutdanning (</a:t>
            </a:r>
            <a:r>
              <a:rPr lang="nb-NO" sz="1800" dirty="0" err="1"/>
              <a:t>phd</a:t>
            </a:r>
            <a:r>
              <a:rPr lang="nb-NO" sz="1800" dirty="0"/>
              <a:t>)</a:t>
            </a:r>
          </a:p>
          <a:p>
            <a:endParaRPr lang="nb-NO" dirty="0"/>
          </a:p>
        </p:txBody>
      </p:sp>
      <p:pic>
        <p:nvPicPr>
          <p:cNvPr id="6146" name="Picture 2" descr="Four Types of Group Work Activities to Engage Students">
            <a:extLst>
              <a:ext uri="{FF2B5EF4-FFF2-40B4-BE49-F238E27FC236}">
                <a16:creationId xmlns:a16="http://schemas.microsoft.com/office/drawing/2014/main" id="{D863EA0D-AA3F-CEE6-72BD-C6D897636B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8064" y="185979"/>
            <a:ext cx="3319089" cy="17632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9700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1BF8477-FA89-0E50-BAE8-0A738B993120}"/>
              </a:ext>
            </a:extLst>
          </p:cNvPr>
          <p:cNvSpPr>
            <a:spLocks noGrp="1"/>
          </p:cNvSpPr>
          <p:nvPr>
            <p:ph type="title"/>
          </p:nvPr>
        </p:nvSpPr>
        <p:spPr>
          <a:xfrm>
            <a:off x="395536" y="1844824"/>
            <a:ext cx="7696200" cy="1143000"/>
          </a:xfrm>
        </p:spPr>
        <p:txBody>
          <a:bodyPr/>
          <a:lstStyle/>
          <a:p>
            <a:r>
              <a:rPr lang="nb-NO" dirty="0"/>
              <a:t>Ønsker du å vite mer om det faglige innholdet?</a:t>
            </a:r>
          </a:p>
        </p:txBody>
      </p:sp>
      <p:sp>
        <p:nvSpPr>
          <p:cNvPr id="3" name="Plassholder for innhold 2">
            <a:extLst>
              <a:ext uri="{FF2B5EF4-FFF2-40B4-BE49-F238E27FC236}">
                <a16:creationId xmlns:a16="http://schemas.microsoft.com/office/drawing/2014/main" id="{2CF108D4-7CF0-F879-90BD-5B4EF311D3C0}"/>
              </a:ext>
            </a:extLst>
          </p:cNvPr>
          <p:cNvSpPr>
            <a:spLocks noGrp="1"/>
          </p:cNvSpPr>
          <p:nvPr>
            <p:ph idx="1"/>
          </p:nvPr>
        </p:nvSpPr>
        <p:spPr>
          <a:xfrm>
            <a:off x="107504" y="3194300"/>
            <a:ext cx="7696200" cy="4114800"/>
          </a:xfrm>
        </p:spPr>
        <p:txBody>
          <a:bodyPr/>
          <a:lstStyle/>
          <a:p>
            <a:r>
              <a:rPr lang="en-US" dirty="0">
                <a:effectLst/>
              </a:rPr>
              <a:t>Speed-dating med </a:t>
            </a:r>
            <a:r>
              <a:rPr lang="en-US" dirty="0" err="1">
                <a:effectLst/>
              </a:rPr>
              <a:t>faglærerne</a:t>
            </a:r>
            <a:r>
              <a:rPr lang="en-US" dirty="0">
                <a:effectLst/>
              </a:rPr>
              <a:t> </a:t>
            </a:r>
            <a:r>
              <a:rPr lang="en-US" dirty="0" err="1">
                <a:effectLst/>
              </a:rPr>
              <a:t>på</a:t>
            </a:r>
            <a:r>
              <a:rPr lang="en-US" dirty="0">
                <a:effectLst/>
              </a:rPr>
              <a:t> master </a:t>
            </a:r>
            <a:r>
              <a:rPr lang="en-US" dirty="0" err="1">
                <a:effectLst/>
              </a:rPr>
              <a:t>i</a:t>
            </a:r>
            <a:r>
              <a:rPr lang="en-US" dirty="0">
                <a:effectLst/>
              </a:rPr>
              <a:t> </a:t>
            </a:r>
            <a:r>
              <a:rPr lang="en-US" dirty="0" err="1">
                <a:effectLst/>
              </a:rPr>
              <a:t>spesialpedagogikk</a:t>
            </a:r>
            <a:r>
              <a:rPr lang="en-US" dirty="0">
                <a:effectLst/>
              </a:rPr>
              <a:t> </a:t>
            </a:r>
            <a:r>
              <a:rPr lang="en-US" dirty="0" err="1">
                <a:effectLst/>
              </a:rPr>
              <a:t>og</a:t>
            </a:r>
            <a:r>
              <a:rPr lang="en-US" dirty="0">
                <a:effectLst/>
              </a:rPr>
              <a:t> Master in Research in Special Needs Education. </a:t>
            </a:r>
            <a:br>
              <a:rPr lang="en-US" dirty="0">
                <a:effectLst/>
              </a:rPr>
            </a:br>
            <a:r>
              <a:rPr lang="en-US" dirty="0">
                <a:effectLst/>
              </a:rPr>
              <a:t>L</a:t>
            </a:r>
            <a:r>
              <a:rPr lang="nb-NO" dirty="0">
                <a:effectLst/>
              </a:rPr>
              <a:t>ær mer om vårt fagtilbud og hva de ulike masterprogrammene og masterfordypningene innebærer.</a:t>
            </a:r>
            <a:endParaRPr lang="en-US" dirty="0">
              <a:effectLst/>
            </a:endParaRPr>
          </a:p>
          <a:p>
            <a:r>
              <a:rPr lang="en-US" dirty="0"/>
              <a:t>I </a:t>
            </a:r>
            <a:r>
              <a:rPr lang="en-US" dirty="0" err="1"/>
              <a:t>dag</a:t>
            </a:r>
            <a:r>
              <a:rPr lang="en-US" dirty="0"/>
              <a:t> kl 12:15, Aud 2, Helga Engs </a:t>
            </a:r>
            <a:r>
              <a:rPr lang="en-US" dirty="0" err="1"/>
              <a:t>hus</a:t>
            </a:r>
            <a:r>
              <a:rPr lang="en-US" dirty="0"/>
              <a:t>. </a:t>
            </a:r>
            <a:endParaRPr lang="nb-NO" dirty="0"/>
          </a:p>
        </p:txBody>
      </p:sp>
      <p:pic>
        <p:nvPicPr>
          <p:cNvPr id="5" name="Bilde 4" descr="Et bilde som inneholder klær, kvinne, Menneskeansikt, innendørs&#10;&#10;Automatisk generert beskrivelse">
            <a:extLst>
              <a:ext uri="{FF2B5EF4-FFF2-40B4-BE49-F238E27FC236}">
                <a16:creationId xmlns:a16="http://schemas.microsoft.com/office/drawing/2014/main" id="{4C9D8F33-96AC-50B9-4B8F-1F68CCA03579}"/>
              </a:ext>
            </a:extLst>
          </p:cNvPr>
          <p:cNvPicPr>
            <a:picLocks noChangeAspect="1"/>
          </p:cNvPicPr>
          <p:nvPr/>
        </p:nvPicPr>
        <p:blipFill>
          <a:blip r:embed="rId2"/>
          <a:stretch>
            <a:fillRect/>
          </a:stretch>
        </p:blipFill>
        <p:spPr>
          <a:xfrm>
            <a:off x="5544616" y="-171400"/>
            <a:ext cx="3203848" cy="2136967"/>
          </a:xfrm>
          <a:prstGeom prst="rect">
            <a:avLst/>
          </a:prstGeom>
        </p:spPr>
      </p:pic>
    </p:spTree>
    <p:extLst>
      <p:ext uri="{BB962C8B-B14F-4D97-AF65-F5344CB8AC3E}">
        <p14:creationId xmlns:p14="http://schemas.microsoft.com/office/powerpoint/2010/main" val="7401874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620688"/>
            <a:ext cx="7696200" cy="1143000"/>
          </a:xfrm>
        </p:spPr>
        <p:txBody>
          <a:bodyPr/>
          <a:lstStyle/>
          <a:p>
            <a:r>
              <a:rPr lang="nb-NO" dirty="0"/>
              <a:t>Alternativ i </a:t>
            </a:r>
            <a:r>
              <a:rPr lang="nb-NO" dirty="0">
                <a:hlinkClick r:id="rId2"/>
              </a:rPr>
              <a:t>Søknadsweb:</a:t>
            </a:r>
            <a:br>
              <a:rPr lang="nb-NO" dirty="0"/>
            </a:br>
            <a:endParaRPr lang="nb-NO" dirty="0"/>
          </a:p>
        </p:txBody>
      </p:sp>
      <p:sp>
        <p:nvSpPr>
          <p:cNvPr id="3" name="Content Placeholder 2"/>
          <p:cNvSpPr>
            <a:spLocks noGrp="1"/>
          </p:cNvSpPr>
          <p:nvPr>
            <p:ph idx="1"/>
          </p:nvPr>
        </p:nvSpPr>
        <p:spPr>
          <a:xfrm>
            <a:off x="107504" y="1340768"/>
            <a:ext cx="9505056" cy="4755232"/>
          </a:xfrm>
        </p:spPr>
        <p:txBody>
          <a:bodyPr/>
          <a:lstStyle/>
          <a:p>
            <a:pPr marL="0" indent="0">
              <a:buNone/>
            </a:pPr>
            <a:r>
              <a:rPr lang="nb-NO" sz="1600" dirty="0"/>
              <a:t>	</a:t>
            </a:r>
          </a:p>
          <a:p>
            <a:r>
              <a:rPr lang="nn-NO" sz="1600" dirty="0"/>
              <a:t>1894  UV Research in Special </a:t>
            </a:r>
            <a:r>
              <a:rPr lang="nn-NO" sz="1600" dirty="0" err="1"/>
              <a:t>Needs</a:t>
            </a:r>
            <a:r>
              <a:rPr lang="nn-NO" sz="1600" dirty="0"/>
              <a:t> Education</a:t>
            </a:r>
          </a:p>
          <a:p>
            <a:r>
              <a:rPr lang="nn-NO" sz="1600" dirty="0"/>
              <a:t>2809	UV Spesialpedagogikk, </a:t>
            </a:r>
            <a:r>
              <a:rPr lang="nn-NO" sz="1600" dirty="0" err="1"/>
              <a:t>Audiopedagogikk</a:t>
            </a:r>
            <a:r>
              <a:rPr lang="nn-NO" sz="1600" dirty="0"/>
              <a:t> – </a:t>
            </a:r>
            <a:r>
              <a:rPr lang="nn-NO" sz="1600" dirty="0" err="1"/>
              <a:t>hørsel</a:t>
            </a:r>
            <a:r>
              <a:rPr lang="nn-NO" sz="1600" dirty="0"/>
              <a:t>, språk og kommunikasjon</a:t>
            </a:r>
            <a:endParaRPr lang="nb-NO" sz="1600" dirty="0"/>
          </a:p>
          <a:p>
            <a:r>
              <a:rPr lang="nn-NO" sz="1600" dirty="0"/>
              <a:t>1803	UV Spesialpedagogikk, Logopedi </a:t>
            </a:r>
            <a:endParaRPr lang="nb-NO" sz="1600" dirty="0"/>
          </a:p>
          <a:p>
            <a:r>
              <a:rPr lang="nn-NO" sz="1600" dirty="0"/>
              <a:t>1806	UV Spesialpedagogikk, Psykososiale </a:t>
            </a:r>
            <a:r>
              <a:rPr lang="nb-NO" sz="1600" dirty="0"/>
              <a:t>vansker</a:t>
            </a:r>
          </a:p>
          <a:p>
            <a:r>
              <a:rPr lang="nb-NO" sz="1600" dirty="0"/>
              <a:t>2842	UV Spesialpedagogikk, Spesifikke lærevansker</a:t>
            </a:r>
          </a:p>
          <a:p>
            <a:r>
              <a:rPr lang="nn-NO" sz="1600" dirty="0"/>
              <a:t>2803	UV Spesialpedagogikk, </a:t>
            </a:r>
            <a:r>
              <a:rPr lang="nn-NO" sz="1600" dirty="0" err="1"/>
              <a:t>Nevroutviklingsforstyrrelser</a:t>
            </a:r>
            <a:endParaRPr lang="nn-NO" sz="1600" dirty="0"/>
          </a:p>
          <a:p>
            <a:endParaRPr lang="nn-NO" sz="1600" dirty="0"/>
          </a:p>
          <a:p>
            <a:pPr marL="0" indent="0">
              <a:buNone/>
            </a:pPr>
            <a:endParaRPr lang="nb-NO" sz="1600" dirty="0"/>
          </a:p>
          <a:p>
            <a:endParaRPr lang="nb-NO" sz="1600" dirty="0"/>
          </a:p>
          <a:p>
            <a:endParaRPr lang="nb-NO" dirty="0"/>
          </a:p>
        </p:txBody>
      </p:sp>
      <p:pic>
        <p:nvPicPr>
          <p:cNvPr id="4" name="Bilde 3">
            <a:extLst>
              <a:ext uri="{FF2B5EF4-FFF2-40B4-BE49-F238E27FC236}">
                <a16:creationId xmlns:a16="http://schemas.microsoft.com/office/drawing/2014/main" id="{23A8B6D7-6261-8B15-322B-8A6C43276708}"/>
              </a:ext>
            </a:extLst>
          </p:cNvPr>
          <p:cNvPicPr>
            <a:picLocks noChangeAspect="1"/>
          </p:cNvPicPr>
          <p:nvPr/>
        </p:nvPicPr>
        <p:blipFill>
          <a:blip r:embed="rId3"/>
          <a:stretch>
            <a:fillRect/>
          </a:stretch>
        </p:blipFill>
        <p:spPr>
          <a:xfrm>
            <a:off x="107504" y="3645024"/>
            <a:ext cx="4607057" cy="2841736"/>
          </a:xfrm>
          <a:prstGeom prst="rect">
            <a:avLst/>
          </a:prstGeom>
        </p:spPr>
      </p:pic>
    </p:spTree>
    <p:extLst>
      <p:ext uri="{BB962C8B-B14F-4D97-AF65-F5344CB8AC3E}">
        <p14:creationId xmlns:p14="http://schemas.microsoft.com/office/powerpoint/2010/main" val="36480137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899592" y="620688"/>
            <a:ext cx="7696200" cy="1143000"/>
          </a:xfrm>
        </p:spPr>
        <p:txBody>
          <a:bodyPr/>
          <a:lstStyle/>
          <a:p>
            <a:r>
              <a:rPr lang="nb-NO" dirty="0"/>
              <a:t>Søknadsalternativer</a:t>
            </a:r>
          </a:p>
        </p:txBody>
      </p:sp>
      <p:sp>
        <p:nvSpPr>
          <p:cNvPr id="9219" name="Rectangle 3"/>
          <p:cNvSpPr>
            <a:spLocks noGrp="1" noChangeArrowheads="1"/>
          </p:cNvSpPr>
          <p:nvPr>
            <p:ph type="body" idx="1"/>
          </p:nvPr>
        </p:nvSpPr>
        <p:spPr>
          <a:xfrm>
            <a:off x="827584" y="1448780"/>
            <a:ext cx="8208912" cy="4371020"/>
          </a:xfrm>
        </p:spPr>
        <p:txBody>
          <a:bodyPr/>
          <a:lstStyle/>
          <a:p>
            <a:r>
              <a:rPr lang="nb-NO" sz="1800" dirty="0"/>
              <a:t>Du kan kun søke på maksimalt </a:t>
            </a:r>
            <a:r>
              <a:rPr lang="nb-NO" sz="1800" b="1" u="sng" dirty="0"/>
              <a:t>3</a:t>
            </a:r>
            <a:r>
              <a:rPr lang="nb-NO" sz="1800" dirty="0"/>
              <a:t>  alternativ totalt ved Masteropptaket ved UiO. Du må prioritere alternativene dine</a:t>
            </a:r>
          </a:p>
          <a:p>
            <a:r>
              <a:rPr lang="nb-NO" sz="2200" dirty="0"/>
              <a:t>For eksempel: </a:t>
            </a:r>
          </a:p>
          <a:p>
            <a:pPr marL="857250" lvl="2" indent="0">
              <a:buNone/>
            </a:pPr>
            <a:r>
              <a:rPr lang="nb-NO" sz="1400" dirty="0"/>
              <a:t>1. 2809 UV </a:t>
            </a:r>
            <a:r>
              <a:rPr lang="nn-NO" sz="1400" dirty="0"/>
              <a:t>Spesialpedagogikk, </a:t>
            </a:r>
            <a:r>
              <a:rPr lang="nn-NO" sz="1400" dirty="0" err="1"/>
              <a:t>Audiopedagogikk</a:t>
            </a:r>
            <a:r>
              <a:rPr lang="nn-NO" sz="1400" dirty="0"/>
              <a:t> -</a:t>
            </a:r>
            <a:r>
              <a:rPr lang="nn-NO" sz="1400" dirty="0" err="1"/>
              <a:t>hørsel</a:t>
            </a:r>
            <a:r>
              <a:rPr lang="nn-NO" sz="1400" dirty="0"/>
              <a:t>, språk og kommunikasjon </a:t>
            </a:r>
            <a:br>
              <a:rPr lang="nb-NO" sz="1400" dirty="0"/>
            </a:br>
            <a:r>
              <a:rPr lang="nb-NO" sz="1400" dirty="0"/>
              <a:t>2. 2842 UV </a:t>
            </a:r>
            <a:r>
              <a:rPr lang="nn-NO" sz="1400" dirty="0"/>
              <a:t>Spesialpedagogikk, </a:t>
            </a:r>
            <a:r>
              <a:rPr lang="nb-NO" sz="1400" dirty="0"/>
              <a:t>Spesifikke lærevansker</a:t>
            </a:r>
            <a:br>
              <a:rPr lang="nb-NO" sz="1400" dirty="0"/>
            </a:br>
            <a:r>
              <a:rPr lang="nb-NO" sz="1400" dirty="0"/>
              <a:t>3. 1803 UV </a:t>
            </a:r>
            <a:r>
              <a:rPr lang="nn-NO" sz="1400" dirty="0"/>
              <a:t>Spesialpedagogikk, Logopedi </a:t>
            </a:r>
          </a:p>
          <a:p>
            <a:pPr marL="1200150" lvl="2" indent="-342900">
              <a:buAutoNum type="arabicPeriod"/>
            </a:pPr>
            <a:endParaRPr lang="nn-NO" sz="1400" dirty="0"/>
          </a:p>
          <a:p>
            <a:pPr marL="1200150" lvl="2" indent="-342900">
              <a:buAutoNum type="arabicPeriod"/>
            </a:pPr>
            <a:endParaRPr lang="nn-NO" sz="1400" dirty="0"/>
          </a:p>
          <a:p>
            <a:pPr marL="1200150" lvl="2" indent="-342900">
              <a:buAutoNum type="arabicPeriod"/>
            </a:pPr>
            <a:endParaRPr lang="nn-NO" sz="1400" dirty="0"/>
          </a:p>
          <a:p>
            <a:pPr marL="1200150" lvl="2" indent="-342900">
              <a:buAutoNum type="arabicPeriod"/>
            </a:pPr>
            <a:endParaRPr lang="nn-NO" sz="1400" dirty="0"/>
          </a:p>
          <a:p>
            <a:pPr marL="1200150" lvl="2" indent="-342900">
              <a:buAutoNum type="arabicPeriod"/>
            </a:pPr>
            <a:endParaRPr lang="nn-NO" sz="1400" dirty="0"/>
          </a:p>
          <a:p>
            <a:pPr marL="1200150" lvl="2" indent="-342900">
              <a:buAutoNum type="arabicPeriod"/>
            </a:pPr>
            <a:endParaRPr lang="nn-NO" sz="1400" dirty="0"/>
          </a:p>
          <a:p>
            <a:endParaRPr lang="nb-NO" sz="2000" dirty="0"/>
          </a:p>
          <a:p>
            <a:r>
              <a:rPr lang="nb-NO" sz="2000" dirty="0"/>
              <a:t>Du kan også søke på </a:t>
            </a:r>
            <a:r>
              <a:rPr lang="nb-NO" sz="2000" dirty="0" err="1"/>
              <a:t>f.eks</a:t>
            </a:r>
            <a:r>
              <a:rPr lang="nb-NO" sz="2000" dirty="0"/>
              <a:t> ett masterstudie i pedagogikk, og to i spesialpedagogikk</a:t>
            </a:r>
          </a:p>
          <a:p>
            <a:r>
              <a:rPr lang="nb-NO" sz="2000" dirty="0"/>
              <a:t>Søknader og opptak til andre studier enn masterstudier ved UiO (som til Samordna opptak eller masterstudier ved andre universitet)  er helt uavhengig av dette opptaket. 	</a:t>
            </a:r>
            <a:br>
              <a:rPr lang="nb-NO" sz="2000" dirty="0"/>
            </a:br>
            <a:r>
              <a:rPr lang="nb-NO" sz="2000" dirty="0"/>
              <a:t> </a:t>
            </a:r>
          </a:p>
          <a:p>
            <a:endParaRPr lang="nb-NO" sz="2000" dirty="0"/>
          </a:p>
          <a:p>
            <a:endParaRPr lang="nb-NO" dirty="0"/>
          </a:p>
        </p:txBody>
      </p:sp>
      <p:pic>
        <p:nvPicPr>
          <p:cNvPr id="2" name="Bilde 1"/>
          <p:cNvPicPr>
            <a:picLocks noChangeAspect="1"/>
          </p:cNvPicPr>
          <p:nvPr/>
        </p:nvPicPr>
        <p:blipFill>
          <a:blip r:embed="rId3"/>
          <a:stretch>
            <a:fillRect/>
          </a:stretch>
        </p:blipFill>
        <p:spPr>
          <a:xfrm>
            <a:off x="1115616" y="3212976"/>
            <a:ext cx="3165152" cy="1843204"/>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90600" y="764704"/>
            <a:ext cx="7696200" cy="5331296"/>
          </a:xfrm>
        </p:spPr>
        <p:txBody>
          <a:bodyPr/>
          <a:lstStyle/>
          <a:p>
            <a:pPr marL="0" indent="0">
              <a:buNone/>
            </a:pPr>
            <a:r>
              <a:rPr lang="nb-NO" sz="2000" b="1" dirty="0"/>
              <a:t>Omprioritering:</a:t>
            </a:r>
          </a:p>
          <a:p>
            <a:r>
              <a:rPr lang="nb-NO" sz="1800" dirty="0"/>
              <a:t>Du kan omprioritere de tre søknadsalternativene dine frem til </a:t>
            </a:r>
            <a:r>
              <a:rPr lang="nb-NO" sz="1800" b="1" dirty="0"/>
              <a:t>1. juli</a:t>
            </a:r>
            <a:r>
              <a:rPr lang="nb-NO" sz="1800" dirty="0"/>
              <a:t> (men du kan ikke legge til andre søknadsalternativer etter 15.april)</a:t>
            </a:r>
          </a:p>
          <a:p>
            <a:r>
              <a:rPr lang="nb-NO" sz="1800" dirty="0"/>
              <a:t>Dersom du får tilbud om opptak på din førsteprioritet vil de andre søknadsalternativene bortfalle. Dersom du får tilbud på ditt 2.alternativ, vil ditt 3. alternativ bortfalle. Siden vi normalt ikke har venteliste vil i dette tilfelle også ditt 1.valg bortfalle</a:t>
            </a:r>
          </a:p>
          <a:p>
            <a:endParaRPr lang="nb-NO" sz="1800" dirty="0"/>
          </a:p>
          <a:p>
            <a:endParaRPr lang="nb-NO" sz="1800" dirty="0"/>
          </a:p>
          <a:p>
            <a:pPr marL="0" indent="0">
              <a:buNone/>
            </a:pPr>
            <a:endParaRPr lang="nb-NO" sz="2000" b="1" dirty="0"/>
          </a:p>
          <a:p>
            <a:pPr marL="0" indent="0">
              <a:buNone/>
            </a:pPr>
            <a:r>
              <a:rPr lang="nb-NO" sz="2000" b="1" dirty="0"/>
              <a:t>Betinget tilbud</a:t>
            </a:r>
          </a:p>
          <a:p>
            <a:r>
              <a:rPr lang="nb-NO" sz="1800" dirty="0"/>
              <a:t>Du kan få betinget tilbud dersom du ligger an til å oppnå bachelorgrad ved UiO inneværende semester, men ikke alle resultater foreligger 1. juli (</a:t>
            </a:r>
            <a:r>
              <a:rPr lang="nb-NO" sz="1800" dirty="0" err="1"/>
              <a:t>f.eks</a:t>
            </a:r>
            <a:r>
              <a:rPr lang="nb-NO" sz="1800" dirty="0"/>
              <a:t> du er oppmeldt til utsatt eksamen i august). Dersom du har strøket og skal ta </a:t>
            </a:r>
            <a:r>
              <a:rPr lang="nb-NO" sz="1800" dirty="0" err="1"/>
              <a:t>konte</a:t>
            </a:r>
            <a:r>
              <a:rPr lang="nb-NO" sz="1800" dirty="0"/>
              <a:t>-eksamen, vil du </a:t>
            </a:r>
            <a:r>
              <a:rPr lang="nb-NO" sz="1800" i="1" dirty="0"/>
              <a:t>ikke </a:t>
            </a:r>
            <a:r>
              <a:rPr lang="nb-NO" sz="1800" dirty="0"/>
              <a:t>få Betinget tilbud. Du må ettersende alle papirer vi ber om. TA KONTAKT dersom det gjelder deg! Du kan også få opptak med betingelser, som for eksempel at du må bestå Utsatt eksamen med minimumskarakter C. Dersom du da får karakteren D vil tilbudet om plass bli trukket. </a:t>
            </a:r>
          </a:p>
        </p:txBody>
      </p:sp>
      <p:pic>
        <p:nvPicPr>
          <p:cNvPr id="1026" name="Picture 2" descr="Image result for bekymre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2120" y="2708920"/>
            <a:ext cx="2381250" cy="1590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29929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755576" y="332656"/>
            <a:ext cx="7696200" cy="1143000"/>
          </a:xfrm>
        </p:spPr>
        <p:txBody>
          <a:bodyPr/>
          <a:lstStyle/>
          <a:p>
            <a:r>
              <a:rPr lang="nb-NO" sz="2400" dirty="0"/>
              <a:t>Eksempler på </a:t>
            </a:r>
            <a:r>
              <a:rPr lang="nb-NO" sz="2400" u="sng" dirty="0"/>
              <a:t>andre</a:t>
            </a:r>
            <a:r>
              <a:rPr lang="nb-NO" sz="2400" dirty="0"/>
              <a:t> masterstudier en kan søke med en bachelorgrad i spesialpedagogikk fra UiO:</a:t>
            </a:r>
          </a:p>
        </p:txBody>
      </p:sp>
      <p:sp>
        <p:nvSpPr>
          <p:cNvPr id="3" name="Plassholder for innhold 2"/>
          <p:cNvSpPr>
            <a:spLocks noGrp="1"/>
          </p:cNvSpPr>
          <p:nvPr>
            <p:ph idx="1"/>
          </p:nvPr>
        </p:nvSpPr>
        <p:spPr>
          <a:xfrm>
            <a:off x="827584" y="1196752"/>
            <a:ext cx="10153128" cy="4104456"/>
          </a:xfrm>
        </p:spPr>
        <p:txBody>
          <a:bodyPr/>
          <a:lstStyle/>
          <a:p>
            <a:r>
              <a:rPr lang="nb-NO" sz="1400" dirty="0"/>
              <a:t>UiO, UV:</a:t>
            </a:r>
            <a:r>
              <a:rPr lang="nb-NO" sz="1400" b="1" dirty="0"/>
              <a:t> </a:t>
            </a:r>
            <a:r>
              <a:rPr lang="nb-NO" sz="1400" b="1" dirty="0" err="1">
                <a:hlinkClick r:id="rId2"/>
              </a:rPr>
              <a:t>Assessment</a:t>
            </a:r>
            <a:r>
              <a:rPr lang="nb-NO" sz="1400" b="1" dirty="0">
                <a:hlinkClick r:id="rId2"/>
              </a:rPr>
              <a:t>, </a:t>
            </a:r>
            <a:r>
              <a:rPr lang="nb-NO" sz="1400" b="1" dirty="0" err="1">
                <a:hlinkClick r:id="rId2"/>
              </a:rPr>
              <a:t>Measurement</a:t>
            </a:r>
            <a:r>
              <a:rPr lang="nb-NO" sz="1400" b="1" dirty="0">
                <a:hlinkClick r:id="rId2"/>
              </a:rPr>
              <a:t> and Evaluation</a:t>
            </a:r>
            <a:r>
              <a:rPr lang="nb-NO" sz="1400" b="1" dirty="0"/>
              <a:t> </a:t>
            </a:r>
            <a:r>
              <a:rPr lang="nb-NO" sz="1400" i="1" dirty="0"/>
              <a:t>engelskspråklig</a:t>
            </a:r>
            <a:endParaRPr lang="nb-NO" sz="1400" b="1" i="1" dirty="0"/>
          </a:p>
          <a:p>
            <a:r>
              <a:rPr lang="nb-NO" sz="1400" dirty="0"/>
              <a:t>UiO, UV: Master i pedagogikk, </a:t>
            </a:r>
            <a:r>
              <a:rPr lang="nb-NO" sz="1400" b="1" dirty="0">
                <a:hlinkClick r:id="rId3"/>
              </a:rPr>
              <a:t>Utdanning og samfunn</a:t>
            </a:r>
            <a:r>
              <a:rPr lang="nb-NO" sz="1400" b="1" dirty="0"/>
              <a:t>, </a:t>
            </a:r>
            <a:r>
              <a:rPr lang="nb-NO" sz="1400" b="1" dirty="0">
                <a:hlinkClick r:id="rId4"/>
              </a:rPr>
              <a:t>Kommunikasjon, design og læring, </a:t>
            </a:r>
            <a:endParaRPr lang="nb-NO" sz="1400" b="1" dirty="0"/>
          </a:p>
          <a:p>
            <a:pPr marL="0" indent="0">
              <a:buNone/>
            </a:pPr>
            <a:r>
              <a:rPr lang="nn-NO" sz="1400" b="1" dirty="0"/>
              <a:t>       </a:t>
            </a:r>
            <a:r>
              <a:rPr lang="nn-NO" sz="1400" b="1" dirty="0">
                <a:hlinkClick r:id="rId2"/>
              </a:rPr>
              <a:t> Kunnskapsutvikling og læring i arbeidslivet </a:t>
            </a:r>
            <a:endParaRPr lang="nn-NO" sz="1400" b="1" dirty="0"/>
          </a:p>
          <a:p>
            <a:r>
              <a:rPr lang="nn-NO" sz="1400" dirty="0"/>
              <a:t>UiO, UV: </a:t>
            </a:r>
            <a:r>
              <a:rPr lang="nb-NO" sz="1400" dirty="0"/>
              <a:t>Master i pedagogikk</a:t>
            </a:r>
            <a:r>
              <a:rPr lang="nb-NO" sz="1400" b="1" dirty="0"/>
              <a:t> </a:t>
            </a:r>
            <a:r>
              <a:rPr lang="en-US" sz="1400" b="1" dirty="0">
                <a:hlinkClick r:id="rId5"/>
              </a:rPr>
              <a:t>Education and Social Change: Childhood and Youth Studies</a:t>
            </a:r>
            <a:endParaRPr lang="en-US" sz="1400" b="1" dirty="0"/>
          </a:p>
          <a:p>
            <a:pPr marL="0" indent="0">
              <a:buNone/>
            </a:pPr>
            <a:r>
              <a:rPr lang="nb-NO" sz="1400" i="1" dirty="0"/>
              <a:t>       engelskspråklig</a:t>
            </a:r>
          </a:p>
          <a:p>
            <a:r>
              <a:rPr lang="nb-NO" sz="1400" dirty="0"/>
              <a:t>UiB, Bergen: Master i </a:t>
            </a:r>
            <a:r>
              <a:rPr lang="nb-NO" sz="1400" b="1" dirty="0">
                <a:hlinkClick r:id="rId6"/>
              </a:rPr>
              <a:t>Logopedi</a:t>
            </a:r>
            <a:r>
              <a:rPr lang="nb-NO" sz="1400" b="1" dirty="0"/>
              <a:t> , </a:t>
            </a:r>
            <a:r>
              <a:rPr lang="nb-NO" sz="1400" b="1" dirty="0">
                <a:hlinkClick r:id="rId7"/>
              </a:rPr>
              <a:t>Master i spesialpedagogikk </a:t>
            </a:r>
            <a:r>
              <a:rPr lang="nb-NO" sz="1400" b="1" dirty="0"/>
              <a:t>, </a:t>
            </a:r>
            <a:r>
              <a:rPr lang="nb-NO" sz="1400" b="1" dirty="0">
                <a:hlinkClick r:id="rId8"/>
              </a:rPr>
              <a:t>Master i pedagogikk</a:t>
            </a:r>
            <a:r>
              <a:rPr lang="nb-NO" sz="1400" b="1" dirty="0"/>
              <a:t> </a:t>
            </a:r>
          </a:p>
          <a:p>
            <a:r>
              <a:rPr lang="nb-NO" sz="1400" dirty="0"/>
              <a:t>Nord Universitet, Bodø: Master i </a:t>
            </a:r>
            <a:r>
              <a:rPr lang="nb-NO" sz="1400" b="1" dirty="0">
                <a:hlinkClick r:id="rId9"/>
              </a:rPr>
              <a:t>Logopedi</a:t>
            </a:r>
            <a:r>
              <a:rPr lang="nb-NO" sz="1400" b="1" dirty="0"/>
              <a:t> </a:t>
            </a:r>
          </a:p>
          <a:p>
            <a:r>
              <a:rPr lang="nb-NO" sz="1400" dirty="0" err="1"/>
              <a:t>UiA</a:t>
            </a:r>
            <a:r>
              <a:rPr lang="nb-NO" sz="1400" dirty="0"/>
              <a:t>, Kristiansand</a:t>
            </a:r>
            <a:r>
              <a:rPr lang="nb-NO" sz="1400" b="1" dirty="0"/>
              <a:t>: </a:t>
            </a:r>
            <a:r>
              <a:rPr lang="nb-NO" sz="1400" b="1" dirty="0">
                <a:hlinkClick r:id="rId10"/>
              </a:rPr>
              <a:t>Master i Pedagogikk, med fordypning i spesialpedagogikk</a:t>
            </a:r>
            <a:endParaRPr lang="nb-NO" sz="1400" b="1" dirty="0"/>
          </a:p>
          <a:p>
            <a:r>
              <a:rPr lang="nb-NO" sz="1400" dirty="0"/>
              <a:t>NTNU, Trondheim: </a:t>
            </a:r>
            <a:r>
              <a:rPr lang="nb-NO" sz="1400" b="1" dirty="0">
                <a:hlinkClick r:id="rId11"/>
              </a:rPr>
              <a:t>Master i Pedagogikk, studieretning spesialpedagogikk </a:t>
            </a:r>
            <a:endParaRPr lang="nb-NO" sz="1400" b="1" dirty="0"/>
          </a:p>
          <a:p>
            <a:r>
              <a:rPr lang="nb-NO" sz="1400" dirty="0"/>
              <a:t>NTNU, Trondheim :</a:t>
            </a:r>
            <a:r>
              <a:rPr lang="nb-NO" sz="1400" b="1" dirty="0"/>
              <a:t> </a:t>
            </a:r>
            <a:r>
              <a:rPr lang="nb-NO" sz="1400" b="1" dirty="0">
                <a:hlinkClick r:id="rId12"/>
              </a:rPr>
              <a:t>Erfaringsbasert masterprogram med fordypning Audiopedagogikk, </a:t>
            </a:r>
            <a:br>
              <a:rPr lang="nb-NO" sz="1400" b="1" dirty="0">
                <a:hlinkClick r:id="rId12"/>
              </a:rPr>
            </a:br>
            <a:r>
              <a:rPr lang="nb-NO" sz="1400" b="1" dirty="0">
                <a:hlinkClick r:id="rId12"/>
              </a:rPr>
              <a:t>Synspedagogikk og Spesialpedagogikk</a:t>
            </a:r>
            <a:r>
              <a:rPr lang="nb-NO" sz="1400" b="1" dirty="0"/>
              <a:t>  </a:t>
            </a:r>
            <a:r>
              <a:rPr lang="nb-NO" sz="1400" i="1" dirty="0"/>
              <a:t>Merk: deltid, må ha relevant yrkeserfaring</a:t>
            </a:r>
          </a:p>
          <a:p>
            <a:r>
              <a:rPr lang="nb-NO" sz="1400" dirty="0"/>
              <a:t>Universitetet Innlandet, Lillehammer: </a:t>
            </a:r>
            <a:r>
              <a:rPr lang="nb-NO" sz="1400" b="1" dirty="0">
                <a:hlinkClick r:id="rId13"/>
              </a:rPr>
              <a:t>Master i spesialpedagogikk</a:t>
            </a:r>
            <a:r>
              <a:rPr lang="nb-NO" sz="1400" b="1" dirty="0"/>
              <a:t> </a:t>
            </a:r>
            <a:r>
              <a:rPr lang="nb-NO" sz="1400" i="1" dirty="0"/>
              <a:t>heltid eller deltid</a:t>
            </a:r>
          </a:p>
          <a:p>
            <a:r>
              <a:rPr lang="nb-NO" sz="1400" dirty="0"/>
              <a:t>Universitetet Innlandet, Lillehammer: </a:t>
            </a:r>
            <a:r>
              <a:rPr lang="nb-NO" sz="1400" b="1" dirty="0">
                <a:hlinkClick r:id="rId14"/>
              </a:rPr>
              <a:t>Master i tilpasset opplæring </a:t>
            </a:r>
            <a:r>
              <a:rPr lang="nb-NO" sz="1400" i="1" dirty="0"/>
              <a:t>heltid eller deltid</a:t>
            </a:r>
            <a:r>
              <a:rPr lang="nb-NO" sz="1400" b="1" dirty="0">
                <a:hlinkClick r:id="rId14"/>
              </a:rPr>
              <a:t> </a:t>
            </a:r>
            <a:r>
              <a:rPr lang="nb-NO" sz="1400" b="1" dirty="0"/>
              <a:t> </a:t>
            </a:r>
          </a:p>
          <a:p>
            <a:r>
              <a:rPr lang="nb-NO" sz="1400" dirty="0"/>
              <a:t>UiT, Tromsø:</a:t>
            </a:r>
            <a:r>
              <a:rPr lang="nb-NO" sz="1400" b="1" dirty="0"/>
              <a:t> </a:t>
            </a:r>
            <a:r>
              <a:rPr lang="nb-NO" sz="1400" b="1" dirty="0">
                <a:hlinkClick r:id="rId15"/>
              </a:rPr>
              <a:t>Master i spesialpedagogikk</a:t>
            </a:r>
            <a:r>
              <a:rPr lang="nb-NO" sz="1400" b="1" dirty="0"/>
              <a:t> </a:t>
            </a:r>
            <a:r>
              <a:rPr lang="nb-NO" sz="1400" i="1" dirty="0"/>
              <a:t>samlingsbasert 2/4 år</a:t>
            </a:r>
          </a:p>
          <a:p>
            <a:r>
              <a:rPr lang="nn-NO" sz="1400" dirty="0"/>
              <a:t>Høgskolen i Østfold, Halden</a:t>
            </a:r>
            <a:r>
              <a:rPr lang="nn-NO" sz="1400" b="1" dirty="0"/>
              <a:t>: </a:t>
            </a:r>
            <a:r>
              <a:rPr lang="nn-NO" sz="1400" b="1" dirty="0">
                <a:hlinkClick r:id="rId16"/>
              </a:rPr>
              <a:t>Masterstudium i spesialpedagogikk</a:t>
            </a:r>
            <a:r>
              <a:rPr lang="nn-NO" sz="1400" b="1" dirty="0"/>
              <a:t> </a:t>
            </a:r>
            <a:r>
              <a:rPr lang="nn-NO" sz="1400" i="1" dirty="0"/>
              <a:t>deltid</a:t>
            </a:r>
          </a:p>
          <a:p>
            <a:r>
              <a:rPr lang="nb-NO" sz="1400" dirty="0" err="1"/>
              <a:t>UiS</a:t>
            </a:r>
            <a:r>
              <a:rPr lang="nb-NO" sz="1400" dirty="0"/>
              <a:t>, Stavanger: </a:t>
            </a:r>
            <a:r>
              <a:rPr lang="nb-NO" sz="1400" b="1" dirty="0">
                <a:hlinkClick r:id="rId17"/>
              </a:rPr>
              <a:t>Master i Spesialpedagogikk </a:t>
            </a:r>
            <a:r>
              <a:rPr lang="nb-NO" sz="1400" i="1" dirty="0"/>
              <a:t>samlingsbasert</a:t>
            </a:r>
          </a:p>
          <a:p>
            <a:r>
              <a:rPr lang="nb-NO" sz="1400" dirty="0"/>
              <a:t>Dronning Mauds Minne Høgskole, Trondheim: </a:t>
            </a:r>
            <a:r>
              <a:rPr lang="nb-NO" sz="1400" b="1" dirty="0">
                <a:hlinkClick r:id="rId18"/>
              </a:rPr>
              <a:t>Master i spesialpedagogikk med vekt på tidlig </a:t>
            </a:r>
            <a:br>
              <a:rPr lang="nb-NO" sz="1400" b="1" dirty="0">
                <a:hlinkClick r:id="rId18"/>
              </a:rPr>
            </a:br>
            <a:r>
              <a:rPr lang="nb-NO" sz="1400" b="1" dirty="0">
                <a:hlinkClick r:id="rId18"/>
              </a:rPr>
              <a:t>barndom</a:t>
            </a:r>
            <a:endParaRPr lang="nb-NO" sz="1400" b="1" dirty="0"/>
          </a:p>
          <a:p>
            <a:pPr marL="0" indent="0">
              <a:buNone/>
            </a:pPr>
            <a:r>
              <a:rPr lang="nb-NO" sz="1100" i="1" dirty="0"/>
              <a:t>(Listen viser eksempler, og er ikke nødvendigvis komplett. Det k</a:t>
            </a:r>
            <a:r>
              <a:rPr lang="nb-NO" sz="1100" i="1" dirty="0">
                <a:sym typeface="Wingdings" panose="05000000000000000000" pitchFamily="2" charset="2"/>
              </a:rPr>
              <a:t>an være tilleggskrav til utdanning eller arbeidserfaring </a:t>
            </a:r>
            <a:br>
              <a:rPr lang="nb-NO" sz="1100" i="1" dirty="0">
                <a:sym typeface="Wingdings" panose="05000000000000000000" pitchFamily="2" charset="2"/>
              </a:rPr>
            </a:br>
            <a:r>
              <a:rPr lang="nb-NO" sz="1100" i="1" dirty="0">
                <a:sym typeface="Wingdings" panose="05000000000000000000" pitchFamily="2" charset="2"/>
              </a:rPr>
              <a:t>utover Bachelor i spesialpedagogikk som grunnlag for opptak. Ikke alle program har opptak hvert år)</a:t>
            </a:r>
            <a:br>
              <a:rPr lang="nb-NO" sz="1100" b="1" dirty="0"/>
            </a:br>
            <a:endParaRPr lang="nb-NO" sz="1100" b="1" dirty="0"/>
          </a:p>
          <a:p>
            <a:endParaRPr lang="nb-NO" b="1" dirty="0"/>
          </a:p>
          <a:p>
            <a:endParaRPr lang="nb-NO" dirty="0"/>
          </a:p>
          <a:p>
            <a:endParaRPr lang="nb-NO" dirty="0"/>
          </a:p>
        </p:txBody>
      </p:sp>
    </p:spTree>
    <p:extLst>
      <p:ext uri="{BB962C8B-B14F-4D97-AF65-F5344CB8AC3E}">
        <p14:creationId xmlns:p14="http://schemas.microsoft.com/office/powerpoint/2010/main" val="25173302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717045" y="404664"/>
            <a:ext cx="7696200" cy="1143000"/>
          </a:xfrm>
        </p:spPr>
        <p:txBody>
          <a:bodyPr/>
          <a:lstStyle/>
          <a:p>
            <a:r>
              <a:rPr lang="nb-NO" sz="2400" dirty="0"/>
              <a:t>Eksempler på </a:t>
            </a:r>
            <a:r>
              <a:rPr lang="nb-NO" sz="2400" u="sng" dirty="0"/>
              <a:t>andre</a:t>
            </a:r>
            <a:r>
              <a:rPr lang="nb-NO" sz="2400" dirty="0"/>
              <a:t> masterstudier som dere </a:t>
            </a:r>
            <a:r>
              <a:rPr lang="nb-NO" sz="2400" i="1" dirty="0"/>
              <a:t>kanskje</a:t>
            </a:r>
            <a:r>
              <a:rPr lang="nb-NO" sz="2400" dirty="0"/>
              <a:t> kan være kvalifisert for:  </a:t>
            </a:r>
          </a:p>
        </p:txBody>
      </p:sp>
      <p:sp>
        <p:nvSpPr>
          <p:cNvPr id="3" name="Plassholder for innhold 2"/>
          <p:cNvSpPr>
            <a:spLocks noGrp="1"/>
          </p:cNvSpPr>
          <p:nvPr>
            <p:ph idx="1"/>
          </p:nvPr>
        </p:nvSpPr>
        <p:spPr>
          <a:xfrm>
            <a:off x="827584" y="1484784"/>
            <a:ext cx="8045896" cy="4248472"/>
          </a:xfrm>
        </p:spPr>
        <p:txBody>
          <a:bodyPr/>
          <a:lstStyle/>
          <a:p>
            <a:r>
              <a:rPr lang="nb-NO" sz="1400" dirty="0"/>
              <a:t>UiO, UV: Master i pedagogikk, </a:t>
            </a:r>
            <a:r>
              <a:rPr lang="nb-NO" sz="1400" b="1" dirty="0">
                <a:hlinkClick r:id="rId2"/>
              </a:rPr>
              <a:t>Pedagogisk-psykologisk rådgivning</a:t>
            </a:r>
            <a:r>
              <a:rPr lang="nb-NO" sz="1400" b="1" dirty="0"/>
              <a:t> </a:t>
            </a:r>
            <a:r>
              <a:rPr lang="nb-NO" sz="1400" i="1" dirty="0"/>
              <a:t>gir testsertifisering </a:t>
            </a:r>
            <a:br>
              <a:rPr lang="nb-NO" sz="1400" dirty="0"/>
            </a:br>
            <a:r>
              <a:rPr lang="nb-NO" sz="1400" dirty="0"/>
              <a:t>(</a:t>
            </a:r>
            <a:r>
              <a:rPr lang="nb-NO" sz="1400" i="1" dirty="0"/>
              <a:t>Merk: opptakskrav er </a:t>
            </a:r>
            <a:r>
              <a:rPr lang="nb-NO" sz="1400" b="1" i="1" dirty="0"/>
              <a:t>20 stp </a:t>
            </a:r>
            <a:r>
              <a:rPr lang="nb-NO" sz="1400" i="1" dirty="0"/>
              <a:t>metode</a:t>
            </a:r>
            <a:r>
              <a:rPr lang="nb-NO" sz="1400" dirty="0"/>
              <a:t>)</a:t>
            </a:r>
          </a:p>
          <a:p>
            <a:r>
              <a:rPr lang="nn-NO" sz="1400" dirty="0"/>
              <a:t>UiO, SV:</a:t>
            </a:r>
            <a:r>
              <a:rPr lang="nn-NO" sz="1400" b="1" dirty="0"/>
              <a:t> </a:t>
            </a:r>
            <a:r>
              <a:rPr lang="nb-NO" sz="1400" b="1" dirty="0">
                <a:hlinkClick r:id="rId3"/>
              </a:rPr>
              <a:t>Organisasjon, ledelse og arbeid (OLA-master)</a:t>
            </a:r>
            <a:r>
              <a:rPr lang="nb-NO" sz="1400" b="1" dirty="0"/>
              <a:t> </a:t>
            </a:r>
            <a:r>
              <a:rPr lang="nb-NO" sz="1400" dirty="0"/>
              <a:t>(</a:t>
            </a:r>
            <a:r>
              <a:rPr lang="nb-NO" sz="1400" i="1" dirty="0"/>
              <a:t>Merk: har krav til metodeemner utover SPED1200</a:t>
            </a:r>
            <a:r>
              <a:rPr lang="nb-NO" sz="1400" dirty="0"/>
              <a:t>)</a:t>
            </a:r>
          </a:p>
          <a:p>
            <a:r>
              <a:rPr lang="nb-NO" sz="1400" dirty="0"/>
              <a:t>USN, Drammen: </a:t>
            </a:r>
            <a:r>
              <a:rPr lang="nb-NO" sz="1400" b="1" dirty="0">
                <a:hlinkClick r:id="rId4"/>
              </a:rPr>
              <a:t>Master i pedagogikk, Spesialisering i spesialpedagogikk rettet mot andre læringsarenaer og velferdstjenester</a:t>
            </a:r>
            <a:r>
              <a:rPr lang="nb-NO" sz="1400" b="1" dirty="0"/>
              <a:t> </a:t>
            </a:r>
            <a:r>
              <a:rPr lang="nb-NO" sz="1400" i="1" dirty="0"/>
              <a:t>heltid eller deltid</a:t>
            </a:r>
          </a:p>
          <a:p>
            <a:r>
              <a:rPr lang="nb-NO" sz="1400" dirty="0"/>
              <a:t>USN, Drammen: </a:t>
            </a:r>
            <a:r>
              <a:rPr lang="nb-NO" sz="1400" b="1" dirty="0">
                <a:hlinkClick r:id="rId4"/>
              </a:rPr>
              <a:t>Master i pedagogikk, Spesialisering i spesialpedagogikk rettet mot skole og barnehage</a:t>
            </a:r>
            <a:r>
              <a:rPr lang="nb-NO" sz="1400" b="1" dirty="0"/>
              <a:t> </a:t>
            </a:r>
            <a:r>
              <a:rPr lang="nb-NO" sz="1400" i="1" dirty="0"/>
              <a:t>heltid eller deltid</a:t>
            </a:r>
          </a:p>
          <a:p>
            <a:r>
              <a:rPr lang="nb-NO" sz="1400" dirty="0"/>
              <a:t>NLA, Bergen: </a:t>
            </a:r>
            <a:r>
              <a:rPr lang="nb-NO" sz="1400" b="1" dirty="0">
                <a:hlinkClick r:id="rId5"/>
              </a:rPr>
              <a:t>Mastergrad i pedagogikk studieretning spesialpedagogikk</a:t>
            </a:r>
            <a:r>
              <a:rPr lang="nb-NO" sz="1400" b="1" dirty="0"/>
              <a:t> </a:t>
            </a:r>
            <a:r>
              <a:rPr lang="nb-NO" sz="1400" i="1" dirty="0"/>
              <a:t>Samlingsbasert. Merk: har </a:t>
            </a:r>
            <a:r>
              <a:rPr lang="nb-NO" sz="1400" b="1" i="1" dirty="0"/>
              <a:t>studieavgift</a:t>
            </a:r>
          </a:p>
          <a:p>
            <a:r>
              <a:rPr lang="nb-NO" sz="1400" dirty="0"/>
              <a:t>NTNU, Trondheim: </a:t>
            </a:r>
            <a:r>
              <a:rPr lang="nb-NO" sz="1400" b="1" dirty="0">
                <a:hlinkClick r:id="rId6"/>
              </a:rPr>
              <a:t>Master i Rådgivningsvitenskap</a:t>
            </a:r>
            <a:r>
              <a:rPr lang="nb-NO" sz="1400" b="1" dirty="0"/>
              <a:t> </a:t>
            </a:r>
          </a:p>
          <a:p>
            <a:r>
              <a:rPr lang="nb-NO" sz="1400" dirty="0"/>
              <a:t>NTNU, Trondheim: </a:t>
            </a:r>
            <a:r>
              <a:rPr lang="nb-NO" sz="1400" b="1" dirty="0">
                <a:hlinkClick r:id="rId7"/>
              </a:rPr>
              <a:t>Master i Pedagogikk, studieretning utdanning og oppvekst</a:t>
            </a:r>
            <a:endParaRPr lang="nb-NO" sz="1400" b="1" dirty="0"/>
          </a:p>
          <a:p>
            <a:r>
              <a:rPr lang="nb-NO" sz="1400" dirty="0"/>
              <a:t>Høgskolen i Volda:</a:t>
            </a:r>
            <a:r>
              <a:rPr lang="nb-NO" sz="1400" dirty="0">
                <a:hlinkClick r:id="rId8"/>
              </a:rPr>
              <a:t> </a:t>
            </a:r>
            <a:r>
              <a:rPr lang="nb-NO" sz="1400" b="1" dirty="0">
                <a:hlinkClick r:id="rId8"/>
              </a:rPr>
              <a:t>Spesialpedagogikk </a:t>
            </a:r>
            <a:r>
              <a:rPr lang="nb-NO" sz="1400" i="1" dirty="0"/>
              <a:t>samlingsbasert (merk: må ha dokumentert pedagogisk praksis)</a:t>
            </a:r>
          </a:p>
          <a:p>
            <a:pPr marL="0" indent="0">
              <a:buNone/>
            </a:pPr>
            <a:endParaRPr lang="nb-NO" sz="1100" i="1" dirty="0"/>
          </a:p>
          <a:p>
            <a:pPr marL="0" indent="0">
              <a:buNone/>
            </a:pPr>
            <a:r>
              <a:rPr lang="nb-NO" sz="1100" i="1" dirty="0"/>
              <a:t>(Listen viser eksempler, og er ikke nødvendigvis komplett. Det kan være krav om tilleggskompetanse, som </a:t>
            </a:r>
            <a:r>
              <a:rPr lang="nb-NO" sz="1100" i="1" dirty="0" err="1"/>
              <a:t>f.eks</a:t>
            </a:r>
            <a:r>
              <a:rPr lang="nb-NO" sz="1100" i="1" dirty="0"/>
              <a:t> relevant praksis, krav til metodeemner, opptaksbrev. Ikke alle program har opptak hvert år.)</a:t>
            </a:r>
            <a:endParaRPr lang="nb-NO" sz="1100" dirty="0"/>
          </a:p>
          <a:p>
            <a:endParaRPr lang="nb-NO" dirty="0"/>
          </a:p>
        </p:txBody>
      </p:sp>
    </p:spTree>
    <p:extLst>
      <p:ext uri="{BB962C8B-B14F-4D97-AF65-F5344CB8AC3E}">
        <p14:creationId xmlns:p14="http://schemas.microsoft.com/office/powerpoint/2010/main" val="41827894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60648"/>
            <a:ext cx="7696200" cy="1143000"/>
          </a:xfrm>
        </p:spPr>
        <p:txBody>
          <a:bodyPr/>
          <a:lstStyle/>
          <a:p>
            <a:r>
              <a:rPr lang="nb-NO" dirty="0"/>
              <a:t>Opptaksgrunnlag og rangering </a:t>
            </a:r>
          </a:p>
        </p:txBody>
      </p:sp>
      <p:sp>
        <p:nvSpPr>
          <p:cNvPr id="3" name="Content Placeholder 2"/>
          <p:cNvSpPr>
            <a:spLocks noGrp="1"/>
          </p:cNvSpPr>
          <p:nvPr>
            <p:ph idx="1"/>
          </p:nvPr>
        </p:nvSpPr>
        <p:spPr>
          <a:xfrm>
            <a:off x="611560" y="1124744"/>
            <a:ext cx="7696200" cy="5112568"/>
          </a:xfrm>
        </p:spPr>
        <p:txBody>
          <a:bodyPr/>
          <a:lstStyle/>
          <a:p>
            <a:r>
              <a:rPr lang="nb-NO" sz="1800" b="1" dirty="0"/>
              <a:t>Alle søkere må ha fullført en bachelorgrad (ha vitnemål)</a:t>
            </a:r>
          </a:p>
          <a:p>
            <a:pPr marL="0" indent="0"/>
            <a:r>
              <a:rPr lang="nb-NO" sz="1800" b="1" dirty="0"/>
              <a:t>   Alle søkere må ha minimum C på opptaksgrunnlaget </a:t>
            </a:r>
            <a:br>
              <a:rPr lang="nb-NO" sz="1800" b="1" dirty="0"/>
            </a:br>
            <a:r>
              <a:rPr lang="nb-NO" sz="1800" dirty="0"/>
              <a:t>Merk at selv om du dekker karakterkravet er du ikke garantert plass på programmet. </a:t>
            </a:r>
          </a:p>
          <a:p>
            <a:pPr marL="0" indent="0">
              <a:buNone/>
            </a:pPr>
            <a:r>
              <a:rPr lang="nb-NO" sz="1800" b="1" u="sng" dirty="0"/>
              <a:t>Rangering av opptaksgrunnlaget:</a:t>
            </a:r>
            <a:endParaRPr lang="nb-NO" sz="1800" b="1" dirty="0"/>
          </a:p>
          <a:p>
            <a:r>
              <a:rPr lang="nb-NO" sz="1800" dirty="0"/>
              <a:t>For søkere med Bachelor i spesialpedagogikk:</a:t>
            </a:r>
          </a:p>
          <a:p>
            <a:pPr marL="0" indent="0">
              <a:buNone/>
            </a:pPr>
            <a:r>
              <a:rPr lang="nb-NO" sz="1800" dirty="0"/>
              <a:t>	</a:t>
            </a:r>
            <a:r>
              <a:rPr lang="nb-NO" sz="1800" b="1" dirty="0"/>
              <a:t>80 studiepoeng beste karakter i spesialpedagogikk, </a:t>
            </a:r>
          </a:p>
          <a:p>
            <a:r>
              <a:rPr lang="nb-NO" sz="1800" dirty="0"/>
              <a:t>For søkere med Bachelor i pedagogikk:</a:t>
            </a:r>
          </a:p>
          <a:p>
            <a:pPr marL="0" indent="0">
              <a:buNone/>
            </a:pPr>
            <a:r>
              <a:rPr lang="nb-NO" sz="1800" dirty="0"/>
              <a:t>	</a:t>
            </a:r>
            <a:r>
              <a:rPr lang="nb-NO" sz="1800" b="1" dirty="0"/>
              <a:t>40 studiepoeng beste karakter i fra emnegruppen  </a:t>
            </a:r>
            <a:br>
              <a:rPr lang="nb-NO" sz="1800" b="1" dirty="0"/>
            </a:br>
            <a:r>
              <a:rPr lang="nb-NO" sz="1800" b="1" dirty="0"/>
              <a:t>              Pedagogisk psykologi/spesialpedagogikk, 40 stp, 10 stp  	metode og 30 stp fra det faget/de emnene søkeren  </a:t>
            </a:r>
            <a:br>
              <a:rPr lang="nb-NO" sz="1800" b="1" dirty="0"/>
            </a:br>
            <a:r>
              <a:rPr lang="nb-NO" sz="1800" b="1" dirty="0"/>
              <a:t>              har best karakter i </a:t>
            </a:r>
          </a:p>
          <a:p>
            <a:r>
              <a:rPr lang="nb-NO" sz="1800" dirty="0"/>
              <a:t>For søkere med Bachelor i psykologi:</a:t>
            </a:r>
          </a:p>
          <a:p>
            <a:pPr marL="0" indent="0">
              <a:buNone/>
            </a:pPr>
            <a:r>
              <a:rPr lang="nb-NO" sz="1800" dirty="0"/>
              <a:t>	</a:t>
            </a:r>
            <a:r>
              <a:rPr lang="nb-NO" sz="1800" b="1" dirty="0"/>
              <a:t>60</a:t>
            </a:r>
            <a:r>
              <a:rPr lang="nb-NO" sz="1800" dirty="0"/>
              <a:t> </a:t>
            </a:r>
            <a:r>
              <a:rPr lang="nb-NO" sz="1800" b="1" dirty="0"/>
              <a:t>studiepoeng fra emner innen </a:t>
            </a:r>
            <a:r>
              <a:rPr lang="nb-NO" sz="1800" b="1" dirty="0">
                <a:effectLst/>
              </a:rPr>
              <a:t>pedagogisk psykologi,        </a:t>
            </a:r>
            <a:br>
              <a:rPr lang="nb-NO" sz="1800" b="1" dirty="0">
                <a:effectLst/>
              </a:rPr>
            </a:br>
            <a:r>
              <a:rPr lang="nb-NO" sz="1800" b="1" dirty="0">
                <a:effectLst/>
              </a:rPr>
              <a:t>              utviklingspsykologi, læringspsykologi</a:t>
            </a:r>
            <a:r>
              <a:rPr lang="nb-NO" sz="1800" b="1" dirty="0"/>
              <a:t>, 10 stp metode og 10 </a:t>
            </a:r>
            <a:br>
              <a:rPr lang="nb-NO" sz="1800" b="1" dirty="0"/>
            </a:br>
            <a:r>
              <a:rPr lang="nb-NO" sz="1800" b="1" dirty="0"/>
              <a:t>              stp fra det faget/de emnene søkeren har best karakter i </a:t>
            </a:r>
          </a:p>
          <a:p>
            <a:r>
              <a:rPr lang="nb-NO" sz="1800" dirty="0"/>
              <a:t>For andre søkere, sjekk nettsiden: 	</a:t>
            </a:r>
            <a:r>
              <a:rPr lang="nb-NO" sz="1800" b="1" dirty="0">
                <a:hlinkClick r:id="rId3"/>
              </a:rPr>
              <a:t>https://www.uio.no/studier/program/spesped-</a:t>
            </a:r>
            <a:r>
              <a:rPr lang="nb-NO" sz="1800" b="1" u="sng" dirty="0">
                <a:hlinkClick r:id="rId3"/>
              </a:rPr>
              <a:t>	</a:t>
            </a:r>
            <a:r>
              <a:rPr lang="nb-NO" sz="1800" b="1" dirty="0">
                <a:hlinkClick r:id="rId3"/>
              </a:rPr>
              <a:t>master/opptak/</a:t>
            </a:r>
            <a:r>
              <a:rPr lang="nb-NO" sz="1800" b="1" dirty="0" err="1">
                <a:hlinkClick r:id="rId3"/>
              </a:rPr>
              <a:t>faq.html#Rangering</a:t>
            </a:r>
            <a:r>
              <a:rPr lang="nb-NO" sz="1800" b="1" dirty="0"/>
              <a:t> </a:t>
            </a:r>
          </a:p>
          <a:p>
            <a:endParaRPr lang="nb-NO" sz="1800" dirty="0"/>
          </a:p>
          <a:p>
            <a:endParaRPr lang="nb-NO" sz="1800" dirty="0"/>
          </a:p>
          <a:p>
            <a:endParaRPr lang="nb-NO" sz="1800" b="1"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620688"/>
            <a:ext cx="7696200" cy="1143000"/>
          </a:xfrm>
        </p:spPr>
        <p:txBody>
          <a:bodyPr/>
          <a:lstStyle/>
          <a:p>
            <a:r>
              <a:rPr lang="nb-NO" dirty="0"/>
              <a:t>Poengutregning</a:t>
            </a:r>
          </a:p>
        </p:txBody>
      </p:sp>
      <p:sp>
        <p:nvSpPr>
          <p:cNvPr id="3" name="Content Placeholder 2"/>
          <p:cNvSpPr>
            <a:spLocks noGrp="1"/>
          </p:cNvSpPr>
          <p:nvPr>
            <p:ph idx="1"/>
          </p:nvPr>
        </p:nvSpPr>
        <p:spPr>
          <a:xfrm>
            <a:off x="755576" y="1916832"/>
            <a:ext cx="8136904" cy="4330824"/>
          </a:xfrm>
        </p:spPr>
        <p:txBody>
          <a:bodyPr/>
          <a:lstStyle/>
          <a:p>
            <a:r>
              <a:rPr lang="nb-NO" sz="1800" dirty="0"/>
              <a:t>Vi ser kun på karakterene fra 80 studiepoeng («opptaksgrunnlaget»), som vektes og legges sammen til en sum. Alle emner i spesialpedagogikk teller med, men ikke </a:t>
            </a:r>
            <a:r>
              <a:rPr lang="nb-NO" sz="1800" dirty="0" err="1"/>
              <a:t>exphil</a:t>
            </a:r>
            <a:r>
              <a:rPr lang="nb-NO" sz="1800" dirty="0"/>
              <a:t>/</a:t>
            </a:r>
            <a:r>
              <a:rPr lang="nb-NO" sz="1800" dirty="0" err="1"/>
              <a:t>exfac</a:t>
            </a:r>
            <a:r>
              <a:rPr lang="nb-NO" sz="1800" dirty="0"/>
              <a:t>. Vi plukker ut karakterene og regner ut, dere trenger ikke skrive hvilke karakterer dere ønsker/tror skal telles med. </a:t>
            </a:r>
            <a:br>
              <a:rPr lang="nb-NO" sz="1800" dirty="0"/>
            </a:br>
            <a:br>
              <a:rPr lang="nb-NO" sz="1800" dirty="0"/>
            </a:br>
            <a:r>
              <a:rPr lang="nb-NO" sz="1800" dirty="0"/>
              <a:t>Karakterene vektes (ganges med antall studiepoeng og deles på 80). </a:t>
            </a:r>
          </a:p>
          <a:p>
            <a:endParaRPr lang="nb-NO" sz="1800" dirty="0"/>
          </a:p>
          <a:p>
            <a:r>
              <a:rPr lang="nb-NO" sz="1800" b="1" dirty="0"/>
              <a:t>A = 5,00   B = 4,00   C = 3,00   D= 2,00   E= 1,00</a:t>
            </a:r>
            <a:br>
              <a:rPr lang="nb-NO" sz="1800" b="1" dirty="0"/>
            </a:br>
            <a:endParaRPr lang="nb-NO" sz="1800" dirty="0"/>
          </a:p>
          <a:p>
            <a:endParaRPr lang="nb-NO"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08852" y="-57635"/>
            <a:ext cx="2935148" cy="18162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214060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683568" y="692696"/>
            <a:ext cx="7696200" cy="5475312"/>
          </a:xfrm>
        </p:spPr>
        <p:txBody>
          <a:bodyPr/>
          <a:lstStyle/>
          <a:p>
            <a:pPr marL="0" indent="0">
              <a:buNone/>
            </a:pPr>
            <a:r>
              <a:rPr lang="nb-NO" sz="1600" dirty="0"/>
              <a:t>Eksempel på poengberegning, en søker har: </a:t>
            </a:r>
          </a:p>
          <a:p>
            <a:r>
              <a:rPr lang="nb-NO" sz="1600" dirty="0"/>
              <a:t>SPED1100 10 </a:t>
            </a:r>
            <a:r>
              <a:rPr lang="nb-NO" sz="1600" dirty="0" err="1"/>
              <a:t>stp</a:t>
            </a:r>
            <a:r>
              <a:rPr lang="nb-NO" sz="1600" dirty="0"/>
              <a:t> C</a:t>
            </a:r>
          </a:p>
          <a:p>
            <a:r>
              <a:rPr lang="nb-NO" sz="1600" dirty="0"/>
              <a:t>SPED1200 10 </a:t>
            </a:r>
            <a:r>
              <a:rPr lang="nb-NO" sz="1600" dirty="0" err="1"/>
              <a:t>stp</a:t>
            </a:r>
            <a:r>
              <a:rPr lang="nb-NO" sz="1600" dirty="0"/>
              <a:t> B</a:t>
            </a:r>
          </a:p>
          <a:p>
            <a:r>
              <a:rPr lang="nb-NO" sz="1600" dirty="0"/>
              <a:t>SPED1300 20 </a:t>
            </a:r>
            <a:r>
              <a:rPr lang="nb-NO" sz="1600" dirty="0" err="1"/>
              <a:t>stp</a:t>
            </a:r>
            <a:r>
              <a:rPr lang="nb-NO" sz="1600" dirty="0"/>
              <a:t> E</a:t>
            </a:r>
          </a:p>
          <a:p>
            <a:r>
              <a:rPr lang="nb-NO" sz="1600" dirty="0"/>
              <a:t>SPED2100 30 </a:t>
            </a:r>
            <a:r>
              <a:rPr lang="nb-NO" sz="1600" dirty="0" err="1"/>
              <a:t>stp</a:t>
            </a:r>
            <a:r>
              <a:rPr lang="nb-NO" sz="1600" dirty="0"/>
              <a:t> C</a:t>
            </a:r>
          </a:p>
          <a:p>
            <a:r>
              <a:rPr lang="nb-NO" sz="1600" dirty="0"/>
              <a:t>SPED2200 30 </a:t>
            </a:r>
            <a:r>
              <a:rPr lang="nb-NO" sz="1600" dirty="0" err="1"/>
              <a:t>stp</a:t>
            </a:r>
            <a:r>
              <a:rPr lang="nb-NO" sz="1600" dirty="0"/>
              <a:t> A</a:t>
            </a:r>
          </a:p>
          <a:p>
            <a:r>
              <a:rPr lang="nb-NO" sz="1600" dirty="0"/>
              <a:t>SPED3001 45 </a:t>
            </a:r>
            <a:r>
              <a:rPr lang="nb-NO" sz="1600" dirty="0" err="1"/>
              <a:t>stp</a:t>
            </a:r>
            <a:r>
              <a:rPr lang="nb-NO" sz="1600" dirty="0"/>
              <a:t> B</a:t>
            </a:r>
          </a:p>
          <a:p>
            <a:r>
              <a:rPr lang="nb-NO" sz="1600" dirty="0"/>
              <a:t>SPED3002 15 </a:t>
            </a:r>
            <a:r>
              <a:rPr lang="nb-NO" sz="1600" dirty="0" err="1"/>
              <a:t>stp</a:t>
            </a:r>
            <a:r>
              <a:rPr lang="nb-NO" sz="1600" dirty="0"/>
              <a:t> C  </a:t>
            </a:r>
          </a:p>
          <a:p>
            <a:pPr marL="0" indent="0">
              <a:buNone/>
            </a:pPr>
            <a:r>
              <a:rPr lang="nb-NO" sz="1600" dirty="0"/>
              <a:t>I utregningen tar vi de beste 80 </a:t>
            </a:r>
            <a:r>
              <a:rPr lang="nb-NO" sz="1600" dirty="0" err="1"/>
              <a:t>stp</a:t>
            </a:r>
            <a:r>
              <a:rPr lang="nb-NO" sz="1600" dirty="0"/>
              <a:t>, som i dette tilfellet er SPED2200, SPED3001 og 5 stp fra SPED1200: [(30x5)+(45x4)+(5x4)] /80 = </a:t>
            </a:r>
            <a:r>
              <a:rPr lang="nb-NO" sz="1600" b="1" dirty="0"/>
              <a:t>4.38 poeng</a:t>
            </a:r>
            <a:br>
              <a:rPr lang="nb-NO" sz="1600" dirty="0"/>
            </a:br>
            <a:br>
              <a:rPr lang="nb-NO" sz="1600" dirty="0"/>
            </a:br>
            <a:r>
              <a:rPr lang="nb-NO" sz="1600" dirty="0"/>
              <a:t>Et annet eksempel:</a:t>
            </a:r>
          </a:p>
          <a:p>
            <a:r>
              <a:rPr lang="nb-NO" sz="1600" dirty="0"/>
              <a:t>SPED1100 10 </a:t>
            </a:r>
            <a:r>
              <a:rPr lang="nb-NO" sz="1600" dirty="0" err="1"/>
              <a:t>stp</a:t>
            </a:r>
            <a:r>
              <a:rPr lang="nb-NO" sz="1600" dirty="0"/>
              <a:t> C</a:t>
            </a:r>
          </a:p>
          <a:p>
            <a:r>
              <a:rPr lang="nb-NO" sz="1600" dirty="0"/>
              <a:t>SPED1200 10 </a:t>
            </a:r>
            <a:r>
              <a:rPr lang="nb-NO" sz="1600" dirty="0" err="1"/>
              <a:t>stp</a:t>
            </a:r>
            <a:r>
              <a:rPr lang="nb-NO" sz="1600" dirty="0"/>
              <a:t> C</a:t>
            </a:r>
          </a:p>
          <a:p>
            <a:r>
              <a:rPr lang="nb-NO" sz="1600" dirty="0"/>
              <a:t>SPED1300 20 </a:t>
            </a:r>
            <a:r>
              <a:rPr lang="nb-NO" sz="1600" dirty="0" err="1"/>
              <a:t>stp</a:t>
            </a:r>
            <a:r>
              <a:rPr lang="nb-NO" sz="1600" dirty="0"/>
              <a:t> B</a:t>
            </a:r>
          </a:p>
          <a:p>
            <a:r>
              <a:rPr lang="nb-NO" sz="1600" dirty="0"/>
              <a:t>SPED2100 30 </a:t>
            </a:r>
            <a:r>
              <a:rPr lang="nb-NO" sz="1600" dirty="0" err="1"/>
              <a:t>stp</a:t>
            </a:r>
            <a:r>
              <a:rPr lang="nb-NO" sz="1600" dirty="0"/>
              <a:t> D</a:t>
            </a:r>
          </a:p>
          <a:p>
            <a:r>
              <a:rPr lang="nb-NO" sz="1600" dirty="0"/>
              <a:t>SPED2200 30 </a:t>
            </a:r>
            <a:r>
              <a:rPr lang="nb-NO" sz="1600" dirty="0" err="1"/>
              <a:t>stp</a:t>
            </a:r>
            <a:r>
              <a:rPr lang="nb-NO" sz="1600" dirty="0"/>
              <a:t> C</a:t>
            </a:r>
          </a:p>
          <a:p>
            <a:r>
              <a:rPr lang="nb-NO" sz="1600" dirty="0"/>
              <a:t>SPED3001 45 </a:t>
            </a:r>
            <a:r>
              <a:rPr lang="nb-NO" sz="1600" dirty="0" err="1"/>
              <a:t>stp</a:t>
            </a:r>
            <a:r>
              <a:rPr lang="nb-NO" sz="1600" dirty="0"/>
              <a:t> C</a:t>
            </a:r>
          </a:p>
          <a:p>
            <a:r>
              <a:rPr lang="nb-NO" sz="1600" dirty="0"/>
              <a:t>SPED3002 15 </a:t>
            </a:r>
            <a:r>
              <a:rPr lang="nb-NO" sz="1600" dirty="0" err="1"/>
              <a:t>stp</a:t>
            </a:r>
            <a:r>
              <a:rPr lang="nb-NO" sz="1600" dirty="0"/>
              <a:t> B </a:t>
            </a:r>
          </a:p>
          <a:p>
            <a:pPr marL="0" indent="0">
              <a:buNone/>
            </a:pPr>
            <a:r>
              <a:rPr lang="nb-NO" sz="1600" dirty="0"/>
              <a:t>I utregningen tar vi SPED1300, SPED3002 og SPED3001:</a:t>
            </a:r>
            <a:br>
              <a:rPr lang="nb-NO" sz="1600" dirty="0"/>
            </a:br>
            <a:r>
              <a:rPr lang="nb-NO" sz="1600" dirty="0"/>
              <a:t>[(20 x 4)+(15x4)+(45x3)] /80 = </a:t>
            </a:r>
            <a:r>
              <a:rPr lang="nb-NO" sz="1600" b="1" dirty="0"/>
              <a:t>3.44 poeng</a:t>
            </a:r>
            <a:endParaRPr lang="nb-NO" sz="1600" dirty="0"/>
          </a:p>
          <a:p>
            <a:pPr marL="0" indent="0">
              <a:buNone/>
            </a:pPr>
            <a:br>
              <a:rPr lang="nb-NO" sz="1800" dirty="0"/>
            </a:br>
            <a:endParaRPr lang="nb-NO" sz="1800" dirty="0"/>
          </a:p>
          <a:p>
            <a:endParaRPr lang="nb-NO" dirty="0"/>
          </a:p>
        </p:txBody>
      </p:sp>
      <p:pic>
        <p:nvPicPr>
          <p:cNvPr id="4" name="Bilde 3"/>
          <p:cNvPicPr>
            <a:picLocks noChangeAspect="1"/>
          </p:cNvPicPr>
          <p:nvPr/>
        </p:nvPicPr>
        <p:blipFill>
          <a:blip r:embed="rId2"/>
          <a:stretch>
            <a:fillRect/>
          </a:stretch>
        </p:blipFill>
        <p:spPr>
          <a:xfrm>
            <a:off x="5508105" y="0"/>
            <a:ext cx="3635896" cy="2911614"/>
          </a:xfrm>
          <a:prstGeom prst="rect">
            <a:avLst/>
          </a:prstGeom>
        </p:spPr>
      </p:pic>
      <p:sp>
        <p:nvSpPr>
          <p:cNvPr id="2" name="TekstSylinder 1"/>
          <p:cNvSpPr txBox="1"/>
          <p:nvPr/>
        </p:nvSpPr>
        <p:spPr>
          <a:xfrm>
            <a:off x="3707904" y="3601281"/>
            <a:ext cx="4968552" cy="2462213"/>
          </a:xfrm>
          <a:prstGeom prst="rect">
            <a:avLst/>
          </a:prstGeom>
          <a:gradFill>
            <a:gsLst>
              <a:gs pos="41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chemeClr val="accent1">
                <a:alpha val="87000"/>
              </a:schemeClr>
            </a:solidFill>
          </a:ln>
        </p:spPr>
        <p:txBody>
          <a:bodyPr wrap="square" rtlCol="0">
            <a:spAutoFit/>
          </a:bodyPr>
          <a:lstStyle/>
          <a:p>
            <a:r>
              <a:rPr lang="nb-NO" sz="1400" b="1" dirty="0"/>
              <a:t>Karakteren for SPED3001:</a:t>
            </a:r>
            <a:br>
              <a:rPr lang="nb-NO" sz="1400" dirty="0"/>
            </a:br>
            <a:r>
              <a:rPr lang="nb-NO" sz="1400" dirty="0"/>
              <a:t>SPED3001 har 4 eksamener som hver teller 25% av 45 studiepoeng, men med </a:t>
            </a:r>
            <a:r>
              <a:rPr lang="nb-NO" sz="1400" i="1" dirty="0"/>
              <a:t>en</a:t>
            </a:r>
            <a:r>
              <a:rPr lang="nb-NO" sz="1400" dirty="0"/>
              <a:t> endelig karakter. Rundes av oppover. Får du C, B, B, C blir regnestykket  (3+4+4+3)/4=3,5 rundet opp til karakteren </a:t>
            </a:r>
            <a:r>
              <a:rPr lang="nb-NO" sz="1400" u="sng" dirty="0"/>
              <a:t>B</a:t>
            </a:r>
            <a:r>
              <a:rPr lang="nb-NO" sz="1400" dirty="0"/>
              <a:t>. Får du A, B, B, D blir det (5+4+4+2)/4=3,75, </a:t>
            </a:r>
            <a:r>
              <a:rPr lang="nb-NO" sz="1400" dirty="0" err="1"/>
              <a:t>dvs</a:t>
            </a:r>
            <a:r>
              <a:rPr lang="nb-NO" sz="1400" dirty="0"/>
              <a:t>  </a:t>
            </a:r>
            <a:r>
              <a:rPr lang="nb-NO" sz="1400" u="sng" dirty="0"/>
              <a:t>B</a:t>
            </a:r>
            <a:r>
              <a:rPr lang="nb-NO" sz="1400" dirty="0"/>
              <a:t>, får du C,B,C,C blir det (3+4+3+3)/4= 3,25 og karakteren </a:t>
            </a:r>
            <a:r>
              <a:rPr lang="nb-NO" sz="1400" u="sng" dirty="0"/>
              <a:t>C</a:t>
            </a:r>
            <a:r>
              <a:rPr lang="nb-NO" sz="1400" dirty="0"/>
              <a:t> , får du E,C,A,C (1+3+5+3)/4=3 og karakteren C osv.   Vi bruker altså ikke del-karakterene i opptaket. </a:t>
            </a:r>
          </a:p>
          <a:p>
            <a:endParaRPr lang="nb-NO" sz="1400" dirty="0"/>
          </a:p>
          <a:p>
            <a:r>
              <a:rPr lang="nb-NO" sz="1400" dirty="0"/>
              <a:t>SPED3002  Bacheloroppgaven teller som eget emne. </a:t>
            </a:r>
          </a:p>
        </p:txBody>
      </p:sp>
    </p:spTree>
    <p:extLst>
      <p:ext uri="{BB962C8B-B14F-4D97-AF65-F5344CB8AC3E}">
        <p14:creationId xmlns:p14="http://schemas.microsoft.com/office/powerpoint/2010/main" val="32531101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600" y="692696"/>
            <a:ext cx="7696200" cy="1143000"/>
          </a:xfrm>
        </p:spPr>
        <p:txBody>
          <a:bodyPr/>
          <a:lstStyle/>
          <a:p>
            <a:r>
              <a:rPr lang="nb-NO" dirty="0"/>
              <a:t>Tidligere poenggrenser </a:t>
            </a:r>
            <a:br>
              <a:rPr lang="nb-NO" dirty="0"/>
            </a:br>
            <a:endParaRPr lang="nb-NO" dirty="0"/>
          </a:p>
        </p:txBody>
      </p:sp>
      <p:sp>
        <p:nvSpPr>
          <p:cNvPr id="3" name="Content Placeholder 2"/>
          <p:cNvSpPr>
            <a:spLocks noGrp="1"/>
          </p:cNvSpPr>
          <p:nvPr>
            <p:ph idx="1"/>
          </p:nvPr>
        </p:nvSpPr>
        <p:spPr>
          <a:xfrm>
            <a:off x="251520" y="1340768"/>
            <a:ext cx="8784976" cy="4323184"/>
          </a:xfrm>
        </p:spPr>
        <p:txBody>
          <a:bodyPr/>
          <a:lstStyle/>
          <a:p>
            <a:pPr marL="0" indent="0">
              <a:buNone/>
            </a:pPr>
            <a:r>
              <a:rPr lang="nb-NO" sz="1800" dirty="0"/>
              <a:t>A = 5,00   B = 4,00   C = 3,00   D= 2,00   E= 1,00</a:t>
            </a:r>
          </a:p>
          <a:p>
            <a:pPr>
              <a:buNone/>
            </a:pPr>
            <a:r>
              <a:rPr lang="nb-NO" sz="1800" dirty="0"/>
              <a:t>				</a:t>
            </a:r>
            <a:r>
              <a:rPr lang="nb-NO" sz="1800" u="sng" dirty="0"/>
              <a:t>2017</a:t>
            </a:r>
            <a:r>
              <a:rPr lang="nb-NO" sz="1800" dirty="0"/>
              <a:t>    </a:t>
            </a:r>
            <a:r>
              <a:rPr lang="nb-NO" sz="1800" u="sng" dirty="0"/>
              <a:t>2018 </a:t>
            </a:r>
            <a:r>
              <a:rPr lang="nb-NO" sz="1800" dirty="0"/>
              <a:t>   </a:t>
            </a:r>
            <a:r>
              <a:rPr lang="nb-NO" sz="1800" u="sng" dirty="0"/>
              <a:t>2019</a:t>
            </a:r>
            <a:r>
              <a:rPr lang="nb-NO" sz="1800" dirty="0"/>
              <a:t>   </a:t>
            </a:r>
            <a:r>
              <a:rPr lang="nb-NO" sz="1800" u="sng" dirty="0"/>
              <a:t> 2020*</a:t>
            </a:r>
            <a:r>
              <a:rPr lang="nb-NO" sz="1800" dirty="0"/>
              <a:t>  </a:t>
            </a:r>
            <a:r>
              <a:rPr lang="nb-NO" sz="1800" u="sng" dirty="0"/>
              <a:t> 2021*  2022* 2023* 2024</a:t>
            </a:r>
          </a:p>
          <a:p>
            <a:r>
              <a:rPr lang="nb-NO" sz="1800" dirty="0"/>
              <a:t>Audiopedagogikk: 	2,67     2,56      3,00     3,25     2,98    2,95     3,70   3,75</a:t>
            </a:r>
          </a:p>
          <a:p>
            <a:r>
              <a:rPr lang="nb-NO" sz="1800" dirty="0"/>
              <a:t>Logopedi: 		4,00     3,97      3,67     4,11     4,00    4,20     4,25   4,00</a:t>
            </a:r>
          </a:p>
          <a:p>
            <a:r>
              <a:rPr lang="nb-NO" sz="1800" dirty="0"/>
              <a:t>Psykososiale vansker:	4,00     3,89      4,11     4,39     4,35    4,55     4,63   4,25</a:t>
            </a:r>
          </a:p>
          <a:p>
            <a:r>
              <a:rPr lang="nb-NO" sz="1800" dirty="0" err="1"/>
              <a:t>Nevroutviklingsforst</a:t>
            </a:r>
            <a:r>
              <a:rPr lang="nb-NO" sz="1800" dirty="0"/>
              <a:t>.: 	3,00     3,11      3,33     3,65     3,53    3,85     4,13   4,00</a:t>
            </a:r>
          </a:p>
          <a:p>
            <a:r>
              <a:rPr lang="nb-NO" sz="1800" dirty="0"/>
              <a:t>Spesifikke lærevansker:2,89     3,00      3,22     3,75     3,75    4,00     4,15   3,63</a:t>
            </a:r>
          </a:p>
          <a:p>
            <a:r>
              <a:rPr lang="nb-NO" sz="1800" dirty="0"/>
              <a:t>RSNE:		3,00     2,80      3,30     3,70     3,40    3,30	 3,00   3,13	</a:t>
            </a:r>
            <a:br>
              <a:rPr lang="nb-NO" sz="1800" dirty="0"/>
            </a:br>
            <a:r>
              <a:rPr lang="nb-NO" sz="1800" dirty="0"/>
              <a:t>*Merk at tallene fra 2020, 2021, 2022 og 2023 er inkludert motivasjonsbrev. Fra 2024 er det ikke motivasjonsbrev. Motivasjonsbrev telte i snitt </a:t>
            </a:r>
            <a:r>
              <a:rPr lang="nb-NO" sz="1800" dirty="0" err="1"/>
              <a:t>ca</a:t>
            </a:r>
            <a:r>
              <a:rPr lang="nb-NO" sz="1800" dirty="0"/>
              <a:t> 0,3. Tallene i 2025 er forventet lavere, siden det vil være en </a:t>
            </a:r>
            <a:br>
              <a:rPr lang="nb-NO" sz="1800" dirty="0"/>
            </a:br>
            <a:r>
              <a:rPr lang="nb-NO" sz="1800" dirty="0"/>
              <a:t>del søkere som ikke oppfyller kravet om </a:t>
            </a:r>
            <a:br>
              <a:rPr lang="nb-NO" sz="1800" dirty="0"/>
            </a:br>
            <a:r>
              <a:rPr lang="nb-NO" sz="1800" dirty="0"/>
              <a:t>10 stp metode. </a:t>
            </a:r>
          </a:p>
          <a:p>
            <a:pPr marL="0" indent="0">
              <a:buNone/>
            </a:pPr>
            <a:r>
              <a:rPr lang="nb-NO" sz="1800" dirty="0"/>
              <a:t>     RSNE er inkludert motivasjonsbrev.</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2809" y="4941168"/>
            <a:ext cx="3643687" cy="184824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910208"/>
            <a:ext cx="7696200" cy="646584"/>
          </a:xfrm>
        </p:spPr>
        <p:txBody>
          <a:bodyPr/>
          <a:lstStyle/>
          <a:p>
            <a:r>
              <a:rPr lang="nb-NO" dirty="0"/>
              <a:t>Antall studieplasser (anslag):</a:t>
            </a:r>
            <a:br>
              <a:rPr lang="nb-NO" dirty="0"/>
            </a:br>
            <a:endParaRPr lang="nb-NO" dirty="0"/>
          </a:p>
        </p:txBody>
      </p:sp>
      <p:sp>
        <p:nvSpPr>
          <p:cNvPr id="3" name="Content Placeholder 2"/>
          <p:cNvSpPr>
            <a:spLocks noGrp="1"/>
          </p:cNvSpPr>
          <p:nvPr>
            <p:ph idx="1"/>
          </p:nvPr>
        </p:nvSpPr>
        <p:spPr>
          <a:xfrm>
            <a:off x="325821" y="1981200"/>
            <a:ext cx="8360979" cy="4114800"/>
          </a:xfrm>
        </p:spPr>
        <p:txBody>
          <a:bodyPr/>
          <a:lstStyle/>
          <a:p>
            <a:pPr marL="0" indent="0">
              <a:buNone/>
            </a:pPr>
            <a:r>
              <a:rPr lang="nb-NO" sz="1800" dirty="0"/>
              <a:t>Audiopedagogikk: 		20</a:t>
            </a:r>
            <a:br>
              <a:rPr lang="nb-NO" sz="1800" dirty="0"/>
            </a:br>
            <a:r>
              <a:rPr lang="nb-NO" sz="1800" dirty="0"/>
              <a:t>Logopedi:	 		30</a:t>
            </a:r>
            <a:br>
              <a:rPr lang="nb-NO" sz="1800" dirty="0"/>
            </a:br>
            <a:r>
              <a:rPr lang="nb-NO" sz="1800" dirty="0"/>
              <a:t>Spesifikke lærevansker:		35</a:t>
            </a:r>
            <a:br>
              <a:rPr lang="nb-NO" sz="1800" dirty="0"/>
            </a:br>
            <a:r>
              <a:rPr lang="nb-NO" sz="1800" dirty="0"/>
              <a:t>Psykososiale vansker:		30</a:t>
            </a:r>
            <a:br>
              <a:rPr lang="nb-NO" sz="1800" dirty="0"/>
            </a:br>
            <a:r>
              <a:rPr lang="nb-NO" sz="1800" dirty="0"/>
              <a:t>Nevroutviklingsforstyrrelser:	40</a:t>
            </a:r>
            <a:br>
              <a:rPr lang="nb-NO" sz="1800" dirty="0"/>
            </a:br>
            <a:r>
              <a:rPr lang="nb-NO" sz="1800" dirty="0"/>
              <a:t>RSNE: 				20</a:t>
            </a:r>
          </a:p>
          <a:p>
            <a:pPr marL="0" indent="0">
              <a:buNone/>
            </a:pPr>
            <a:r>
              <a:rPr lang="nb-NO" sz="1800" dirty="0"/>
              <a:t>			             </a:t>
            </a:r>
            <a:r>
              <a:rPr lang="nb-NO" sz="1800" b="1" dirty="0"/>
              <a:t>175</a:t>
            </a:r>
            <a:r>
              <a:rPr lang="nb-NO" dirty="0"/>
              <a:t>	</a:t>
            </a:r>
          </a:p>
          <a:p>
            <a:pPr marL="0" indent="0">
              <a:buNone/>
            </a:pPr>
            <a:endParaRPr lang="nb-NO" sz="18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12160" y="1916832"/>
            <a:ext cx="3024336" cy="4545224"/>
          </a:xfrm>
          <a:prstGeom prst="rect">
            <a:avLst/>
          </a:prstGeom>
        </p:spPr>
      </p:pic>
    </p:spTree>
    <p:extLst>
      <p:ext uri="{BB962C8B-B14F-4D97-AF65-F5344CB8AC3E}">
        <p14:creationId xmlns:p14="http://schemas.microsoft.com/office/powerpoint/2010/main" val="41075589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5616" y="404664"/>
            <a:ext cx="7696200" cy="1143000"/>
          </a:xfrm>
        </p:spPr>
        <p:txBody>
          <a:bodyPr/>
          <a:lstStyle/>
          <a:p>
            <a:r>
              <a:rPr lang="nb-NO" dirty="0"/>
              <a:t>Opplasting av dokumenter</a:t>
            </a:r>
          </a:p>
        </p:txBody>
      </p:sp>
      <p:sp>
        <p:nvSpPr>
          <p:cNvPr id="3" name="Content Placeholder 2"/>
          <p:cNvSpPr>
            <a:spLocks noGrp="1"/>
          </p:cNvSpPr>
          <p:nvPr>
            <p:ph idx="1"/>
          </p:nvPr>
        </p:nvSpPr>
        <p:spPr>
          <a:xfrm>
            <a:off x="818928" y="1466512"/>
            <a:ext cx="7992888" cy="4114800"/>
          </a:xfrm>
        </p:spPr>
        <p:txBody>
          <a:bodyPr/>
          <a:lstStyle/>
          <a:p>
            <a:r>
              <a:rPr lang="nb-NO" sz="1800" dirty="0"/>
              <a:t>Du må dokumentere at du fyller opptakskravene, enten elektronisk eller ved å legge ved </a:t>
            </a:r>
            <a:r>
              <a:rPr lang="nb-NO" sz="1800" dirty="0" err="1"/>
              <a:t>scannede</a:t>
            </a:r>
            <a:r>
              <a:rPr lang="nb-NO" sz="1800" dirty="0"/>
              <a:t> dokumenter. Du må selv sjekke at alle resultater er synlige i </a:t>
            </a:r>
            <a:r>
              <a:rPr lang="nb-NO" sz="1800" dirty="0" err="1"/>
              <a:t>Søknadsweb</a:t>
            </a:r>
            <a:endParaRPr lang="nb-NO" sz="1800" dirty="0"/>
          </a:p>
          <a:p>
            <a:r>
              <a:rPr lang="nb-NO" sz="1800" u="sng" dirty="0"/>
              <a:t>Emner ved UiO behøver </a:t>
            </a:r>
            <a:r>
              <a:rPr lang="nb-NO" sz="1800" b="1" u="sng" dirty="0"/>
              <a:t>ikke</a:t>
            </a:r>
            <a:r>
              <a:rPr lang="nb-NO" sz="1800" u="sng" dirty="0"/>
              <a:t> lastes opp eller dokumenteres</a:t>
            </a:r>
          </a:p>
          <a:p>
            <a:r>
              <a:rPr lang="nb-NO" sz="1800" dirty="0"/>
              <a:t>Emner avlagt ved andre norske læresteder behøver du </a:t>
            </a:r>
            <a:r>
              <a:rPr lang="nb-NO" sz="1800" b="1" dirty="0"/>
              <a:t>ikke</a:t>
            </a:r>
            <a:r>
              <a:rPr lang="nb-NO" sz="1800" dirty="0"/>
              <a:t> å laste opp dersom du godkjenner i Søknadsweb at vi henter de direkte (gjelder </a:t>
            </a:r>
            <a:r>
              <a:rPr lang="nb-NO" sz="1800" i="1" dirty="0"/>
              <a:t>ikke</a:t>
            </a:r>
            <a:r>
              <a:rPr lang="nb-NO" sz="1800" dirty="0"/>
              <a:t> resultater fra private høgskoler som BI, VID, Bjørknes og Høgskolen Kristiania). Papirer opplastet til masteropptak/lokalopptak de to siste årene behøver </a:t>
            </a:r>
            <a:r>
              <a:rPr lang="nb-NO" sz="1800" b="1" dirty="0"/>
              <a:t>ikke</a:t>
            </a:r>
            <a:r>
              <a:rPr lang="nb-NO" sz="1800" dirty="0"/>
              <a:t> lastes opp på nytt dersom du ikke har nye papirer siden sist</a:t>
            </a:r>
          </a:p>
          <a:p>
            <a:r>
              <a:rPr lang="nb-NO" sz="1800" dirty="0"/>
              <a:t>Vi har ikke tilgang til papirer sendt til Samordna Opptak</a:t>
            </a:r>
          </a:p>
          <a:p>
            <a:r>
              <a:rPr lang="nb-NO" sz="1800" dirty="0"/>
              <a:t>Utenlandsk utdanning inkludert </a:t>
            </a:r>
            <a:r>
              <a:rPr lang="nb-NO" sz="1800" u="sng" dirty="0"/>
              <a:t>utveksling</a:t>
            </a:r>
            <a:r>
              <a:rPr lang="nb-NO" sz="1800" dirty="0"/>
              <a:t>  </a:t>
            </a:r>
            <a:r>
              <a:rPr lang="nb-NO" sz="1800" b="1" dirty="0"/>
              <a:t>må </a:t>
            </a:r>
            <a:r>
              <a:rPr lang="nb-NO" sz="1800" dirty="0"/>
              <a:t>offisiell karakterutskrift lastes opp</a:t>
            </a:r>
          </a:p>
          <a:p>
            <a:r>
              <a:rPr lang="nb-NO" sz="1800" dirty="0"/>
              <a:t>Riktig format er </a:t>
            </a:r>
            <a:r>
              <a:rPr lang="nb-NO" sz="1800" b="1" dirty="0" err="1"/>
              <a:t>pdf</a:t>
            </a:r>
            <a:r>
              <a:rPr lang="nb-NO" sz="1800" dirty="0"/>
              <a:t>.</a:t>
            </a:r>
          </a:p>
          <a:p>
            <a:r>
              <a:rPr lang="nb-NO" sz="1800" dirty="0"/>
              <a:t>Vi trenger ikke attester fra arbeid, referanser, o.l.</a:t>
            </a:r>
          </a:p>
          <a:p>
            <a:r>
              <a:rPr lang="nb-NO" sz="1800" dirty="0"/>
              <a:t>Husk ettersendingsfristen;</a:t>
            </a:r>
            <a:r>
              <a:rPr lang="nb-NO" sz="1800" b="1" dirty="0"/>
              <a:t> 1. juli</a:t>
            </a:r>
            <a:r>
              <a:rPr lang="nb-NO" sz="1800" dirty="0"/>
              <a:t>.</a:t>
            </a:r>
          </a:p>
        </p:txBody>
      </p:sp>
      <p:pic>
        <p:nvPicPr>
          <p:cNvPr id="4" name="Bilde 3"/>
          <p:cNvPicPr>
            <a:picLocks noChangeAspect="1"/>
          </p:cNvPicPr>
          <p:nvPr/>
        </p:nvPicPr>
        <p:blipFill>
          <a:blip r:embed="rId2"/>
          <a:stretch>
            <a:fillRect/>
          </a:stretch>
        </p:blipFill>
        <p:spPr>
          <a:xfrm>
            <a:off x="6483511" y="-55803"/>
            <a:ext cx="2328305" cy="1552203"/>
          </a:xfrm>
          <a:prstGeom prst="rect">
            <a:avLst/>
          </a:prstGeom>
        </p:spPr>
      </p:pic>
    </p:spTree>
    <p:extLst>
      <p:ext uri="{BB962C8B-B14F-4D97-AF65-F5344CB8AC3E}">
        <p14:creationId xmlns:p14="http://schemas.microsoft.com/office/powerpoint/2010/main" val="12853459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p:cNvSpPr>
            <a:spLocks noGrp="1"/>
          </p:cNvSpPr>
          <p:nvPr>
            <p:ph idx="1"/>
          </p:nvPr>
        </p:nvSpPr>
        <p:spPr>
          <a:xfrm>
            <a:off x="611560" y="548680"/>
            <a:ext cx="8056240" cy="5331296"/>
          </a:xfrm>
        </p:spPr>
        <p:txBody>
          <a:bodyPr/>
          <a:lstStyle/>
          <a:p>
            <a:pPr marL="0" indent="0">
              <a:buNone/>
            </a:pPr>
            <a:r>
              <a:rPr lang="nb-NO" sz="1800" b="1" dirty="0"/>
              <a:t>Fullfører du graden din/relevante emner i søknadssemesteret </a:t>
            </a:r>
            <a:r>
              <a:rPr lang="nb-NO" sz="1800" b="1" u="sng" dirty="0"/>
              <a:t>som ikke er fra UiO?</a:t>
            </a:r>
            <a:endParaRPr lang="nb-NO" sz="1800" u="sng" dirty="0"/>
          </a:p>
          <a:p>
            <a:pPr marL="0" indent="0">
              <a:buNone/>
            </a:pPr>
            <a:r>
              <a:rPr lang="nb-NO" sz="1800" dirty="0"/>
              <a:t>Da må du innen søknadsfristen laste opp:</a:t>
            </a:r>
          </a:p>
          <a:p>
            <a:r>
              <a:rPr lang="nb-NO" sz="1800" dirty="0"/>
              <a:t>offisiell karakterutskrift over avlagte emner</a:t>
            </a:r>
          </a:p>
          <a:p>
            <a:r>
              <a:rPr lang="nb-NO" sz="1800" dirty="0"/>
              <a:t>en oversikt over hvilke emner du er meldt opp til i inneværende semester, og når du er forventet ferdig.</a:t>
            </a:r>
          </a:p>
          <a:p>
            <a:pPr marL="0" indent="0">
              <a:buNone/>
            </a:pPr>
            <a:r>
              <a:rPr lang="nb-NO" sz="1800" dirty="0"/>
              <a:t>Innen ettersendingsfristen må du laste opp:</a:t>
            </a:r>
          </a:p>
          <a:p>
            <a:r>
              <a:rPr lang="nb-NO" sz="1800" dirty="0"/>
              <a:t>endelig karakterutskrift og vitnemål. Dersom du ikke har fått vitnemål ennå må du laste opp en bekreftelse fra lærestedet på oppnådd grad</a:t>
            </a:r>
          </a:p>
          <a:p>
            <a:pPr marL="0" indent="0">
              <a:buNone/>
            </a:pPr>
            <a:r>
              <a:rPr lang="nb-NO" sz="1800" b="1" dirty="0"/>
              <a:t>Endelig vitnemål</a:t>
            </a:r>
          </a:p>
          <a:p>
            <a:r>
              <a:rPr lang="nb-NO" sz="1800" dirty="0"/>
              <a:t>Du mottar vitnemål automatisk hvis du går på et bachelorprogram og følger anbefalt oppbygging.</a:t>
            </a:r>
          </a:p>
          <a:p>
            <a:r>
              <a:rPr lang="nb-NO" sz="1800" dirty="0"/>
              <a:t>Du må </a:t>
            </a:r>
            <a:r>
              <a:rPr lang="nb-NO" sz="1800" dirty="0">
                <a:hlinkClick r:id="rId2"/>
              </a:rPr>
              <a:t>bestille vitnemål</a:t>
            </a:r>
            <a:r>
              <a:rPr lang="nb-NO" sz="1800" dirty="0"/>
              <a:t> så snart som mulig hvis du tidligere har fullført en grad ved UiO, men ikke har fått vitnemålet ditt ennå. Det gjelder også deg som fullfører en fritt sammensatt bachelorgrad.</a:t>
            </a:r>
          </a:p>
          <a:p>
            <a:r>
              <a:rPr lang="nb-NO" sz="1800" dirty="0"/>
              <a:t>Sjekk selv i </a:t>
            </a:r>
            <a:r>
              <a:rPr lang="nb-NO" sz="1800" dirty="0">
                <a:hlinkClick r:id="rId3"/>
              </a:rPr>
              <a:t>StudentWeb</a:t>
            </a:r>
            <a:r>
              <a:rPr lang="nb-NO" sz="1800" dirty="0"/>
              <a:t> om du er registrert med en bachelorgrad.</a:t>
            </a:r>
          </a:p>
          <a:p>
            <a:endParaRPr lang="nb-NO" sz="1800" b="1" i="1" dirty="0"/>
          </a:p>
          <a:p>
            <a:pPr marL="0" indent="0">
              <a:buNone/>
            </a:pPr>
            <a:r>
              <a:rPr lang="nb-NO" sz="1800" b="1" i="1" dirty="0"/>
              <a:t>Det er ditt ansvar for at vi sitter med de riktige papirene! Søkere som ikke laster opp papirer vil ikke bli behandlet. </a:t>
            </a:r>
            <a:r>
              <a:rPr lang="nb-NO" sz="1800" b="1" i="1" dirty="0" err="1"/>
              <a:t>Evt</a:t>
            </a:r>
            <a:r>
              <a:rPr lang="nb-NO" sz="1800" b="1" i="1" dirty="0"/>
              <a:t> manglende papirer kan bli purret på (men bare en gang!)</a:t>
            </a:r>
            <a:endParaRPr lang="nb-NO" sz="1800" dirty="0"/>
          </a:p>
          <a:p>
            <a:endParaRPr lang="nb-NO" dirty="0"/>
          </a:p>
        </p:txBody>
      </p:sp>
    </p:spTree>
    <p:extLst>
      <p:ext uri="{BB962C8B-B14F-4D97-AF65-F5344CB8AC3E}">
        <p14:creationId xmlns:p14="http://schemas.microsoft.com/office/powerpoint/2010/main" val="24313636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Falsk dokumentasjon</a:t>
            </a:r>
          </a:p>
        </p:txBody>
      </p:sp>
      <p:sp>
        <p:nvSpPr>
          <p:cNvPr id="3" name="Plassholder for innhold 2"/>
          <p:cNvSpPr>
            <a:spLocks noGrp="1"/>
          </p:cNvSpPr>
          <p:nvPr>
            <p:ph idx="1"/>
          </p:nvPr>
        </p:nvSpPr>
        <p:spPr>
          <a:xfrm>
            <a:off x="990600" y="1700808"/>
            <a:ext cx="7696200" cy="4114800"/>
          </a:xfrm>
        </p:spPr>
        <p:txBody>
          <a:bodyPr/>
          <a:lstStyle/>
          <a:p>
            <a:r>
              <a:rPr lang="nb-NO" sz="1800" dirty="0"/>
              <a:t>Du har selv ansvar for at all opplastede dokumentasjon er uforandret og ekte.</a:t>
            </a:r>
          </a:p>
          <a:p>
            <a:r>
              <a:rPr lang="nb-NO" sz="1800" dirty="0"/>
              <a:t>Opplasting/innlevering av </a:t>
            </a:r>
            <a:r>
              <a:rPr lang="nb-NO" sz="1800" dirty="0">
                <a:hlinkClick r:id="rId2"/>
              </a:rPr>
              <a:t>falske dokument</a:t>
            </a:r>
            <a:r>
              <a:rPr lang="nb-NO" sz="1800" dirty="0"/>
              <a:t> er ulovlig og vil bli rapportert til politiet</a:t>
            </a:r>
          </a:p>
          <a:p>
            <a:r>
              <a:rPr lang="nb-NO" sz="1800" dirty="0"/>
              <a:t>Villedende og feil informasjon kan føre til at du mister studieplassen,  §7 i </a:t>
            </a:r>
            <a:r>
              <a:rPr lang="nn-NO" sz="1800" dirty="0"/>
              <a:t>forskrift om </a:t>
            </a:r>
            <a:r>
              <a:rPr lang="nn-NO" sz="1800" dirty="0" err="1"/>
              <a:t>studier</a:t>
            </a:r>
            <a:r>
              <a:rPr lang="nn-NO" sz="1800" dirty="0"/>
              <a:t> og </a:t>
            </a:r>
            <a:r>
              <a:rPr lang="nn-NO" sz="1800" dirty="0" err="1"/>
              <a:t>eksamener</a:t>
            </a:r>
            <a:r>
              <a:rPr lang="nn-NO" sz="1800" dirty="0"/>
              <a:t> ved Universitetet i Oslo.</a:t>
            </a:r>
          </a:p>
          <a:p>
            <a:r>
              <a:rPr lang="nn-NO" sz="1800" dirty="0"/>
              <a:t>Et tilfeldig </a:t>
            </a:r>
            <a:r>
              <a:rPr lang="nn-NO" sz="1800" dirty="0" err="1"/>
              <a:t>utvalg</a:t>
            </a:r>
            <a:r>
              <a:rPr lang="nn-NO" sz="1800" dirty="0"/>
              <a:t> av </a:t>
            </a:r>
            <a:r>
              <a:rPr lang="nb-NO" sz="1800" dirty="0"/>
              <a:t>studenter</a:t>
            </a:r>
            <a:r>
              <a:rPr lang="nn-NO" sz="1800" dirty="0"/>
              <a:t> vil bli bedt om å vise originaldokumentasjon før studiestart.</a:t>
            </a:r>
          </a:p>
          <a:p>
            <a:r>
              <a:rPr lang="nn-NO" sz="1800" dirty="0"/>
              <a:t>UiO kan kontakte </a:t>
            </a:r>
            <a:r>
              <a:rPr lang="nb-NO" sz="1800" dirty="0"/>
              <a:t>institusjoner, firma, kontakter og myndigheter for forklaring og/eller verifisering av opplastede dokument.</a:t>
            </a:r>
          </a:p>
        </p:txBody>
      </p:sp>
      <p:pic>
        <p:nvPicPr>
          <p:cNvPr id="4" name="Picture 2" descr="Image result for falske dokumenter">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853" y="5008884"/>
            <a:ext cx="2466477" cy="18491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8997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620688"/>
            <a:ext cx="7696200" cy="1143000"/>
          </a:xfrm>
        </p:spPr>
        <p:txBody>
          <a:bodyPr/>
          <a:lstStyle/>
          <a:p>
            <a:r>
              <a:rPr lang="nb-NO" dirty="0"/>
              <a:t>Tidlig svar på opptak </a:t>
            </a:r>
          </a:p>
        </p:txBody>
      </p:sp>
      <p:sp>
        <p:nvSpPr>
          <p:cNvPr id="3" name="Content Placeholder 2"/>
          <p:cNvSpPr>
            <a:spLocks noGrp="1"/>
          </p:cNvSpPr>
          <p:nvPr>
            <p:ph idx="1"/>
          </p:nvPr>
        </p:nvSpPr>
        <p:spPr>
          <a:xfrm>
            <a:off x="1043608" y="1484784"/>
            <a:ext cx="7696200" cy="4402832"/>
          </a:xfrm>
        </p:spPr>
        <p:txBody>
          <a:bodyPr/>
          <a:lstStyle/>
          <a:p>
            <a:r>
              <a:rPr lang="nb-NO" sz="1800" dirty="0"/>
              <a:t>Noen søkere kan få tidlig svar på søknaden dersom de har dokumentert at de har behov for det. For å få tidlig svar må du være kvalifisert for opptak innen søknadsfristen </a:t>
            </a:r>
            <a:r>
              <a:rPr lang="nb-NO" sz="1800" b="1" dirty="0"/>
              <a:t>1. mars</a:t>
            </a:r>
            <a:r>
              <a:rPr lang="nb-NO" sz="1800" dirty="0"/>
              <a:t> (det betyr at hvis du fullfører utdanningen din etter søknadsfristen, kan du ikke få tidlig svar). Du må i tillegg ha en poengsum som ville vært </a:t>
            </a:r>
            <a:r>
              <a:rPr lang="nb-NO" sz="1800" i="1" dirty="0"/>
              <a:t>i øvre halvdel </a:t>
            </a:r>
            <a:r>
              <a:rPr lang="nb-NO" sz="1800" dirty="0"/>
              <a:t>blant søkerne som ble tatt opp til studiet ved forrige opptak.</a:t>
            </a:r>
          </a:p>
          <a:p>
            <a:pPr marL="0" indent="0">
              <a:buNone/>
            </a:pPr>
            <a:r>
              <a:rPr lang="nb-NO" sz="1800" b="1" dirty="0"/>
              <a:t>Du kan søke om tidlig svar hvis:</a:t>
            </a:r>
          </a:p>
          <a:p>
            <a:r>
              <a:rPr lang="nb-NO" sz="1800" dirty="0"/>
              <a:t>du er i jobb og har oppsigelsestid eller må søke permisjon.</a:t>
            </a:r>
          </a:p>
          <a:p>
            <a:r>
              <a:rPr lang="nb-NO" sz="1800" dirty="0"/>
              <a:t>du er selvstendig næringsdrivende og skal avvikle virksomheten.</a:t>
            </a:r>
          </a:p>
          <a:p>
            <a:r>
              <a:rPr lang="nb-NO" sz="1800" dirty="0"/>
              <a:t>du må flytte med familie som innebærer jobb- eller barnehageplass/skolebytte.</a:t>
            </a:r>
          </a:p>
          <a:p>
            <a:r>
              <a:rPr lang="nb-NO" sz="1800" dirty="0"/>
              <a:t>du har behov for særskilt tilrettelegging på studiestedet.</a:t>
            </a:r>
          </a:p>
          <a:p>
            <a:pPr marL="0" indent="0">
              <a:buNone/>
            </a:pPr>
            <a:r>
              <a:rPr lang="nb-NO" sz="1800" dirty="0"/>
              <a:t>Tidlig svar gis i form av et løfte om studieplass. Selve tilbudet får søker før hovedopptaket, men har samme svarfrist som de ordinære søkerne.</a:t>
            </a:r>
            <a:br>
              <a:rPr lang="nb-NO" sz="1800" dirty="0"/>
            </a:br>
            <a:r>
              <a:rPr lang="nb-NO" sz="1800" dirty="0"/>
              <a:t>Tidlig svar sendes ut </a:t>
            </a:r>
            <a:r>
              <a:rPr lang="nb-NO" sz="1800" dirty="0" err="1"/>
              <a:t>ca</a:t>
            </a:r>
            <a:r>
              <a:rPr lang="nb-NO" sz="1800" dirty="0"/>
              <a:t> </a:t>
            </a:r>
            <a:r>
              <a:rPr lang="nb-NO" sz="1800" b="1" dirty="0"/>
              <a:t>22. april</a:t>
            </a:r>
            <a:r>
              <a:rPr lang="nb-NO" sz="1800" dirty="0"/>
              <a:t>.</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0152" y="190066"/>
            <a:ext cx="2295600" cy="12947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408875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E8D71CB-8743-315A-4ADD-B4E552241997}"/>
              </a:ext>
            </a:extLst>
          </p:cNvPr>
          <p:cNvSpPr>
            <a:spLocks noGrp="1"/>
          </p:cNvSpPr>
          <p:nvPr>
            <p:ph type="title"/>
          </p:nvPr>
        </p:nvSpPr>
        <p:spPr/>
        <p:txBody>
          <a:bodyPr/>
          <a:lstStyle/>
          <a:p>
            <a:r>
              <a:rPr lang="nb-NO" dirty="0"/>
              <a:t>Utsatt studiestart</a:t>
            </a:r>
          </a:p>
        </p:txBody>
      </p:sp>
      <p:sp>
        <p:nvSpPr>
          <p:cNvPr id="3" name="Plassholder for innhold 2">
            <a:extLst>
              <a:ext uri="{FF2B5EF4-FFF2-40B4-BE49-F238E27FC236}">
                <a16:creationId xmlns:a16="http://schemas.microsoft.com/office/drawing/2014/main" id="{6DF663A5-CEB3-73B3-EBD4-ED3871323552}"/>
              </a:ext>
            </a:extLst>
          </p:cNvPr>
          <p:cNvSpPr>
            <a:spLocks noGrp="1"/>
          </p:cNvSpPr>
          <p:nvPr>
            <p:ph idx="1"/>
          </p:nvPr>
        </p:nvSpPr>
        <p:spPr/>
        <p:txBody>
          <a:bodyPr/>
          <a:lstStyle/>
          <a:p>
            <a:pPr marL="0" indent="0">
              <a:buNone/>
            </a:pPr>
            <a:r>
              <a:rPr lang="nb-NO" sz="1800" dirty="0"/>
              <a:t>Dersom du har takket ja til tilbud om plass, men ikke kan møte, kan du søke om utsatt studiestart.</a:t>
            </a:r>
          </a:p>
          <a:p>
            <a:pPr marL="0" indent="0">
              <a:buNone/>
            </a:pPr>
            <a:br>
              <a:rPr lang="nb-NO" sz="1800" dirty="0"/>
            </a:br>
            <a:r>
              <a:rPr lang="nb-NO" sz="1800" dirty="0"/>
              <a:t>Du kan søke om utsett studiestart på grunnlag av:</a:t>
            </a:r>
          </a:p>
          <a:p>
            <a:pPr>
              <a:buFont typeface="Arial" panose="020B0604020202020204" pitchFamily="34" charset="0"/>
              <a:buChar char="•"/>
            </a:pPr>
            <a:r>
              <a:rPr lang="nb-NO" sz="1800" dirty="0"/>
              <a:t>Foreldrepermisjon</a:t>
            </a:r>
          </a:p>
          <a:p>
            <a:pPr>
              <a:buFont typeface="Arial" panose="020B0604020202020204" pitchFamily="34" charset="0"/>
              <a:buChar char="•"/>
            </a:pPr>
            <a:r>
              <a:rPr lang="nb-NO" sz="1800" dirty="0"/>
              <a:t>Verneplikt</a:t>
            </a:r>
          </a:p>
          <a:p>
            <a:pPr>
              <a:buFont typeface="Arial" panose="020B0604020202020204" pitchFamily="34" charset="0"/>
              <a:buChar char="•"/>
            </a:pPr>
            <a:r>
              <a:rPr lang="nb-NO" sz="1800" dirty="0"/>
              <a:t>Langvarig sykdom hos deg selv eller noen du har omsorg for</a:t>
            </a:r>
          </a:p>
          <a:p>
            <a:pPr>
              <a:buFont typeface="Arial" panose="020B0604020202020204" pitchFamily="34" charset="0"/>
              <a:buChar char="•"/>
            </a:pPr>
            <a:r>
              <a:rPr lang="nb-NO" sz="1800" dirty="0"/>
              <a:t>Andre tungtveiende grunner utenfor din kontroll</a:t>
            </a:r>
          </a:p>
          <a:p>
            <a:pPr>
              <a:buFont typeface="Arial" panose="020B0604020202020204" pitchFamily="34" charset="0"/>
              <a:buChar char="•"/>
            </a:pPr>
            <a:endParaRPr lang="nb-NO" sz="1800" dirty="0"/>
          </a:p>
          <a:p>
            <a:pPr>
              <a:buFont typeface="Arial" panose="020B0604020202020204" pitchFamily="34" charset="0"/>
              <a:buChar char="•"/>
            </a:pPr>
            <a:r>
              <a:rPr lang="nb-NO" sz="1800" dirty="0">
                <a:hlinkClick r:id="rId2"/>
              </a:rPr>
              <a:t>Søknadsskjema</a:t>
            </a:r>
            <a:endParaRPr lang="nb-NO" sz="1800" dirty="0"/>
          </a:p>
          <a:p>
            <a:pPr>
              <a:buFont typeface="Arial" panose="020B0604020202020204" pitchFamily="34" charset="0"/>
              <a:buChar char="•"/>
            </a:pPr>
            <a:r>
              <a:rPr lang="nb-NO" sz="1800" dirty="0"/>
              <a:t>Husk at søknaden må dokumenteres!</a:t>
            </a:r>
          </a:p>
          <a:p>
            <a:endParaRPr lang="nb-NO" dirty="0"/>
          </a:p>
        </p:txBody>
      </p:sp>
      <p:pic>
        <p:nvPicPr>
          <p:cNvPr id="5" name="Bilde 4">
            <a:extLst>
              <a:ext uri="{FF2B5EF4-FFF2-40B4-BE49-F238E27FC236}">
                <a16:creationId xmlns:a16="http://schemas.microsoft.com/office/drawing/2014/main" id="{106E5B8A-F92A-959E-3635-A970BFAF71E1}"/>
              </a:ext>
            </a:extLst>
          </p:cNvPr>
          <p:cNvPicPr>
            <a:picLocks noChangeAspect="1"/>
          </p:cNvPicPr>
          <p:nvPr/>
        </p:nvPicPr>
        <p:blipFill>
          <a:blip r:embed="rId3"/>
          <a:stretch>
            <a:fillRect/>
          </a:stretch>
        </p:blipFill>
        <p:spPr>
          <a:xfrm>
            <a:off x="5377341" y="93676"/>
            <a:ext cx="3309459" cy="1887524"/>
          </a:xfrm>
          <a:prstGeom prst="rect">
            <a:avLst/>
          </a:prstGeom>
        </p:spPr>
      </p:pic>
    </p:spTree>
    <p:extLst>
      <p:ext uri="{BB962C8B-B14F-4D97-AF65-F5344CB8AC3E}">
        <p14:creationId xmlns:p14="http://schemas.microsoft.com/office/powerpoint/2010/main" val="152294189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Politiattest:</a:t>
            </a:r>
            <a:br>
              <a:rPr lang="nb-NO" dirty="0"/>
            </a:br>
            <a:endParaRPr lang="nb-NO" dirty="0"/>
          </a:p>
        </p:txBody>
      </p:sp>
      <p:sp>
        <p:nvSpPr>
          <p:cNvPr id="3" name="Plassholder for innhold 2"/>
          <p:cNvSpPr>
            <a:spLocks noGrp="1"/>
          </p:cNvSpPr>
          <p:nvPr>
            <p:ph idx="1"/>
          </p:nvPr>
        </p:nvSpPr>
        <p:spPr>
          <a:xfrm>
            <a:off x="395536" y="1484784"/>
            <a:ext cx="7696200" cy="4114800"/>
          </a:xfrm>
        </p:spPr>
        <p:txBody>
          <a:bodyPr/>
          <a:lstStyle/>
          <a:p>
            <a:r>
              <a:rPr lang="nb-NO" sz="1800" dirty="0"/>
              <a:t>Alle studenter som </a:t>
            </a:r>
            <a:r>
              <a:rPr lang="nb-NO" sz="1800" i="1" dirty="0"/>
              <a:t>får opptak </a:t>
            </a:r>
            <a:r>
              <a:rPr lang="nb-NO" sz="1800" dirty="0"/>
              <a:t>på Master i spesialpedagogikk må levere en </a:t>
            </a:r>
            <a:r>
              <a:rPr lang="nb-NO" sz="1800" b="1" u="sng" dirty="0"/>
              <a:t>NY</a:t>
            </a:r>
            <a:r>
              <a:rPr lang="nb-NO" sz="1800" u="sng" dirty="0"/>
              <a:t> </a:t>
            </a:r>
            <a:r>
              <a:rPr lang="nb-NO" sz="1800" dirty="0"/>
              <a:t>politiattest. Når dere søker om politiattest til politiet, må dere bruke formål: </a:t>
            </a:r>
            <a:r>
              <a:rPr lang="nb-NO" sz="1800" b="1" dirty="0"/>
              <a:t>helse- og omsorgstjenesteloven § 5-4 </a:t>
            </a:r>
            <a:r>
              <a:rPr lang="nb-NO" sz="1800" dirty="0"/>
              <a:t> velg "studenter" og «opptak - kommunale helse- og omsorgstjenester»</a:t>
            </a:r>
          </a:p>
          <a:p>
            <a:r>
              <a:rPr lang="nb-NO" sz="1800" dirty="0"/>
              <a:t>Denne skal leveres ved studiestart og senest 3 </a:t>
            </a:r>
            <a:br>
              <a:rPr lang="nb-NO" sz="1800" dirty="0"/>
            </a:br>
            <a:r>
              <a:rPr lang="nb-NO" sz="1800" dirty="0"/>
              <a:t>uker etter at du har fått studieplass. </a:t>
            </a:r>
          </a:p>
          <a:p>
            <a:r>
              <a:rPr lang="nb-NO" sz="1800" dirty="0"/>
              <a:t>Dersom du ikke leverer politiattest, kan du </a:t>
            </a:r>
            <a:br>
              <a:rPr lang="nb-NO" sz="1800" dirty="0"/>
            </a:br>
            <a:r>
              <a:rPr lang="nb-NO" sz="1800" dirty="0"/>
              <a:t>ikke gå ut i praksis, og vil derfor miste studieretten</a:t>
            </a:r>
          </a:p>
          <a:p>
            <a:r>
              <a:rPr lang="nb-NO" sz="1800" dirty="0"/>
              <a:t>Se </a:t>
            </a:r>
            <a:r>
              <a:rPr lang="nb-NO" sz="1800" dirty="0">
                <a:hlinkClick r:id="rId2"/>
              </a:rPr>
              <a:t>https://www.uio.no/studier/opptak/politiattest.html</a:t>
            </a:r>
            <a:r>
              <a:rPr lang="nb-NO" sz="1800" dirty="0"/>
              <a:t> </a:t>
            </a:r>
            <a:br>
              <a:rPr lang="nb-NO" sz="1800" dirty="0"/>
            </a:br>
            <a:r>
              <a:rPr lang="nb-NO" sz="1800" dirty="0"/>
              <a:t>for mer informasjon</a:t>
            </a:r>
          </a:p>
          <a:p>
            <a:r>
              <a:rPr lang="nb-NO" sz="1800" dirty="0"/>
              <a:t>RSNE har ikke praksis, og derfor heller ikke krav om</a:t>
            </a:r>
            <a:br>
              <a:rPr lang="nb-NO" sz="1800" dirty="0"/>
            </a:br>
            <a:r>
              <a:rPr lang="nb-NO" sz="1800" dirty="0"/>
              <a:t>politiattest. </a:t>
            </a:r>
            <a:br>
              <a:rPr lang="nb-NO" sz="1800" dirty="0"/>
            </a:br>
            <a:endParaRPr lang="nb-NO" sz="1800" dirty="0"/>
          </a:p>
          <a:p>
            <a:endParaRPr lang="nb-NO" dirty="0"/>
          </a:p>
        </p:txBody>
      </p:sp>
      <p:pic>
        <p:nvPicPr>
          <p:cNvPr id="2050" name="Picture 2" descr="Image result for politiattest">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56176" y="2708920"/>
            <a:ext cx="3414476" cy="38832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684897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944634" y="404664"/>
            <a:ext cx="7696200" cy="1143000"/>
          </a:xfrm>
        </p:spPr>
        <p:txBody>
          <a:bodyPr/>
          <a:lstStyle/>
          <a:p>
            <a:r>
              <a:rPr lang="nb-NO" dirty="0"/>
              <a:t>Skikkethetsvurdering</a:t>
            </a:r>
          </a:p>
        </p:txBody>
      </p:sp>
      <p:sp>
        <p:nvSpPr>
          <p:cNvPr id="3" name="Plassholder for innhold 2"/>
          <p:cNvSpPr>
            <a:spLocks noGrp="1"/>
          </p:cNvSpPr>
          <p:nvPr>
            <p:ph idx="1"/>
          </p:nvPr>
        </p:nvSpPr>
        <p:spPr>
          <a:xfrm>
            <a:off x="827584" y="1412776"/>
            <a:ext cx="7696200" cy="4114800"/>
          </a:xfrm>
        </p:spPr>
        <p:txBody>
          <a:bodyPr/>
          <a:lstStyle/>
          <a:p>
            <a:r>
              <a:rPr lang="nb-NO" sz="1800" dirty="0"/>
              <a:t>Alle utdanninger i spesialpedagogikk er omfattet av bestemmelsene om skikkethetsvurdering i høyere utdanning. Alle som er i kontakt med studenter på ISP, kan levere bekymringsmelding/tvilsmelding om skikketheten til en student som ikke oppfyller de nødvendige forutsetninger for å kunne utøve yrket.</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0768" y="3212976"/>
            <a:ext cx="3749126" cy="25355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8008780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Tips:</a:t>
            </a:r>
          </a:p>
        </p:txBody>
      </p:sp>
      <p:sp>
        <p:nvSpPr>
          <p:cNvPr id="3" name="Content Placeholder 2"/>
          <p:cNvSpPr>
            <a:spLocks noGrp="1"/>
          </p:cNvSpPr>
          <p:nvPr>
            <p:ph idx="1"/>
          </p:nvPr>
        </p:nvSpPr>
        <p:spPr/>
        <p:txBody>
          <a:bodyPr/>
          <a:lstStyle/>
          <a:p>
            <a:r>
              <a:rPr lang="nb-NO" sz="1800" dirty="0"/>
              <a:t>Oppgi riktig kontaktinformasjon! (og oppdater den dersom det er endringer) </a:t>
            </a:r>
          </a:p>
          <a:p>
            <a:r>
              <a:rPr lang="nb-NO" sz="1800" dirty="0"/>
              <a:t>Svar på e-post!</a:t>
            </a:r>
          </a:p>
          <a:p>
            <a:r>
              <a:rPr lang="nb-NO" sz="1800" dirty="0"/>
              <a:t>Respekter alle frister!</a:t>
            </a:r>
          </a:p>
          <a:p>
            <a:r>
              <a:rPr lang="nb-NO" sz="1800" dirty="0"/>
              <a:t>Dersom vi purrer på noe, og dere ikke svarer, så går vi bare videre til neste søker, og dere får ikke tilbud</a:t>
            </a:r>
          </a:p>
          <a:p>
            <a:r>
              <a:rPr lang="nb-NO" sz="1800" dirty="0"/>
              <a:t>Sørg for at du har alle </a:t>
            </a:r>
            <a:r>
              <a:rPr lang="nb-NO" sz="1800" dirty="0">
                <a:hlinkClick r:id="rId2"/>
              </a:rPr>
              <a:t>dokumenter </a:t>
            </a:r>
            <a:r>
              <a:rPr lang="nb-NO" sz="1800" dirty="0"/>
              <a:t>tilgjengelig og i riktig format (</a:t>
            </a:r>
            <a:r>
              <a:rPr lang="nb-NO" sz="1800" dirty="0" err="1"/>
              <a:t>pdf</a:t>
            </a:r>
            <a:r>
              <a:rPr lang="nb-NO" sz="1800" dirty="0"/>
              <a:t>).</a:t>
            </a:r>
          </a:p>
        </p:txBody>
      </p:sp>
      <p:pic>
        <p:nvPicPr>
          <p:cNvPr id="1026" name="Picture 2" descr="Image result for rangerin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28325" y="4519114"/>
            <a:ext cx="4193717" cy="23584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70693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Informasjon på nett</a:t>
            </a:r>
          </a:p>
        </p:txBody>
      </p:sp>
      <p:sp>
        <p:nvSpPr>
          <p:cNvPr id="3" name="Content Placeholder 2"/>
          <p:cNvSpPr>
            <a:spLocks noGrp="1"/>
          </p:cNvSpPr>
          <p:nvPr>
            <p:ph idx="1"/>
          </p:nvPr>
        </p:nvSpPr>
        <p:spPr/>
        <p:txBody>
          <a:bodyPr/>
          <a:lstStyle/>
          <a:p>
            <a:pPr marL="0" indent="0">
              <a:buNone/>
            </a:pPr>
            <a:r>
              <a:rPr lang="nb-NO" sz="1800" dirty="0"/>
              <a:t>Mer informasjon om masterstudiet informasjon finnes på våre nettsider:</a:t>
            </a:r>
          </a:p>
          <a:p>
            <a:pPr marL="0" indent="0">
              <a:buNone/>
            </a:pPr>
            <a:r>
              <a:rPr lang="nb-NO" sz="1800" dirty="0">
                <a:hlinkClick r:id="rId2"/>
              </a:rPr>
              <a:t>http://www.uio.no/studier/program/spesped-master/</a:t>
            </a:r>
            <a:endParaRPr lang="nb-NO" sz="1800" dirty="0"/>
          </a:p>
          <a:p>
            <a:endParaRPr lang="nb-NO" dirty="0"/>
          </a:p>
        </p:txBody>
      </p:sp>
      <p:pic>
        <p:nvPicPr>
          <p:cNvPr id="1026" name="Picture 2" descr="Image result for informasjon på nett">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8184" y="3429000"/>
            <a:ext cx="2381250" cy="22098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59948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Hvordan søke: </a:t>
            </a:r>
            <a:r>
              <a:rPr lang="nb-NO" dirty="0">
                <a:hlinkClick r:id="rId2"/>
              </a:rPr>
              <a:t>Søknadsweb</a:t>
            </a:r>
            <a:endParaRPr lang="nb-NO" dirty="0"/>
          </a:p>
        </p:txBody>
      </p:sp>
      <p:sp>
        <p:nvSpPr>
          <p:cNvPr id="4" name="TekstSylinder 3"/>
          <p:cNvSpPr txBox="1"/>
          <p:nvPr/>
        </p:nvSpPr>
        <p:spPr>
          <a:xfrm>
            <a:off x="990600" y="1627257"/>
            <a:ext cx="7999306" cy="1015663"/>
          </a:xfrm>
          <a:prstGeom prst="rect">
            <a:avLst/>
          </a:prstGeom>
          <a:noFill/>
        </p:spPr>
        <p:txBody>
          <a:bodyPr wrap="none" rtlCol="0">
            <a:spAutoFit/>
          </a:bodyPr>
          <a:lstStyle/>
          <a:p>
            <a:r>
              <a:rPr lang="nb-NO" dirty="0"/>
              <a:t>Du kan logge deg inn med UiO-brukernavn, med ID-porten </a:t>
            </a:r>
            <a:br>
              <a:rPr lang="nb-NO" dirty="0"/>
            </a:br>
            <a:r>
              <a:rPr lang="nb-NO" dirty="0"/>
              <a:t>(</a:t>
            </a:r>
            <a:r>
              <a:rPr lang="nb-NO" dirty="0" err="1"/>
              <a:t>BankID</a:t>
            </a:r>
            <a:r>
              <a:rPr lang="nb-NO" dirty="0"/>
              <a:t>), med norsk personnummer og e-postadresse, eller med en </a:t>
            </a:r>
            <a:br>
              <a:rPr lang="nb-NO" dirty="0"/>
            </a:br>
            <a:r>
              <a:rPr lang="nb-NO" dirty="0"/>
              <a:t>utenlandsk adresse</a:t>
            </a:r>
          </a:p>
        </p:txBody>
      </p:sp>
      <p:pic>
        <p:nvPicPr>
          <p:cNvPr id="6" name="Bilde 5"/>
          <p:cNvPicPr>
            <a:picLocks noChangeAspect="1"/>
          </p:cNvPicPr>
          <p:nvPr/>
        </p:nvPicPr>
        <p:blipFill>
          <a:blip r:embed="rId3"/>
          <a:stretch>
            <a:fillRect/>
          </a:stretch>
        </p:blipFill>
        <p:spPr>
          <a:xfrm>
            <a:off x="251520" y="2689086"/>
            <a:ext cx="4816400" cy="4907598"/>
          </a:xfrm>
          <a:prstGeom prst="rect">
            <a:avLst/>
          </a:prstGeom>
        </p:spPr>
      </p:pic>
      <p:pic>
        <p:nvPicPr>
          <p:cNvPr id="7" name="Bilde 6"/>
          <p:cNvPicPr>
            <a:picLocks noChangeAspect="1"/>
          </p:cNvPicPr>
          <p:nvPr/>
        </p:nvPicPr>
        <p:blipFill>
          <a:blip r:embed="rId4"/>
          <a:stretch>
            <a:fillRect/>
          </a:stretch>
        </p:blipFill>
        <p:spPr>
          <a:xfrm>
            <a:off x="5067920" y="2689086"/>
            <a:ext cx="4600575" cy="5848350"/>
          </a:xfrm>
          <a:prstGeom prst="rect">
            <a:avLst/>
          </a:prstGeom>
        </p:spPr>
      </p:pic>
    </p:spTree>
    <p:extLst>
      <p:ext uri="{BB962C8B-B14F-4D97-AF65-F5344CB8AC3E}">
        <p14:creationId xmlns:p14="http://schemas.microsoft.com/office/powerpoint/2010/main" val="342952151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Oppgi riktig kontaktinformasjon! </a:t>
            </a:r>
            <a:br>
              <a:rPr lang="nb-NO" dirty="0"/>
            </a:br>
            <a:endParaRPr lang="nb-NO" dirty="0"/>
          </a:p>
        </p:txBody>
      </p:sp>
      <p:sp>
        <p:nvSpPr>
          <p:cNvPr id="3" name="TekstSylinder 2"/>
          <p:cNvSpPr txBox="1"/>
          <p:nvPr/>
        </p:nvSpPr>
        <p:spPr>
          <a:xfrm>
            <a:off x="395536" y="5749225"/>
            <a:ext cx="8748464" cy="923330"/>
          </a:xfrm>
          <a:prstGeom prst="rect">
            <a:avLst/>
          </a:prstGeom>
          <a:noFill/>
        </p:spPr>
        <p:txBody>
          <a:bodyPr wrap="square" rtlCol="0">
            <a:spAutoFit/>
          </a:bodyPr>
          <a:lstStyle/>
          <a:p>
            <a:r>
              <a:rPr lang="nb-NO" sz="1800" dirty="0">
                <a:solidFill>
                  <a:srgbClr val="FF0000"/>
                </a:solidFill>
              </a:rPr>
              <a:t>NB: riktig mobilnummer er viktig når du skal få brukernavn/passord, dersom</a:t>
            </a:r>
            <a:br>
              <a:rPr lang="nb-NO" sz="1800" dirty="0">
                <a:solidFill>
                  <a:srgbClr val="FF0000"/>
                </a:solidFill>
              </a:rPr>
            </a:br>
            <a:r>
              <a:rPr lang="nb-NO" sz="1800" dirty="0">
                <a:solidFill>
                  <a:srgbClr val="FF0000"/>
                </a:solidFill>
              </a:rPr>
              <a:t>du bytter telefonnummer i søknadsprosessen, husk å oppdatere kontaktinformasjonen </a:t>
            </a:r>
          </a:p>
        </p:txBody>
      </p:sp>
      <p:sp>
        <p:nvSpPr>
          <p:cNvPr id="5" name="Plassholder for innhold 4"/>
          <p:cNvSpPr>
            <a:spLocks noGrp="1"/>
          </p:cNvSpPr>
          <p:nvPr>
            <p:ph idx="1"/>
          </p:nvPr>
        </p:nvSpPr>
        <p:spPr/>
        <p:txBody>
          <a:bodyPr/>
          <a:lstStyle/>
          <a:p>
            <a:endParaRPr lang="nb-NO" dirty="0"/>
          </a:p>
        </p:txBody>
      </p:sp>
      <p:pic>
        <p:nvPicPr>
          <p:cNvPr id="4" name="Bilde 3"/>
          <p:cNvPicPr>
            <a:picLocks noChangeAspect="1"/>
          </p:cNvPicPr>
          <p:nvPr/>
        </p:nvPicPr>
        <p:blipFill>
          <a:blip r:embed="rId2"/>
          <a:stretch>
            <a:fillRect/>
          </a:stretch>
        </p:blipFill>
        <p:spPr>
          <a:xfrm>
            <a:off x="395536" y="1438635"/>
            <a:ext cx="3528392" cy="4313455"/>
          </a:xfrm>
          <a:prstGeom prst="rect">
            <a:avLst/>
          </a:prstGeom>
        </p:spPr>
      </p:pic>
    </p:spTree>
    <p:extLst>
      <p:ext uri="{BB962C8B-B14F-4D97-AF65-F5344CB8AC3E}">
        <p14:creationId xmlns:p14="http://schemas.microsoft.com/office/powerpoint/2010/main" val="100981849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endParaRPr lang="nb-NO"/>
          </a:p>
        </p:txBody>
      </p:sp>
      <p:sp>
        <p:nvSpPr>
          <p:cNvPr id="3" name="Plassholder for innhold 2"/>
          <p:cNvSpPr>
            <a:spLocks noGrp="1"/>
          </p:cNvSpPr>
          <p:nvPr>
            <p:ph idx="1"/>
          </p:nvPr>
        </p:nvSpPr>
        <p:spPr>
          <a:xfrm>
            <a:off x="990600" y="1981200"/>
            <a:ext cx="2011611" cy="4114800"/>
          </a:xfrm>
        </p:spPr>
        <p:txBody>
          <a:bodyPr/>
          <a:lstStyle/>
          <a:p>
            <a:pPr marL="0" indent="0">
              <a:buNone/>
            </a:pPr>
            <a:r>
              <a:rPr lang="nb-NO" sz="1600" dirty="0">
                <a:solidFill>
                  <a:srgbClr val="FF0000"/>
                </a:solidFill>
              </a:rPr>
              <a:t>Her velger du </a:t>
            </a:r>
            <a:r>
              <a:rPr lang="nb-NO" sz="1600" u="sng" dirty="0">
                <a:solidFill>
                  <a:srgbClr val="FF0000"/>
                </a:solidFill>
              </a:rPr>
              <a:t>Masterstudier</a:t>
            </a:r>
          </a:p>
          <a:p>
            <a:endParaRPr lang="nb-NO" dirty="0"/>
          </a:p>
        </p:txBody>
      </p:sp>
      <p:pic>
        <p:nvPicPr>
          <p:cNvPr id="5" name="Bilde 4">
            <a:extLst>
              <a:ext uri="{FF2B5EF4-FFF2-40B4-BE49-F238E27FC236}">
                <a16:creationId xmlns:a16="http://schemas.microsoft.com/office/drawing/2014/main" id="{2BB2B23C-D7FC-2B6C-EF05-E51B5538DD41}"/>
              </a:ext>
            </a:extLst>
          </p:cNvPr>
          <p:cNvPicPr>
            <a:picLocks noChangeAspect="1"/>
          </p:cNvPicPr>
          <p:nvPr/>
        </p:nvPicPr>
        <p:blipFill>
          <a:blip r:embed="rId2"/>
          <a:stretch>
            <a:fillRect/>
          </a:stretch>
        </p:blipFill>
        <p:spPr>
          <a:xfrm>
            <a:off x="2915816" y="1772816"/>
            <a:ext cx="5037629" cy="3925129"/>
          </a:xfrm>
          <a:prstGeom prst="rect">
            <a:avLst/>
          </a:prstGeom>
        </p:spPr>
      </p:pic>
    </p:spTree>
    <p:extLst>
      <p:ext uri="{BB962C8B-B14F-4D97-AF65-F5344CB8AC3E}">
        <p14:creationId xmlns:p14="http://schemas.microsoft.com/office/powerpoint/2010/main" val="412134944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b-NO"/>
          </a:p>
        </p:txBody>
      </p:sp>
      <p:sp>
        <p:nvSpPr>
          <p:cNvPr id="3" name="Plassholder for innhold 2"/>
          <p:cNvSpPr>
            <a:spLocks noGrp="1"/>
          </p:cNvSpPr>
          <p:nvPr>
            <p:ph idx="1"/>
          </p:nvPr>
        </p:nvSpPr>
        <p:spPr/>
        <p:txBody>
          <a:bodyPr/>
          <a:lstStyle/>
          <a:p>
            <a:endParaRPr lang="nb-NO" dirty="0"/>
          </a:p>
          <a:p>
            <a:endParaRPr lang="nb-NO" dirty="0"/>
          </a:p>
          <a:p>
            <a:endParaRPr lang="nb-NO" dirty="0"/>
          </a:p>
          <a:p>
            <a:endParaRPr lang="nb-NO" dirty="0"/>
          </a:p>
          <a:p>
            <a:endParaRPr lang="nb-NO" dirty="0"/>
          </a:p>
          <a:p>
            <a:endParaRPr lang="nb-NO" dirty="0"/>
          </a:p>
          <a:p>
            <a:endParaRPr lang="nb-NO" dirty="0"/>
          </a:p>
          <a:p>
            <a:pPr marL="0" indent="0">
              <a:buNone/>
            </a:pPr>
            <a:br>
              <a:rPr lang="nb-NO" sz="1800" dirty="0"/>
            </a:br>
            <a:r>
              <a:rPr lang="nb-NO" sz="1600" dirty="0">
                <a:solidFill>
                  <a:srgbClr val="FF0000"/>
                </a:solidFill>
              </a:rPr>
              <a:t>Her velger du </a:t>
            </a:r>
            <a:r>
              <a:rPr lang="nb-NO" sz="1600" u="sng" dirty="0">
                <a:solidFill>
                  <a:srgbClr val="FF0000"/>
                </a:solidFill>
              </a:rPr>
              <a:t>Søk</a:t>
            </a:r>
          </a:p>
          <a:p>
            <a:endParaRPr lang="nb-NO" dirty="0"/>
          </a:p>
        </p:txBody>
      </p:sp>
      <p:pic>
        <p:nvPicPr>
          <p:cNvPr id="5" name="Bilde 4">
            <a:extLst>
              <a:ext uri="{FF2B5EF4-FFF2-40B4-BE49-F238E27FC236}">
                <a16:creationId xmlns:a16="http://schemas.microsoft.com/office/drawing/2014/main" id="{82399B50-D841-843A-D986-41D6DC86F1BA}"/>
              </a:ext>
            </a:extLst>
          </p:cNvPr>
          <p:cNvPicPr>
            <a:picLocks noChangeAspect="1"/>
          </p:cNvPicPr>
          <p:nvPr/>
        </p:nvPicPr>
        <p:blipFill>
          <a:blip r:embed="rId2"/>
          <a:stretch>
            <a:fillRect/>
          </a:stretch>
        </p:blipFill>
        <p:spPr>
          <a:xfrm>
            <a:off x="3265121" y="1124744"/>
            <a:ext cx="5424002" cy="5229200"/>
          </a:xfrm>
          <a:prstGeom prst="rect">
            <a:avLst/>
          </a:prstGeom>
        </p:spPr>
      </p:pic>
    </p:spTree>
    <p:extLst>
      <p:ext uri="{BB962C8B-B14F-4D97-AF65-F5344CB8AC3E}">
        <p14:creationId xmlns:p14="http://schemas.microsoft.com/office/powerpoint/2010/main" val="261060337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b-NO"/>
          </a:p>
        </p:txBody>
      </p:sp>
      <p:sp>
        <p:nvSpPr>
          <p:cNvPr id="3" name="Plassholder for innhold 2"/>
          <p:cNvSpPr>
            <a:spLocks noGrp="1"/>
          </p:cNvSpPr>
          <p:nvPr>
            <p:ph idx="1"/>
          </p:nvPr>
        </p:nvSpPr>
        <p:spPr>
          <a:xfrm>
            <a:off x="539552" y="2132856"/>
            <a:ext cx="6707088" cy="3706264"/>
          </a:xfrm>
        </p:spPr>
        <p:txBody>
          <a:bodyPr/>
          <a:lstStyle/>
          <a:p>
            <a:endParaRPr lang="nb-NO" dirty="0"/>
          </a:p>
          <a:p>
            <a:endParaRPr lang="nb-NO" dirty="0"/>
          </a:p>
          <a:p>
            <a:endParaRPr lang="nb-NO" dirty="0"/>
          </a:p>
          <a:p>
            <a:endParaRPr lang="nb-NO" dirty="0"/>
          </a:p>
          <a:p>
            <a:endParaRPr lang="nb-NO" dirty="0"/>
          </a:p>
          <a:p>
            <a:endParaRPr lang="nb-NO" dirty="0"/>
          </a:p>
          <a:p>
            <a:pPr marL="0" indent="0">
              <a:buNone/>
            </a:pPr>
            <a:r>
              <a:rPr lang="nb-NO" sz="1600" dirty="0">
                <a:solidFill>
                  <a:srgbClr val="FF0000"/>
                </a:solidFill>
              </a:rPr>
              <a:t>Her prioriterer du inntil tre søknadsalternativer, ved å trykke på «Legg til», de fra UV står helt sist i nedtrykksmenyen. Klikk på «Jeg fullfører utdanning dette semesteret…» dersom du ikke allerede er ferdig med all utdanning. </a:t>
            </a:r>
            <a:endParaRPr lang="nb-NO" sz="1600" dirty="0"/>
          </a:p>
          <a:p>
            <a:endParaRPr lang="nb-NO" dirty="0"/>
          </a:p>
        </p:txBody>
      </p:sp>
      <p:pic>
        <p:nvPicPr>
          <p:cNvPr id="7" name="Bilde 6">
            <a:extLst>
              <a:ext uri="{FF2B5EF4-FFF2-40B4-BE49-F238E27FC236}">
                <a16:creationId xmlns:a16="http://schemas.microsoft.com/office/drawing/2014/main" id="{11F94A65-94B0-EAF4-55E1-271C584A82F8}"/>
              </a:ext>
            </a:extLst>
          </p:cNvPr>
          <p:cNvPicPr>
            <a:picLocks noChangeAspect="1"/>
          </p:cNvPicPr>
          <p:nvPr/>
        </p:nvPicPr>
        <p:blipFill>
          <a:blip r:embed="rId2"/>
          <a:stretch>
            <a:fillRect/>
          </a:stretch>
        </p:blipFill>
        <p:spPr>
          <a:xfrm>
            <a:off x="4703464" y="1196752"/>
            <a:ext cx="4607057" cy="2841736"/>
          </a:xfrm>
          <a:prstGeom prst="rect">
            <a:avLst/>
          </a:prstGeom>
        </p:spPr>
      </p:pic>
      <p:pic>
        <p:nvPicPr>
          <p:cNvPr id="5" name="Bilde 4">
            <a:extLst>
              <a:ext uri="{FF2B5EF4-FFF2-40B4-BE49-F238E27FC236}">
                <a16:creationId xmlns:a16="http://schemas.microsoft.com/office/drawing/2014/main" id="{51C64CBE-A679-BEC5-5689-58208E0C3F6D}"/>
              </a:ext>
            </a:extLst>
          </p:cNvPr>
          <p:cNvPicPr>
            <a:picLocks noChangeAspect="1"/>
          </p:cNvPicPr>
          <p:nvPr/>
        </p:nvPicPr>
        <p:blipFill>
          <a:blip r:embed="rId3"/>
          <a:stretch>
            <a:fillRect/>
          </a:stretch>
        </p:blipFill>
        <p:spPr>
          <a:xfrm>
            <a:off x="963751" y="867116"/>
            <a:ext cx="3739713" cy="3501008"/>
          </a:xfrm>
          <a:prstGeom prst="rect">
            <a:avLst/>
          </a:prstGeom>
        </p:spPr>
      </p:pic>
    </p:spTree>
    <p:extLst>
      <p:ext uri="{BB962C8B-B14F-4D97-AF65-F5344CB8AC3E}">
        <p14:creationId xmlns:p14="http://schemas.microsoft.com/office/powerpoint/2010/main" val="41147038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nb-NO"/>
          </a:p>
        </p:txBody>
      </p:sp>
      <p:sp>
        <p:nvSpPr>
          <p:cNvPr id="3" name="TekstSylinder 2"/>
          <p:cNvSpPr txBox="1"/>
          <p:nvPr/>
        </p:nvSpPr>
        <p:spPr>
          <a:xfrm>
            <a:off x="755576" y="5589240"/>
            <a:ext cx="7659341" cy="338554"/>
          </a:xfrm>
          <a:prstGeom prst="rect">
            <a:avLst/>
          </a:prstGeom>
          <a:noFill/>
        </p:spPr>
        <p:txBody>
          <a:bodyPr wrap="none" rtlCol="0">
            <a:spAutoFit/>
          </a:bodyPr>
          <a:lstStyle/>
          <a:p>
            <a:r>
              <a:rPr lang="nb-NO" sz="1600" dirty="0">
                <a:solidFill>
                  <a:srgbClr val="FF0000"/>
                </a:solidFill>
              </a:rPr>
              <a:t>For å  legge til </a:t>
            </a:r>
            <a:r>
              <a:rPr lang="nb-NO" sz="1600" dirty="0" err="1">
                <a:solidFill>
                  <a:srgbClr val="FF0000"/>
                </a:solidFill>
              </a:rPr>
              <a:t>scannede</a:t>
            </a:r>
            <a:r>
              <a:rPr lang="nb-NO" sz="1600" dirty="0">
                <a:solidFill>
                  <a:srgbClr val="FF0000"/>
                </a:solidFill>
              </a:rPr>
              <a:t> </a:t>
            </a:r>
            <a:r>
              <a:rPr lang="nb-NO" sz="1600" dirty="0" err="1">
                <a:solidFill>
                  <a:srgbClr val="FF0000"/>
                </a:solidFill>
              </a:rPr>
              <a:t>pdf</a:t>
            </a:r>
            <a:r>
              <a:rPr lang="nb-NO" sz="1600" dirty="0">
                <a:solidFill>
                  <a:srgbClr val="FF0000"/>
                </a:solidFill>
              </a:rPr>
              <a:t>-dokumenter, klikker du på «Last opp nytt dokument».</a:t>
            </a:r>
          </a:p>
        </p:txBody>
      </p:sp>
      <p:sp>
        <p:nvSpPr>
          <p:cNvPr id="4" name="Plassholder for innhold 3"/>
          <p:cNvSpPr>
            <a:spLocks noGrp="1"/>
          </p:cNvSpPr>
          <p:nvPr>
            <p:ph idx="1"/>
          </p:nvPr>
        </p:nvSpPr>
        <p:spPr>
          <a:xfrm>
            <a:off x="990600" y="1981200"/>
            <a:ext cx="7696200" cy="3595330"/>
          </a:xfrm>
        </p:spPr>
        <p:txBody>
          <a:bodyPr/>
          <a:lstStyle/>
          <a:p>
            <a:endParaRPr lang="nb-NO"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692696"/>
            <a:ext cx="6912768" cy="47383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7058315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endParaRPr lang="nb-NO"/>
          </a:p>
        </p:txBody>
      </p:sp>
      <p:pic>
        <p:nvPicPr>
          <p:cNvPr id="4" name="Plassholder for innhold 3"/>
          <p:cNvPicPr>
            <a:picLocks noGrp="1" noChangeAspect="1"/>
          </p:cNvPicPr>
          <p:nvPr>
            <p:ph idx="1"/>
          </p:nvPr>
        </p:nvPicPr>
        <p:blipFill>
          <a:blip r:embed="rId2"/>
          <a:stretch>
            <a:fillRect/>
          </a:stretch>
        </p:blipFill>
        <p:spPr>
          <a:xfrm>
            <a:off x="755576" y="838200"/>
            <a:ext cx="5399772" cy="4114800"/>
          </a:xfrm>
          <a:prstGeom prst="rect">
            <a:avLst/>
          </a:prstGeom>
        </p:spPr>
      </p:pic>
      <p:sp>
        <p:nvSpPr>
          <p:cNvPr id="5" name="TekstSylinder 4"/>
          <p:cNvSpPr txBox="1"/>
          <p:nvPr/>
        </p:nvSpPr>
        <p:spPr>
          <a:xfrm>
            <a:off x="755576" y="5517232"/>
            <a:ext cx="6482865" cy="830997"/>
          </a:xfrm>
          <a:prstGeom prst="rect">
            <a:avLst/>
          </a:prstGeom>
          <a:noFill/>
        </p:spPr>
        <p:txBody>
          <a:bodyPr wrap="none" rtlCol="0">
            <a:spAutoFit/>
          </a:bodyPr>
          <a:lstStyle/>
          <a:p>
            <a:r>
              <a:rPr lang="nb-NO" sz="1600" dirty="0">
                <a:solidFill>
                  <a:srgbClr val="FF0000"/>
                </a:solidFill>
              </a:rPr>
              <a:t>Husk å huke av «Jeg fullfører utdanning dette semesteret som skal </a:t>
            </a:r>
            <a:br>
              <a:rPr lang="nb-NO" sz="1600" dirty="0">
                <a:solidFill>
                  <a:srgbClr val="FF0000"/>
                </a:solidFill>
              </a:rPr>
            </a:br>
            <a:r>
              <a:rPr lang="nb-NO" sz="1600" dirty="0">
                <a:solidFill>
                  <a:srgbClr val="FF0000"/>
                </a:solidFill>
              </a:rPr>
              <a:t>brukes i opptaket» Du kan endre rekkefølgen fram til 1. juli, men ikke </a:t>
            </a:r>
            <a:br>
              <a:rPr lang="nb-NO" sz="1600" dirty="0">
                <a:solidFill>
                  <a:srgbClr val="FF0000"/>
                </a:solidFill>
              </a:rPr>
            </a:br>
            <a:r>
              <a:rPr lang="nb-NO" sz="1600" dirty="0">
                <a:solidFill>
                  <a:srgbClr val="FF0000"/>
                </a:solidFill>
              </a:rPr>
              <a:t>legge til alternativer etter 15.april </a:t>
            </a:r>
          </a:p>
        </p:txBody>
      </p:sp>
    </p:spTree>
    <p:extLst>
      <p:ext uri="{BB962C8B-B14F-4D97-AF65-F5344CB8AC3E}">
        <p14:creationId xmlns:p14="http://schemas.microsoft.com/office/powerpoint/2010/main" val="370398576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endParaRPr lang="nb-NO"/>
          </a:p>
        </p:txBody>
      </p:sp>
      <p:sp>
        <p:nvSpPr>
          <p:cNvPr id="3" name="Plassholder for innhold 2"/>
          <p:cNvSpPr>
            <a:spLocks noGrp="1"/>
          </p:cNvSpPr>
          <p:nvPr>
            <p:ph idx="1"/>
          </p:nvPr>
        </p:nvSpPr>
        <p:spPr/>
        <p:txBody>
          <a:bodyPr/>
          <a:lstStyle/>
          <a:p>
            <a:endParaRPr lang="nb-NO"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908720"/>
            <a:ext cx="6906893" cy="47781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kstSylinder 4"/>
          <p:cNvSpPr txBox="1"/>
          <p:nvPr/>
        </p:nvSpPr>
        <p:spPr>
          <a:xfrm>
            <a:off x="899592" y="5877272"/>
            <a:ext cx="5666423" cy="338554"/>
          </a:xfrm>
          <a:prstGeom prst="rect">
            <a:avLst/>
          </a:prstGeom>
          <a:noFill/>
        </p:spPr>
        <p:txBody>
          <a:bodyPr wrap="none" rtlCol="0">
            <a:spAutoFit/>
          </a:bodyPr>
          <a:lstStyle/>
          <a:p>
            <a:r>
              <a:rPr lang="nb-NO" sz="1600" dirty="0">
                <a:solidFill>
                  <a:srgbClr val="FF0000"/>
                </a:solidFill>
              </a:rPr>
              <a:t>Avslutt ved å klikke på «Ferdig» Du vil få kvittering på e-post</a:t>
            </a:r>
          </a:p>
        </p:txBody>
      </p:sp>
    </p:spTree>
    <p:extLst>
      <p:ext uri="{BB962C8B-B14F-4D97-AF65-F5344CB8AC3E}">
        <p14:creationId xmlns:p14="http://schemas.microsoft.com/office/powerpoint/2010/main" val="1477626978"/>
      </p:ext>
    </p:extLst>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Arial"/>
        <a:ea typeface="ヒラギノ角ゴ Pro W3"/>
        <a:cs typeface="ヒラギノ角ゴ Pro W3"/>
      </a:majorFont>
      <a:minorFont>
        <a:latin typeface="Arial"/>
        <a:ea typeface="ヒラギノ角ゴ Pro W3"/>
        <a:cs typeface="ヒラギノ角ゴ Pro W3"/>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000" b="0" i="0" u="none" strike="noStrike" cap="none" normalizeH="0" baseline="0">
            <a:ln>
              <a:noFill/>
            </a:ln>
            <a:solidFill>
              <a:schemeClr val="tx1"/>
            </a:solidFill>
            <a:effectLst/>
            <a:latin typeface="Arial" charset="0"/>
            <a:ea typeface="ヒラギノ角ゴ Pro W3" charset="-128"/>
            <a:cs typeface="ヒラギノ角ゴ Pro W3"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13846</TotalTime>
  <Words>4061</Words>
  <Application>Microsoft Office PowerPoint</Application>
  <PresentationFormat>Skjermfremvisning (4:3)</PresentationFormat>
  <Paragraphs>368</Paragraphs>
  <Slides>47</Slides>
  <Notes>4</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47</vt:i4>
      </vt:variant>
    </vt:vector>
  </HeadingPairs>
  <TitlesOfParts>
    <vt:vector size="51" baseType="lpstr">
      <vt:lpstr>Arial</vt:lpstr>
      <vt:lpstr>Calibri</vt:lpstr>
      <vt:lpstr>Wingdings</vt:lpstr>
      <vt:lpstr>Blank Presentation</vt:lpstr>
      <vt:lpstr>PowerPoint-presentasjon</vt:lpstr>
      <vt:lpstr>Hvorfor ta en master hos oss?</vt:lpstr>
      <vt:lpstr>Frister</vt:lpstr>
      <vt:lpstr>Kontaktinformasjon: </vt:lpstr>
      <vt:lpstr>Master i spesialpedagogikk har fem faglige fordypninger en kan velge:</vt:lpstr>
      <vt:lpstr>Oppbygning av masterprogrammet i spesialpedagogikk:</vt:lpstr>
      <vt:lpstr>Audiopedagogikk – Hørsel,  språk og kommunikasjon </vt:lpstr>
      <vt:lpstr>Audiopedagogikk</vt:lpstr>
      <vt:lpstr>Logopedi</vt:lpstr>
      <vt:lpstr>Logopedi</vt:lpstr>
      <vt:lpstr>Psykososiale vansker</vt:lpstr>
      <vt:lpstr>Psykososiale vansker</vt:lpstr>
      <vt:lpstr>Spesifikke lærevansker</vt:lpstr>
      <vt:lpstr>Spesifikke lærevansker</vt:lpstr>
      <vt:lpstr>Nevroutviklingsforstyrrelser</vt:lpstr>
      <vt:lpstr>Nevroutviklingsforstyrrelser</vt:lpstr>
      <vt:lpstr>Research in Special Needs Education</vt:lpstr>
      <vt:lpstr>Oppbygning av RSNE-programmet</vt:lpstr>
      <vt:lpstr>RSNE</vt:lpstr>
      <vt:lpstr>Ønsker du å vite mer om det faglige innholdet?</vt:lpstr>
      <vt:lpstr>Alternativ i Søknadsweb: </vt:lpstr>
      <vt:lpstr>Søknadsalternativer</vt:lpstr>
      <vt:lpstr>PowerPoint-presentasjon</vt:lpstr>
      <vt:lpstr>Eksempler på andre masterstudier en kan søke med en bachelorgrad i spesialpedagogikk fra UiO:</vt:lpstr>
      <vt:lpstr>Eksempler på andre masterstudier som dere kanskje kan være kvalifisert for:  </vt:lpstr>
      <vt:lpstr>Opptaksgrunnlag og rangering </vt:lpstr>
      <vt:lpstr>Poengutregning</vt:lpstr>
      <vt:lpstr>PowerPoint-presentasjon</vt:lpstr>
      <vt:lpstr>Tidligere poenggrenser  </vt:lpstr>
      <vt:lpstr>Antall studieplasser (anslag): </vt:lpstr>
      <vt:lpstr>Opplasting av dokumenter</vt:lpstr>
      <vt:lpstr>PowerPoint-presentasjon</vt:lpstr>
      <vt:lpstr>Falsk dokumentasjon</vt:lpstr>
      <vt:lpstr>Tidlig svar på opptak </vt:lpstr>
      <vt:lpstr>Utsatt studiestart</vt:lpstr>
      <vt:lpstr>Politiattest: </vt:lpstr>
      <vt:lpstr>Skikkethetsvurdering</vt:lpstr>
      <vt:lpstr>Tips:</vt:lpstr>
      <vt:lpstr>Informasjon på nett</vt:lpstr>
      <vt:lpstr>Hvordan søke: Søknadsweb</vt:lpstr>
      <vt:lpstr>Oppgi riktig kontaktinformasjon!  </vt:lpstr>
      <vt:lpstr>PowerPoint-presentasjon</vt:lpstr>
      <vt:lpstr>PowerPoint-presentasjon</vt:lpstr>
      <vt:lpstr>PowerPoint-presentasjon</vt:lpstr>
      <vt:lpstr>PowerPoint-presentasjon</vt:lpstr>
      <vt:lpstr>PowerPoint-presentasjon</vt:lpstr>
      <vt:lpstr>PowerPoint-presentasjon</vt:lpstr>
    </vt:vector>
  </TitlesOfParts>
  <Company>Rayon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Henrik Haugan</dc:creator>
  <cp:lastModifiedBy>Sigurd Hasle</cp:lastModifiedBy>
  <cp:revision>363</cp:revision>
  <dcterms:created xsi:type="dcterms:W3CDTF">2010-09-06T10:11:12Z</dcterms:created>
  <dcterms:modified xsi:type="dcterms:W3CDTF">2025-02-10T08:47:04Z</dcterms:modified>
</cp:coreProperties>
</file>