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80" r:id="rId3"/>
    <p:sldId id="408" r:id="rId4"/>
    <p:sldId id="389" r:id="rId5"/>
    <p:sldId id="391" r:id="rId6"/>
    <p:sldId id="409" r:id="rId7"/>
    <p:sldId id="410" r:id="rId8"/>
    <p:sldId id="411" r:id="rId9"/>
    <p:sldId id="392" r:id="rId10"/>
    <p:sldId id="393" r:id="rId11"/>
    <p:sldId id="394" r:id="rId12"/>
    <p:sldId id="395" r:id="rId13"/>
    <p:sldId id="396" r:id="rId14"/>
    <p:sldId id="399" r:id="rId15"/>
    <p:sldId id="397" r:id="rId16"/>
    <p:sldId id="398" r:id="rId17"/>
    <p:sldId id="407" r:id="rId18"/>
    <p:sldId id="363" r:id="rId19"/>
    <p:sldId id="403" r:id="rId20"/>
    <p:sldId id="404" r:id="rId21"/>
    <p:sldId id="412" r:id="rId22"/>
    <p:sldId id="405" r:id="rId23"/>
    <p:sldId id="406" r:id="rId24"/>
    <p:sldId id="401" r:id="rId25"/>
    <p:sldId id="279" r:id="rId26"/>
    <p:sldId id="310" r:id="rId27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EB1"/>
    <a:srgbClr val="FBEDD1"/>
    <a:srgbClr val="F1F4E0"/>
    <a:srgbClr val="F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E03D13-95B2-5379-42D3-ECDCE31990D8}" v="6" dt="2024-08-12T18:25:19.510"/>
    <p1510:client id="{9D0DBDE3-9ADF-A4EA-40FC-2660DB31689A}" v="1" dt="2024-08-12T20:09:06.789"/>
    <p1510:client id="{A681AAC7-8913-5DBE-A0DB-70CDBE931C1F}" v="303" dt="2024-08-13T09:14:40.963"/>
    <p1510:client id="{FFC2A8FF-BBD3-4A81-9769-C97F90A91974}" v="16" dt="2024-08-13T13:58:55.1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73944" autoAdjust="0"/>
  </p:normalViewPr>
  <p:slideViewPr>
    <p:cSldViewPr snapToGrid="0">
      <p:cViewPr varScale="1">
        <p:scale>
          <a:sx n="96" d="100"/>
          <a:sy n="96" d="100"/>
        </p:scale>
        <p:origin x="2028" y="84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DB254E9-C786-46DB-B3B9-46778BD34CED}" type="datetime1">
              <a:rPr lang="nb-NO" altLang="nb-NO"/>
              <a:pPr>
                <a:defRPr/>
              </a:pPr>
              <a:t>12.11.2024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7BE4CC2-AD14-421A-9F72-BBA61A548B5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0C226AFB-582E-4809-9935-13C69296E30A}" type="datetime1">
              <a:rPr lang="nb-NO" altLang="nb-NO"/>
              <a:pPr>
                <a:defRPr/>
              </a:pPr>
              <a:t>12.11.2024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FE2B384-D8D3-4B9E-8B92-031B2302041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171450" indent="-171450">
              <a:buFont typeface="Arial"/>
              <a:buChar char="•"/>
              <a:defRPr/>
            </a:pPr>
            <a:endParaRPr lang="en-US" altLang="nb-NO" dirty="0">
              <a:cs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2978739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61272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31142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8676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1136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277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463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6790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9129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2748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0526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5782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2834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3125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6049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10182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8013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56343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0342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1034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4100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46232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2992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950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09800"/>
            <a:ext cx="7391400" cy="8382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048000"/>
            <a:ext cx="73914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55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184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285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633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796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622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76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541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9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906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556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9B97B0-7BE1-41B3-8AD6-00C053AB167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27A861-73AB-4996-A205-5D7C21FD469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724FE5B7-D576-42E4-A689-8A4576E63669}"/>
              </a:ext>
            </a:extLst>
          </p:cNvPr>
          <p:cNvSpPr/>
          <p:nvPr userDrawn="1"/>
        </p:nvSpPr>
        <p:spPr>
          <a:xfrm>
            <a:off x="0" y="-12760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kapforHvit</a:t>
            </a:r>
            <a:r>
              <a:rPr lang="nb-NO" sz="1500"/>
              <a:t>, </a:t>
            </a:r>
            <a:r>
              <a:rPr lang="nb-NO" sz="1500" err="1"/>
              <a:t>gronn</a:t>
            </a:r>
            <a:r>
              <a:rPr lang="nb-NO" sz="1500"/>
              <a:t>, halv1, halv2, halv5, halv7</a:t>
            </a:r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9E4CAB2E-DD74-4C32-8502-40754EB58245}"/>
              </a:ext>
            </a:extLst>
          </p:cNvPr>
          <p:cNvSpPr/>
          <p:nvPr userDrawn="1"/>
        </p:nvSpPr>
        <p:spPr>
          <a:xfrm>
            <a:off x="3646402" y="-13221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addin_colorbox</a:t>
            </a:r>
            <a:endParaRPr lang="nb-NO" sz="150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CC15E2A5-5E1B-4B3B-B4E2-4DFD253257E4}"/>
              </a:ext>
            </a:extLst>
          </p:cNvPr>
          <p:cNvSpPr/>
          <p:nvPr userDrawn="1"/>
        </p:nvSpPr>
        <p:spPr>
          <a:xfrm>
            <a:off x="7292805" y="-13221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addin_title</a:t>
            </a:r>
            <a:endParaRPr lang="nb-NO" sz="150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E0FBBCDD-8050-404B-A748-1BA12CFE7446}"/>
              </a:ext>
            </a:extLst>
          </p:cNvPr>
          <p:cNvSpPr/>
          <p:nvPr userDrawn="1"/>
        </p:nvSpPr>
        <p:spPr>
          <a:xfrm>
            <a:off x="0" y="-6706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addin_text</a:t>
            </a:r>
            <a:endParaRPr lang="nb-NO" sz="150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92F6CCA8-74D2-4909-B417-B7DF9AEF66A0}"/>
              </a:ext>
            </a:extLst>
          </p:cNvPr>
          <p:cNvSpPr/>
          <p:nvPr userDrawn="1"/>
        </p:nvSpPr>
        <p:spPr>
          <a:xfrm>
            <a:off x="1878807" y="-6706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addin_image</a:t>
            </a:r>
            <a:endParaRPr lang="nb-NO" sz="150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825245AA-07CE-4818-99B2-EA20EBCAA972}"/>
              </a:ext>
            </a:extLst>
          </p:cNvPr>
          <p:cNvSpPr/>
          <p:nvPr userDrawn="1"/>
        </p:nvSpPr>
        <p:spPr>
          <a:xfrm>
            <a:off x="3730003" y="-6706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50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2FBFF7B2-80A4-4E76-B915-6465DA83BD3E}"/>
              </a:ext>
            </a:extLst>
          </p:cNvPr>
          <p:cNvSpPr/>
          <p:nvPr userDrawn="1"/>
        </p:nvSpPr>
        <p:spPr>
          <a:xfrm>
            <a:off x="5581200" y="-6706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addin_logo</a:t>
            </a:r>
            <a:endParaRPr lang="nb-NO" sz="1500"/>
          </a:p>
        </p:txBody>
      </p:sp>
      <p:sp>
        <p:nvSpPr>
          <p:cNvPr id="22" name="addin_fillplaceholders" hidden="1">
            <a:extLst>
              <a:ext uri="{FF2B5EF4-FFF2-40B4-BE49-F238E27FC236}">
                <a16:creationId xmlns:a16="http://schemas.microsoft.com/office/drawing/2014/main" id="{4967C2E5-1370-44B6-8684-8FCEEE11ADD9}"/>
              </a:ext>
            </a:extLst>
          </p:cNvPr>
          <p:cNvSpPr/>
          <p:nvPr userDrawn="1"/>
        </p:nvSpPr>
        <p:spPr>
          <a:xfrm>
            <a:off x="7537253" y="-677233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addin_fillplaceholders</a:t>
            </a:r>
            <a:endParaRPr lang="nb-NO" sz="1500"/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A985701D-3354-4E19-9091-9D6A274DA475}"/>
              </a:ext>
            </a:extLst>
          </p:cNvPr>
          <p:cNvSpPr/>
          <p:nvPr userDrawn="1"/>
        </p:nvSpPr>
        <p:spPr>
          <a:xfrm>
            <a:off x="7292805" y="-64672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addin_background</a:t>
            </a:r>
            <a:endParaRPr lang="nb-NO" sz="150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AC18C4-ED35-4F5F-9FF6-2FC1A2B35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3" y="360045"/>
            <a:ext cx="8603933" cy="542658"/>
          </a:xfrm>
        </p:spPr>
        <p:txBody>
          <a:bodyPr/>
          <a:lstStyle>
            <a:lvl1pPr>
              <a:defRPr sz="2625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5B0B15A2-66B2-481D-9D4B-EA00D0937AC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70034" y="1082727"/>
            <a:ext cx="4116910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9C8C024-6390-4159-8434-9D7849FA96F1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270034" y="1757499"/>
            <a:ext cx="4116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4A7735-C7D6-4152-964E-DED6180F25F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757056" y="1076624"/>
            <a:ext cx="4116910" cy="494749"/>
          </a:xfrm>
        </p:spPr>
        <p:txBody>
          <a:bodyPr/>
          <a:lstStyle>
            <a:lvl1pPr marL="0" indent="0">
              <a:buNone/>
              <a:defRPr lang="en-US" sz="135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5D1CC9E-7D67-4FFF-A8C7-76FA1003D16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4757056" y="1757499"/>
            <a:ext cx="4116910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4841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E3387F5-D29C-4C1D-9514-C08C57FF2BB4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4E3CAB9-8340-4585-8BDB-F60183F2E654}" type="datetime1">
              <a:rPr lang="nb-NO" altLang="nb-NO"/>
              <a:pPr>
                <a:defRPr/>
              </a:pPr>
              <a:t>12.11.2024</a:t>
            </a:fld>
            <a:endParaRPr lang="nb-NO" altLang="nb-NO"/>
          </a:p>
        </p:txBody>
      </p:sp>
      <p:pic>
        <p:nvPicPr>
          <p:cNvPr id="1031" name="Picture 10" descr="HF_ILOS_A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886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  <p:sldLayoutId id="214748531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dnir/livet-rundt-studiene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grupper/?filter.course-group-scope=4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info@ilos.uio.no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>
          <a:xfrm>
            <a:off x="468312" y="3968454"/>
            <a:ext cx="8207375" cy="792162"/>
          </a:xfrm>
        </p:spPr>
        <p:txBody>
          <a:bodyPr/>
          <a:lstStyle/>
          <a:p>
            <a:pPr algn="ctr" eaLnBrk="1" hangingPunct="1"/>
            <a:br>
              <a:rPr lang="nb-NO" altLang="nb-NO" sz="3200" dirty="0"/>
            </a:br>
            <a:br>
              <a:rPr lang="nb-NO" altLang="nb-NO" sz="3200" dirty="0"/>
            </a:br>
            <a:r>
              <a:rPr lang="nb-NO" altLang="nb-NO" sz="3200" dirty="0"/>
              <a:t>Velkommen til</a:t>
            </a:r>
            <a:br>
              <a:rPr lang="nb-NO" altLang="nb-NO" sz="3200" dirty="0"/>
            </a:br>
            <a:r>
              <a:rPr lang="nb-NO" altLang="nb-NO" sz="4000" dirty="0">
                <a:solidFill>
                  <a:schemeClr val="tx1"/>
                </a:solidFill>
              </a:rPr>
              <a:t>Oppfølgingsmøte for italiensk </a:t>
            </a:r>
            <a:br>
              <a:rPr lang="nb-NO" altLang="nb-NO" sz="4000" dirty="0"/>
            </a:br>
            <a:br>
              <a:rPr lang="nb-NO" altLang="nb-NO" sz="4000" dirty="0"/>
            </a:br>
            <a:r>
              <a:rPr lang="nb-NO" altLang="nb-NO" dirty="0">
                <a:solidFill>
                  <a:schemeClr val="tx1"/>
                </a:solidFill>
              </a:rPr>
              <a:t>Sommerkurs + oppbygging av bachelorgrad </a:t>
            </a:r>
            <a:endParaRPr lang="nb-NO" altLang="nb-NO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-745434" y="976106"/>
            <a:ext cx="9144000" cy="1143000"/>
          </a:xfrm>
        </p:spPr>
        <p:txBody>
          <a:bodyPr/>
          <a:lstStyle/>
          <a:p>
            <a:pPr algn="ctr"/>
            <a:r>
              <a:rPr lang="en-US" altLang="nb-NO" dirty="0">
                <a:solidFill>
                  <a:srgbClr val="FF0000"/>
                </a:solidFill>
              </a:rPr>
              <a:t>V</a:t>
            </a:r>
            <a:r>
              <a:rPr lang="nb-NO" altLang="nb-NO" dirty="0">
                <a:solidFill>
                  <a:srgbClr val="FF0000"/>
                </a:solidFill>
              </a:rPr>
              <a:t>i skal snakke om…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A5766112-6F87-80C7-A54A-D61B4F66B2AE}"/>
              </a:ext>
            </a:extLst>
          </p:cNvPr>
          <p:cNvSpPr txBox="1"/>
          <p:nvPr/>
        </p:nvSpPr>
        <p:spPr>
          <a:xfrm>
            <a:off x="1749286" y="2476914"/>
            <a:ext cx="502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Sommerkurs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Bachelorløp</a:t>
            </a:r>
            <a:endParaRPr lang="en-US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233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3023566"/>
            <a:ext cx="9144000" cy="1143000"/>
          </a:xfrm>
        </p:spPr>
        <p:txBody>
          <a:bodyPr/>
          <a:lstStyle/>
          <a:p>
            <a:pPr algn="ctr"/>
            <a:r>
              <a:rPr lang="nb-NO" altLang="nb-NO" dirty="0">
                <a:solidFill>
                  <a:srgbClr val="FF0000"/>
                </a:solidFill>
              </a:rPr>
              <a:t>Del 1: Sommerkurs</a:t>
            </a:r>
          </a:p>
        </p:txBody>
      </p:sp>
    </p:spTree>
    <p:extLst>
      <p:ext uri="{BB962C8B-B14F-4D97-AF65-F5344CB8AC3E}">
        <p14:creationId xmlns:p14="http://schemas.microsoft.com/office/powerpoint/2010/main" val="22202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ILOS OG DNIR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i="1" dirty="0"/>
              <a:t>Institutt for litteratur, områdestudier og europeiske språk </a:t>
            </a:r>
            <a:r>
              <a:rPr lang="nb-NO" sz="2400" dirty="0"/>
              <a:t>og </a:t>
            </a:r>
            <a:r>
              <a:rPr lang="nb-NO" sz="2400" i="1" dirty="0"/>
              <a:t>Det norske institutt i Roma</a:t>
            </a:r>
            <a:r>
              <a:rPr lang="nb-NO" sz="2400" dirty="0"/>
              <a:t> samarbeider om organiseringen av kurset </a:t>
            </a:r>
          </a:p>
          <a:p>
            <a:r>
              <a:rPr lang="nb-NO" sz="2400" dirty="0"/>
              <a:t>All undervisning vil finne sted i Roma </a:t>
            </a:r>
            <a:r>
              <a:rPr lang="nn-NO" sz="2400" dirty="0"/>
              <a:t>(ITA2510R: </a:t>
            </a:r>
            <a:r>
              <a:rPr lang="nn-NO" sz="2400" dirty="0" err="1"/>
              <a:t>kvalifiserende</a:t>
            </a:r>
            <a:r>
              <a:rPr lang="nn-NO" sz="2400" dirty="0"/>
              <a:t> prøve i Roma)</a:t>
            </a:r>
            <a:endParaRPr lang="nb-NO" sz="2400" dirty="0"/>
          </a:p>
          <a:p>
            <a:r>
              <a:rPr lang="nb-NO" sz="2400" dirty="0"/>
              <a:t>Avsluttende muntlige eksamen finner sted i Oslo </a:t>
            </a:r>
          </a:p>
          <a:p>
            <a:r>
              <a:rPr lang="nb-NO" sz="2400" dirty="0"/>
              <a:t>ILOS har fagansvar for kurset </a:t>
            </a:r>
          </a:p>
          <a:p>
            <a:r>
              <a:rPr lang="nb-NO" sz="2400" dirty="0"/>
              <a:t>DNIR har ansvar for praktisk tilrettelegging av undervisning</a:t>
            </a:r>
          </a:p>
        </p:txBody>
      </p:sp>
    </p:spTree>
    <p:extLst>
      <p:ext uri="{BB962C8B-B14F-4D97-AF65-F5344CB8AC3E}">
        <p14:creationId xmlns:p14="http://schemas.microsoft.com/office/powerpoint/2010/main" val="75745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731837"/>
            <a:ext cx="8229600" cy="1143000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err="1">
                <a:solidFill>
                  <a:srgbClr val="FF0000"/>
                </a:solidFill>
              </a:rPr>
              <a:t>forskjellige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emner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wrap="square" anchor="t">
            <a:normAutofit lnSpcReduction="10000"/>
          </a:bodyPr>
          <a:lstStyle/>
          <a:p>
            <a:r>
              <a:rPr lang="nb-NO" altLang="nb-NO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ITA2510R</a:t>
            </a:r>
            <a:r>
              <a:rPr lang="nb-NO" altLang="nb-NO" sz="2400" dirty="0">
                <a:solidFill>
                  <a:srgbClr val="000000"/>
                </a:solidFill>
                <a:latin typeface="Calibri" panose="020F0502020204030204" pitchFamily="34" charset="0"/>
              </a:rPr>
              <a:t> skal vare i 5 uker, gir 20sp og tilsvarer ganske mye det gamle sommerkurset. Forskjellen ligger i at kurset skal ikke lenger dekke 6 uker men 5 og undervisningen blir gitt fra mandag til fredag, alltid fra </a:t>
            </a:r>
            <a:r>
              <a:rPr lang="nb-NO" altLang="nb-N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kl</a:t>
            </a:r>
            <a:r>
              <a:rPr lang="nb-NO" altLang="nb-NO" sz="2400" dirty="0">
                <a:solidFill>
                  <a:srgbClr val="000000"/>
                </a:solidFill>
                <a:latin typeface="Calibri" panose="020F0502020204030204" pitchFamily="34" charset="0"/>
              </a:rPr>
              <a:t> 9 30 til </a:t>
            </a:r>
            <a:r>
              <a:rPr lang="nb-NO" altLang="nb-NO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kl</a:t>
            </a:r>
            <a:r>
              <a:rPr lang="nb-NO" altLang="nb-NO" sz="2400" dirty="0">
                <a:solidFill>
                  <a:srgbClr val="000000"/>
                </a:solidFill>
                <a:latin typeface="Calibri" panose="020F0502020204030204" pitchFamily="34" charset="0"/>
              </a:rPr>
              <a:t> 13.</a:t>
            </a:r>
            <a:r>
              <a:rPr lang="nb-NO" altLang="nb-NO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 Kurset starter den 10. juni og avsluttes den 8. juli.</a:t>
            </a:r>
            <a:endParaRPr lang="nb-NO" altLang="nb-NO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7BE671-7942-3C4D-B3F0-D1DBAC229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wrap="square" anchor="t">
            <a:normAutofit lnSpcReduction="10000"/>
          </a:bodyPr>
          <a:lstStyle/>
          <a:p>
            <a:r>
              <a:rPr lang="nb-NO" altLang="nb-NO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ITA2500R</a:t>
            </a:r>
            <a:r>
              <a:rPr lang="nb-NO" altLang="nb-NO" sz="2400" dirty="0">
                <a:solidFill>
                  <a:srgbClr val="000000"/>
                </a:solidFill>
                <a:latin typeface="Calibri" panose="020F0502020204030204" pitchFamily="34" charset="0"/>
              </a:rPr>
              <a:t> skal vare i 2 uker og er identisk med de to siste ukene av ITA2510R. </a:t>
            </a:r>
            <a:r>
              <a:rPr lang="nb-NO" altLang="nb-NO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Det starter mandag 30. juni og vi planlegger å ha også tirsdag den 8. juli som siste undervisningsdag.</a:t>
            </a:r>
            <a:endParaRPr lang="nb-NO" altLang="nb-NO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75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To </a:t>
            </a:r>
            <a:r>
              <a:rPr lang="en-US" dirty="0" err="1">
                <a:solidFill>
                  <a:srgbClr val="FF0000"/>
                </a:solidFill>
              </a:rPr>
              <a:t>forskjellige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emner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sz="2800" dirty="0">
                <a:solidFill>
                  <a:srgbClr val="000000"/>
                </a:solidFill>
                <a:latin typeface="Helvetica" panose="020B0604020202020204" pitchFamily="34" charset="0"/>
              </a:rPr>
              <a:t>ITA2510R (20 </a:t>
            </a:r>
            <a:r>
              <a:rPr lang="nb-NO" altLang="nb-NO" sz="2800" dirty="0" err="1">
                <a:solidFill>
                  <a:srgbClr val="000000"/>
                </a:solidFill>
                <a:latin typeface="Helvetica" panose="020B0604020202020204" pitchFamily="34" charset="0"/>
              </a:rPr>
              <a:t>sp</a:t>
            </a:r>
            <a:r>
              <a:rPr lang="nb-NO" altLang="nb-NO" sz="2800" dirty="0">
                <a:solidFill>
                  <a:srgbClr val="000000"/>
                </a:solidFill>
                <a:latin typeface="Helvetica" panose="020B0604020202020204" pitchFamily="34" charset="0"/>
              </a:rPr>
              <a:t>) anbefales til studenter som har behov for ekstra språktrening, mens ITA2500R (10 </a:t>
            </a:r>
            <a:r>
              <a:rPr lang="nb-NO" altLang="nb-NO" sz="2800" dirty="0" err="1">
                <a:solidFill>
                  <a:srgbClr val="000000"/>
                </a:solidFill>
                <a:latin typeface="Helvetica" panose="020B0604020202020204" pitchFamily="34" charset="0"/>
              </a:rPr>
              <a:t>sp</a:t>
            </a:r>
            <a:r>
              <a:rPr lang="nb-NO" altLang="nb-NO" sz="2800" dirty="0">
                <a:solidFill>
                  <a:srgbClr val="000000"/>
                </a:solidFill>
                <a:latin typeface="Helvetica" panose="020B0604020202020204" pitchFamily="34" charset="0"/>
              </a:rPr>
              <a:t>) anbefales til studenter som i høy grad mestrer språket og vil fokusere på litteratur og kulturkunnskap. Det er hovedsakelig grad av språktrening som skiller ITA2500R fra ITA2510R.</a:t>
            </a:r>
            <a:endParaRPr lang="nb-NO" altLang="nb-NO" sz="2800" dirty="0"/>
          </a:p>
        </p:txBody>
      </p:sp>
    </p:spTree>
    <p:extLst>
      <p:ext uri="{BB962C8B-B14F-4D97-AF65-F5344CB8AC3E}">
        <p14:creationId xmlns:p14="http://schemas.microsoft.com/office/powerpoint/2010/main" val="268532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Nøkkeltall</a:t>
            </a:r>
            <a:r>
              <a:rPr lang="en-US" dirty="0">
                <a:solidFill>
                  <a:srgbClr val="FF0000"/>
                </a:solidFill>
              </a:rPr>
              <a:t> for ITA2510R…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Kursoppstart: tirsdag 10. juni 2025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Undervisningsslutt: tirsdag 08. juli 2025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Skriftlig prøve i Roma: fredag 27. juni 2025 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Innlevering hjemmeeksamen: ca. 04. august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Avsluttende muntlig eksamen: ca. 15. august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Studiepoeng: 20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Antall studenter: maks 15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7066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Nøkkeltall</a:t>
            </a:r>
            <a:r>
              <a:rPr lang="en-US" dirty="0">
                <a:solidFill>
                  <a:srgbClr val="FF0000"/>
                </a:solidFill>
              </a:rPr>
              <a:t> for ITA2500R…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Kursoppstart: mandag 30. juni 2025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Undervisningsslutt: tirsdag 8. juli 2025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Innlevering semesteroppgave: ca. 4. august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Avsluttende muntlig eksamen: ca. 15. august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Studiepoeng: 10</a:t>
            </a:r>
          </a:p>
          <a:p>
            <a:pPr marL="365760" indent="-283464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nb-NO" dirty="0"/>
              <a:t>Antall studenter: maks 10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0796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Mer om </a:t>
            </a:r>
            <a:r>
              <a:rPr lang="en-US" dirty="0" err="1">
                <a:solidFill>
                  <a:srgbClr val="FF0000"/>
                </a:solidFill>
              </a:rPr>
              <a:t>kursene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Følgende programstudenter vil bli prioritert i opptaket, gitt at de oppfyller forkunnskapskravet:</a:t>
            </a:r>
          </a:p>
          <a:p>
            <a:pPr lvl="1"/>
            <a:r>
              <a:rPr lang="nb-NO" sz="2000" dirty="0"/>
              <a:t>Årsenhet italiensk</a:t>
            </a:r>
          </a:p>
          <a:p>
            <a:pPr lvl="1"/>
            <a:r>
              <a:rPr lang="nb-NO" sz="2000" dirty="0"/>
              <a:t>Bachelor italiensk</a:t>
            </a:r>
          </a:p>
          <a:p>
            <a:pPr lvl="1"/>
            <a:r>
              <a:rPr lang="nb-NO" sz="2000" dirty="0"/>
              <a:t>40-gruppe i italiensk</a:t>
            </a:r>
          </a:p>
          <a:p>
            <a:pPr lvl="1"/>
            <a:endParaRPr lang="nb-NO" sz="2000" dirty="0"/>
          </a:p>
          <a:p>
            <a:pPr marL="457200" lvl="1" indent="0">
              <a:buNone/>
            </a:pPr>
            <a:r>
              <a:rPr lang="nb-NO" sz="2400" dirty="0"/>
              <a:t>Men som oftest er det også plass til studenter med  studierett på enkeltemner.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/>
              <a:t>Alle søkere må ha generell studiekompetanse</a:t>
            </a:r>
          </a:p>
        </p:txBody>
      </p:sp>
    </p:spTree>
    <p:extLst>
      <p:ext uri="{BB962C8B-B14F-4D97-AF65-F5344CB8AC3E}">
        <p14:creationId xmlns:p14="http://schemas.microsoft.com/office/powerpoint/2010/main" val="825766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31304"/>
            <a:ext cx="7696200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Søknad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språktest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265581"/>
            <a:ext cx="7696200" cy="4658139"/>
          </a:xfrm>
        </p:spPr>
        <p:txBody>
          <a:bodyPr/>
          <a:lstStyle/>
          <a:p>
            <a:r>
              <a:rPr lang="nb-NO" sz="2000" dirty="0"/>
              <a:t>Alle skal søke opptak til emnet på vanlig måte i </a:t>
            </a:r>
            <a:r>
              <a:rPr lang="nb-NO" sz="2000" dirty="0" err="1"/>
              <a:t>StudentWeb</a:t>
            </a:r>
            <a:r>
              <a:rPr lang="nb-NO" sz="2000" dirty="0"/>
              <a:t>. </a:t>
            </a:r>
          </a:p>
          <a:p>
            <a:r>
              <a:rPr lang="nb-NO" sz="2000" dirty="0"/>
              <a:t>Studenter som har bestått </a:t>
            </a:r>
            <a:r>
              <a:rPr lang="nb-NO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ITA1000</a:t>
            </a:r>
            <a:r>
              <a:rPr lang="nb-NO" sz="2000" dirty="0"/>
              <a:t>, samt </a:t>
            </a:r>
            <a:r>
              <a:rPr lang="nb-NO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ITA1101</a:t>
            </a:r>
            <a:r>
              <a:rPr lang="nb-NO" sz="2000" dirty="0"/>
              <a:t> og/eller </a:t>
            </a:r>
            <a:r>
              <a:rPr lang="nb-NO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ITA1400</a:t>
            </a:r>
            <a:r>
              <a:rPr lang="nb-NO" sz="2000" dirty="0"/>
              <a:t> (eller tilsvarende emne), trenger ikke ta språktesten som avholdes i januar. </a:t>
            </a:r>
          </a:p>
          <a:p>
            <a:r>
              <a:rPr lang="nb-NO" sz="2000" dirty="0"/>
              <a:t>Emnet retter seg spesielt mot studenter som har studert italiensk i et års tid. Det anbefales sterkt at studenter som har bare emnet ITA1000 tar emnene ITA1101 og/eller ITA1400 før de reiser til Roma.</a:t>
            </a:r>
          </a:p>
          <a:p>
            <a:pPr lvl="1"/>
            <a:r>
              <a:rPr lang="nb-NO" sz="1600" dirty="0"/>
              <a:t>Studenter som ikke har formelle kunnskaper i italiensk, må bestå en språktest for å kunne få opptak til emnet. Mer info kommer senere.</a:t>
            </a:r>
          </a:p>
          <a:p>
            <a:pPr lvl="1"/>
            <a:r>
              <a:rPr lang="nb-NO" sz="1600" dirty="0"/>
              <a:t>Studenter som har formelle kunnskaper i italiensk som ikke tilsvarer forkunnskapskravet (enten fra UiO eller andre steder) må kontakte studiekonsulenten for en vurdering. </a:t>
            </a:r>
          </a:p>
          <a:p>
            <a:r>
              <a:rPr lang="nb-NO" sz="2000" dirty="0"/>
              <a:t>Alle søkere må ha generell studiekompetanse</a:t>
            </a:r>
          </a:p>
          <a:p>
            <a:r>
              <a:rPr lang="nb-NO" sz="2000" dirty="0"/>
              <a:t>Kontakt studiekonsulent eller Sergio Sabbatini dersom du lurer på om du oppfyller forkunnskapskravet eller har andre spørsmål.</a:t>
            </a:r>
          </a:p>
        </p:txBody>
      </p:sp>
    </p:spTree>
    <p:extLst>
      <p:ext uri="{BB962C8B-B14F-4D97-AF65-F5344CB8AC3E}">
        <p14:creationId xmlns:p14="http://schemas.microsoft.com/office/powerpoint/2010/main" val="332700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Undervisning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All undervisning vil finne sted ved Det norske institutt i Roma.</a:t>
            </a:r>
          </a:p>
          <a:p>
            <a:endParaRPr lang="nb-NO" sz="2000" dirty="0"/>
          </a:p>
          <a:p>
            <a:r>
              <a:rPr lang="nb-NO" sz="2000" dirty="0"/>
              <a:t>Undervisningen og aktivitetene ved Det norske instituttet i Roma er obligatoriske og forutsetter et fremmøte på minst 80%.</a:t>
            </a:r>
          </a:p>
          <a:p>
            <a:endParaRPr lang="nb-NO" sz="2000" dirty="0"/>
          </a:p>
          <a:p>
            <a:r>
              <a:rPr lang="nb-NO" sz="2000" dirty="0"/>
              <a:t>Det vil bli gitt ca. 15 timer undervisning i uken i grammatikk, praktisk språkbruk, og kulturkunnskap.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88195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Eksamen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Eksamen på emnet består av to deler: </a:t>
            </a:r>
            <a:r>
              <a:rPr lang="nb-NO" sz="2000" dirty="0">
                <a:solidFill>
                  <a:srgbClr val="7030A0"/>
                </a:solidFill>
              </a:rPr>
              <a:t>(1) en mappe </a:t>
            </a:r>
            <a:r>
              <a:rPr lang="nb-NO" sz="2000" dirty="0"/>
              <a:t>bestående av et skriftlige arbeid og (2) </a:t>
            </a:r>
            <a:r>
              <a:rPr lang="nb-NO" sz="2000" dirty="0">
                <a:solidFill>
                  <a:srgbClr val="7030A0"/>
                </a:solidFill>
              </a:rPr>
              <a:t>en muntlig prøve</a:t>
            </a:r>
            <a:r>
              <a:rPr lang="nb-NO" sz="2000" dirty="0"/>
              <a:t>. Mappen teller 50 prosent av karakteren, og den muntlige prøven teller 50 prosent.</a:t>
            </a:r>
          </a:p>
          <a:p>
            <a:r>
              <a:rPr lang="nb-NO" sz="2000" dirty="0"/>
              <a:t>Det første arbeidet i mappen er en skriftlig oppgave på 5-7 sider, hvor oppgaveteksten blir utdelt i begynnelsen av undervisningen på emnet. Det andre arbeidet er en muntlig prøve som holdes i Oslo etter at undervisningen er ferdig, og du får spørsmål om den skriftlige oppgaven og om andre deler av pensum.</a:t>
            </a:r>
          </a:p>
          <a:p>
            <a:r>
              <a:rPr lang="nb-NO" sz="2000" dirty="0"/>
              <a:t>Oppgaven skrives, og den muntlige oppgaven holdes, på italiensk.</a:t>
            </a:r>
          </a:p>
          <a:p>
            <a:r>
              <a:rPr lang="nb-NO" sz="2000" dirty="0"/>
              <a:t>ITA2510R: Du må også ta en skriftlig 3-timers prøve i Roma om språk og grammatikk.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32722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838200"/>
            <a:ext cx="8617226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Lån</a:t>
            </a:r>
            <a:r>
              <a:rPr lang="en-US" dirty="0">
                <a:solidFill>
                  <a:srgbClr val="FF0000"/>
                </a:solidFill>
              </a:rPr>
              <a:t>, stipend </a:t>
            </a:r>
            <a:r>
              <a:rPr lang="en-US" dirty="0" err="1">
                <a:solidFill>
                  <a:srgbClr val="FF0000"/>
                </a:solidFill>
              </a:rPr>
              <a:t>og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reisestøtte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Lånekassen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Kurset</a:t>
            </a:r>
            <a:r>
              <a:rPr lang="en-US" sz="2000" dirty="0"/>
              <a:t> </a:t>
            </a:r>
            <a:r>
              <a:rPr lang="en-US" sz="2000" dirty="0" err="1"/>
              <a:t>gir</a:t>
            </a:r>
            <a:r>
              <a:rPr lang="en-US" sz="2000" dirty="0"/>
              <a:t> </a:t>
            </a:r>
            <a:r>
              <a:rPr lang="en-US" sz="2000" dirty="0" err="1"/>
              <a:t>rett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å </a:t>
            </a:r>
            <a:r>
              <a:rPr lang="en-US" sz="2000" dirty="0" err="1"/>
              <a:t>søke</a:t>
            </a:r>
            <a:r>
              <a:rPr lang="en-US" sz="2000" dirty="0"/>
              <a:t> om </a:t>
            </a:r>
            <a:r>
              <a:rPr lang="en-US" sz="2000" dirty="0" err="1"/>
              <a:t>lån</a:t>
            </a:r>
            <a:r>
              <a:rPr lang="en-US" sz="2000" dirty="0"/>
              <a:t>, stipend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reisestøtte</a:t>
            </a:r>
            <a:r>
              <a:rPr lang="en-US" sz="2000" dirty="0"/>
              <a:t> </a:t>
            </a:r>
            <a:r>
              <a:rPr lang="en-US" sz="2000" dirty="0" err="1"/>
              <a:t>fra</a:t>
            </a:r>
            <a:r>
              <a:rPr lang="en-US" sz="2000" dirty="0"/>
              <a:t> </a:t>
            </a:r>
            <a:r>
              <a:rPr lang="en-US" sz="2000" dirty="0" err="1"/>
              <a:t>Lånekassen</a:t>
            </a:r>
            <a:r>
              <a:rPr lang="en-US" sz="2000" dirty="0"/>
              <a:t> for </a:t>
            </a:r>
            <a:r>
              <a:rPr lang="en-US" sz="2000" dirty="0" err="1"/>
              <a:t>enkelte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Ref. Lånekassen: «Du kan ha rett til støtte om sommeren, hvis det er fastsatt i utdanningsprogrammet ditt at undervisningen eller praksisen må skje i sommerterminen. Du kan også få støtte dersom du kan dokumentere at du sparer inn på normert studietid. Undervisningsopplegget du søker om støtte til, må vare i minst to uker, og du må være registrert som fulltidsstudent.»:</a:t>
            </a:r>
          </a:p>
          <a:p>
            <a:pPr marL="0" indent="0">
              <a:buNone/>
            </a:pPr>
            <a:r>
              <a:rPr lang="nb-NO" sz="2000" i="1" dirty="0"/>
              <a:t>https://lanekassen.no/nb-NO/stipend-og-lan/utland/sommerkurs2/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For spørsmål om støtte, ta kontakt med lånekassen!</a:t>
            </a:r>
          </a:p>
        </p:txBody>
      </p:sp>
    </p:spTree>
    <p:extLst>
      <p:ext uri="{BB962C8B-B14F-4D97-AF65-F5344CB8AC3E}">
        <p14:creationId xmlns:p14="http://schemas.microsoft.com/office/powerpoint/2010/main" val="1890872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Boligtilbud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Instituttet gir informasjon om hvordan du kan finne et sted å bo i Roma: </a:t>
            </a:r>
            <a:r>
              <a:rPr lang="nb-NO" sz="2000" dirty="0">
                <a:hlinkClick r:id="rId3"/>
              </a:rPr>
              <a:t>Livet rundt studiene - Det norske institutt i Roma</a:t>
            </a:r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DNIR kan være også behjelpelige med å formidle kontakter til studenter. </a:t>
            </a:r>
          </a:p>
          <a:p>
            <a:endParaRPr lang="nb-NO" sz="2000" dirty="0"/>
          </a:p>
          <a:p>
            <a:r>
              <a:rPr lang="nb-NO" sz="2000" dirty="0"/>
              <a:t>Selve kurset koster ingenting utover semesteravgiften.</a:t>
            </a:r>
          </a:p>
        </p:txBody>
      </p:sp>
    </p:spTree>
    <p:extLst>
      <p:ext uri="{BB962C8B-B14F-4D97-AF65-F5344CB8AC3E}">
        <p14:creationId xmlns:p14="http://schemas.microsoft.com/office/powerpoint/2010/main" val="3206332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Mer om DNIR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DNIR ligger i en flott villa sentralt i Roma</a:t>
            </a:r>
          </a:p>
          <a:p>
            <a:r>
              <a:rPr lang="nb-NO" sz="2000" dirty="0"/>
              <a:t>DNIR ligger i en 5-etasjers villa på </a:t>
            </a:r>
            <a:r>
              <a:rPr lang="nb-NO" sz="2000" dirty="0" err="1"/>
              <a:t>Janiculum</a:t>
            </a:r>
            <a:r>
              <a:rPr lang="nb-NO" sz="2000" dirty="0"/>
              <a:t> høydedrag, rett over bydelen </a:t>
            </a:r>
            <a:r>
              <a:rPr lang="nb-NO" sz="2000" dirty="0" err="1"/>
              <a:t>Trastevere</a:t>
            </a: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DNIR har </a:t>
            </a:r>
          </a:p>
          <a:p>
            <a:r>
              <a:rPr lang="nb-NO" sz="2000" dirty="0"/>
              <a:t>Seminarrom, bibliotek, lesesal, pc-stue - til faglige formål</a:t>
            </a:r>
          </a:p>
          <a:p>
            <a:r>
              <a:rPr lang="nb-NO" sz="2000" dirty="0"/>
              <a:t>Hage, kjøkken , stue og takterrasse - til utenom faglige formål</a:t>
            </a:r>
          </a:p>
          <a:p>
            <a:r>
              <a:rPr lang="nb-NO" sz="2000" dirty="0"/>
              <a:t>Tre vitenskapelige ansatte</a:t>
            </a:r>
          </a:p>
          <a:p>
            <a:r>
              <a:rPr lang="nb-NO" sz="2000" dirty="0"/>
              <a:t>To administrativt ansatte</a:t>
            </a:r>
          </a:p>
          <a:p>
            <a:r>
              <a:rPr lang="nb-NO" sz="2000" dirty="0"/>
              <a:t>En bibliotekar</a:t>
            </a:r>
          </a:p>
        </p:txBody>
      </p:sp>
    </p:spTree>
    <p:extLst>
      <p:ext uri="{BB962C8B-B14F-4D97-AF65-F5344CB8AC3E}">
        <p14:creationId xmlns:p14="http://schemas.microsoft.com/office/powerpoint/2010/main" val="3061549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Utsikt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takterrasen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5" name="Plassholder for innhold 4" descr="Et bilde som inneholder utendørs, himmel, tre, landskap&#10;&#10;Automatisk generert beskrivelse">
            <a:extLst>
              <a:ext uri="{FF2B5EF4-FFF2-40B4-BE49-F238E27FC236}">
                <a16:creationId xmlns:a16="http://schemas.microsoft.com/office/drawing/2014/main" id="{153BEEC1-6949-2ECD-D2E4-F60F1FC14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4379" y="2157150"/>
            <a:ext cx="7468642" cy="3762900"/>
          </a:xfrm>
        </p:spPr>
      </p:pic>
    </p:spTree>
    <p:extLst>
      <p:ext uri="{BB962C8B-B14F-4D97-AF65-F5344CB8AC3E}">
        <p14:creationId xmlns:p14="http://schemas.microsoft.com/office/powerpoint/2010/main" val="3374096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3023566"/>
            <a:ext cx="9144000" cy="1143000"/>
          </a:xfrm>
        </p:spPr>
        <p:txBody>
          <a:bodyPr/>
          <a:lstStyle/>
          <a:p>
            <a:pPr algn="ctr"/>
            <a:r>
              <a:rPr lang="nb-NO" altLang="nb-NO" dirty="0">
                <a:solidFill>
                  <a:srgbClr val="FF0000"/>
                </a:solidFill>
              </a:rPr>
              <a:t>Del 2: Bachelorløp </a:t>
            </a:r>
          </a:p>
        </p:txBody>
      </p:sp>
    </p:spTree>
    <p:extLst>
      <p:ext uri="{BB962C8B-B14F-4D97-AF65-F5344CB8AC3E}">
        <p14:creationId xmlns:p14="http://schemas.microsoft.com/office/powerpoint/2010/main" val="1384716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20688" y="747440"/>
            <a:ext cx="7696200" cy="1143000"/>
          </a:xfrm>
        </p:spPr>
        <p:txBody>
          <a:bodyPr/>
          <a:lstStyle/>
          <a:p>
            <a:br>
              <a:rPr lang="nb-NO" altLang="nb-NO">
                <a:solidFill>
                  <a:srgbClr val="FF0000"/>
                </a:solidFill>
              </a:rPr>
            </a:br>
            <a:r>
              <a:rPr lang="nb-NO" altLang="nb-NO">
                <a:solidFill>
                  <a:srgbClr val="FF0000"/>
                </a:solidFill>
              </a:rPr>
              <a:t>Bachelor?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20687" y="1890440"/>
            <a:ext cx="7798973" cy="4105275"/>
          </a:xfrm>
        </p:spPr>
        <p:txBody>
          <a:bodyPr/>
          <a:lstStyle/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dirty="0"/>
              <a:t>Mange forskjellige studieløp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dirty="0"/>
              <a:t>Mye mer frihet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altLang="nb-NO" dirty="0"/>
              <a:t>6 semestre (180sp) med forskjellige emnegrupper: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altLang="nb-NO" dirty="0"/>
              <a:t>80-gruppe/spesialisering (italiensk)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altLang="nb-NO" dirty="0"/>
              <a:t>40-gruppe (2. fag)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altLang="nb-NO" dirty="0"/>
              <a:t>40 frie studiepoeng (HVA som helst) 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altLang="nb-NO" dirty="0"/>
              <a:t>20 SP i </a:t>
            </a:r>
            <a:r>
              <a:rPr lang="nb-NO" altLang="nb-NO" dirty="0" err="1"/>
              <a:t>exphil</a:t>
            </a:r>
            <a:r>
              <a:rPr lang="nb-NO" altLang="nb-NO" dirty="0"/>
              <a:t> &amp; </a:t>
            </a:r>
            <a:r>
              <a:rPr lang="nb-NO" altLang="nb-NO" dirty="0" err="1"/>
              <a:t>exfac</a:t>
            </a:r>
            <a:endParaRPr lang="nb-NO" altLang="nb-NO" dirty="0"/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b-NO" altLang="nb-NO" dirty="0"/>
              <a:t>Du bestemmer rekkefølgen i større grad</a:t>
            </a:r>
          </a:p>
          <a:p>
            <a:pPr marL="457200" lvl="1" indent="0">
              <a:spcAft>
                <a:spcPts val="600"/>
              </a:spcAft>
              <a:buNone/>
            </a:pP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177791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838200"/>
            <a:ext cx="7792278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80-gruppe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italiensk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7F4FB-000E-3C32-99AB-A838D8CE3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</a:t>
            </a:r>
            <a:r>
              <a:rPr lang="en-US" dirty="0" err="1"/>
              <a:t>studiepoeng</a:t>
            </a:r>
            <a:r>
              <a:rPr lang="en-US" dirty="0"/>
              <a:t>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ITA1000</a:t>
            </a:r>
          </a:p>
          <a:p>
            <a:pPr lvl="1"/>
            <a:r>
              <a:rPr lang="en-US" dirty="0"/>
              <a:t>ITA1101</a:t>
            </a:r>
          </a:p>
          <a:p>
            <a:pPr lvl="1"/>
            <a:r>
              <a:rPr lang="en-US" dirty="0"/>
              <a:t>ITA1400</a:t>
            </a:r>
          </a:p>
          <a:p>
            <a:pPr lvl="1"/>
            <a:r>
              <a:rPr lang="en-US" dirty="0"/>
              <a:t>ITA3000</a:t>
            </a:r>
          </a:p>
          <a:p>
            <a:r>
              <a:rPr lang="en-US" dirty="0"/>
              <a:t>20 </a:t>
            </a:r>
            <a:r>
              <a:rPr lang="en-US" dirty="0" err="1"/>
              <a:t>studiepoeng</a:t>
            </a:r>
            <a:r>
              <a:rPr lang="en-US" dirty="0"/>
              <a:t> </a:t>
            </a:r>
            <a:r>
              <a:rPr lang="en-US" dirty="0" err="1"/>
              <a:t>valgfrie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ITA2100</a:t>
            </a:r>
          </a:p>
          <a:p>
            <a:pPr lvl="1"/>
            <a:r>
              <a:rPr lang="en-US" dirty="0"/>
              <a:t>ITA2300 </a:t>
            </a:r>
          </a:p>
          <a:p>
            <a:pPr lvl="1"/>
            <a:r>
              <a:rPr lang="en-US" dirty="0"/>
              <a:t>ITA2500R</a:t>
            </a:r>
          </a:p>
          <a:p>
            <a:pPr marL="457200" lvl="1" indent="0">
              <a:buNone/>
            </a:pP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9913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838200"/>
            <a:ext cx="7792278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40-gruppe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italiensk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7F4FB-000E-3C32-99AB-A838D8CE3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Hva</a:t>
            </a:r>
            <a:r>
              <a:rPr lang="en-US" dirty="0"/>
              <a:t> er det? </a:t>
            </a:r>
            <a:r>
              <a:rPr lang="en-US" dirty="0" err="1"/>
              <a:t>Støttegruppe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faglig</a:t>
            </a:r>
            <a:r>
              <a:rPr lang="en-US" dirty="0"/>
              <a:t> </a:t>
            </a:r>
            <a:r>
              <a:rPr lang="en-US" dirty="0" err="1"/>
              <a:t>bredde</a:t>
            </a:r>
            <a:endParaRPr lang="en-US" dirty="0"/>
          </a:p>
          <a:p>
            <a:endParaRPr lang="en-US" dirty="0"/>
          </a:p>
          <a:p>
            <a:r>
              <a:rPr lang="en-US" dirty="0"/>
              <a:t>129 å </a:t>
            </a:r>
            <a:r>
              <a:rPr lang="en-US" dirty="0" err="1"/>
              <a:t>velge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: </a:t>
            </a:r>
            <a:r>
              <a:rPr lang="nb-NO" dirty="0">
                <a:hlinkClick r:id="rId3"/>
              </a:rPr>
              <a:t>Emnegrupper – Universitetet i Oslo</a:t>
            </a:r>
            <a:endParaRPr lang="nb-NO" dirty="0"/>
          </a:p>
          <a:p>
            <a:endParaRPr lang="nb-NO" dirty="0"/>
          </a:p>
          <a:p>
            <a:r>
              <a:rPr lang="nb-NO" dirty="0"/>
              <a:t>Du kan ikke sette sammen en egen 40-gruppe</a:t>
            </a:r>
            <a:endParaRPr lang="en-US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5964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838200"/>
            <a:ext cx="7792278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40-gruppe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italiensk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7F4FB-000E-3C32-99AB-A838D8CE3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40-grupper </a:t>
            </a:r>
            <a:r>
              <a:rPr lang="en-US" dirty="0" err="1"/>
              <a:t>består</a:t>
            </a:r>
            <a:r>
              <a:rPr lang="en-US" dirty="0"/>
              <a:t> </a:t>
            </a:r>
            <a:r>
              <a:rPr lang="en-US" dirty="0" err="1"/>
              <a:t>utelukkende</a:t>
            </a:r>
            <a:r>
              <a:rPr lang="en-US" dirty="0"/>
              <a:t> av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japansk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språk</a:t>
            </a:r>
            <a:endParaRPr lang="en-US" dirty="0">
              <a:solidFill>
                <a:srgbClr val="7030A0"/>
              </a:solidFill>
            </a:endParaRPr>
          </a:p>
          <a:p>
            <a:endParaRPr lang="en-US" dirty="0"/>
          </a:p>
          <a:p>
            <a:r>
              <a:rPr lang="en-US" dirty="0"/>
              <a:t>Andre av </a:t>
            </a:r>
            <a:r>
              <a:rPr lang="en-US" dirty="0" err="1"/>
              <a:t>frie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psykologi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endParaRPr lang="en-US" dirty="0"/>
          </a:p>
          <a:p>
            <a:r>
              <a:rPr lang="en-US" dirty="0" err="1"/>
              <a:t>Kombinasjon</a:t>
            </a:r>
            <a:r>
              <a:rPr lang="en-US" dirty="0"/>
              <a:t> av </a:t>
            </a:r>
            <a:r>
              <a:rPr lang="en-US" dirty="0" err="1"/>
              <a:t>obligatoriske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valgfrie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, </a:t>
            </a:r>
            <a:r>
              <a:rPr lang="en-US" dirty="0" err="1"/>
              <a:t>f.eks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moderne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retorikk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og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språklig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kommunikasjon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endParaRPr lang="en-US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687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838200"/>
            <a:ext cx="7792278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Anbefalt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studieløp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nb-NO" dirty="0">
              <a:solidFill>
                <a:srgbClr val="FF0000"/>
              </a:solidFill>
            </a:endParaRPr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D8C7243A-7296-C456-A9B6-4DCBEEC37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8356" y="1981200"/>
            <a:ext cx="5546035" cy="4220817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A448DE6-2E5D-7F5E-CF45-0E9EABB62CAE}"/>
              </a:ext>
            </a:extLst>
          </p:cNvPr>
          <p:cNvSpPr txBox="1"/>
          <p:nvPr/>
        </p:nvSpPr>
        <p:spPr>
          <a:xfrm>
            <a:off x="5893904" y="1981200"/>
            <a:ext cx="29817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Emner i 80-gruppen markert med </a:t>
            </a:r>
            <a:r>
              <a:rPr lang="nb-NO" dirty="0">
                <a:solidFill>
                  <a:srgbClr val="FBEDD1"/>
                </a:solidFill>
              </a:rPr>
              <a:t>beige </a:t>
            </a:r>
          </a:p>
          <a:p>
            <a:endParaRPr lang="nb-NO" dirty="0"/>
          </a:p>
          <a:p>
            <a:r>
              <a:rPr lang="nb-NO" dirty="0"/>
              <a:t>Emner i 40-gruppen markert med </a:t>
            </a:r>
            <a:r>
              <a:rPr lang="nb-NO" dirty="0">
                <a:solidFill>
                  <a:srgbClr val="00B050"/>
                </a:solidFill>
              </a:rPr>
              <a:t>grønt</a:t>
            </a:r>
          </a:p>
          <a:p>
            <a:endParaRPr lang="nb-NO" dirty="0"/>
          </a:p>
          <a:p>
            <a:r>
              <a:rPr lang="nb-NO" dirty="0"/>
              <a:t>Emner i 40 frie SP markert med </a:t>
            </a:r>
            <a:r>
              <a:rPr lang="nb-NO" dirty="0">
                <a:solidFill>
                  <a:srgbClr val="0070C0"/>
                </a:solidFill>
              </a:rPr>
              <a:t>blått</a:t>
            </a:r>
          </a:p>
          <a:p>
            <a:endParaRPr lang="nb-NO" dirty="0"/>
          </a:p>
          <a:p>
            <a:r>
              <a:rPr lang="nb-NO" dirty="0"/>
              <a:t>Emner i </a:t>
            </a:r>
            <a:r>
              <a:rPr lang="nb-NO" dirty="0" err="1"/>
              <a:t>exphil</a:t>
            </a:r>
            <a:r>
              <a:rPr lang="nb-NO" dirty="0"/>
              <a:t> &amp; </a:t>
            </a:r>
            <a:r>
              <a:rPr lang="nb-NO" dirty="0" err="1"/>
              <a:t>exfac</a:t>
            </a:r>
            <a:r>
              <a:rPr lang="nb-NO" dirty="0"/>
              <a:t> markert i 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grått</a:t>
            </a:r>
          </a:p>
        </p:txBody>
      </p:sp>
    </p:spTree>
    <p:extLst>
      <p:ext uri="{BB962C8B-B14F-4D97-AF65-F5344CB8AC3E}">
        <p14:creationId xmlns:p14="http://schemas.microsoft.com/office/powerpoint/2010/main" val="2601068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838200"/>
            <a:ext cx="7792278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Du </a:t>
            </a:r>
            <a:r>
              <a:rPr lang="en-US" dirty="0" err="1">
                <a:solidFill>
                  <a:srgbClr val="FF0000"/>
                </a:solidFill>
              </a:rPr>
              <a:t>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bestemme</a:t>
            </a:r>
            <a:r>
              <a:rPr lang="en-US" dirty="0">
                <a:solidFill>
                  <a:srgbClr val="FF0000"/>
                </a:solidFill>
              </a:rPr>
              <a:t> alt </a:t>
            </a:r>
            <a:r>
              <a:rPr lang="en-US" dirty="0" err="1">
                <a:solidFill>
                  <a:srgbClr val="FF0000"/>
                </a:solidFill>
              </a:rPr>
              <a:t>selv</a:t>
            </a:r>
            <a:r>
              <a:rPr lang="en-US" dirty="0">
                <a:solidFill>
                  <a:srgbClr val="FF0000"/>
                </a:solidFill>
              </a:rPr>
              <a:t>…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97F4FB-000E-3C32-99AB-A838D8CE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561" y="1613452"/>
            <a:ext cx="7696200" cy="45388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Men ha </a:t>
            </a:r>
            <a:r>
              <a:rPr lang="en-US" dirty="0" err="1"/>
              <a:t>følgende</a:t>
            </a:r>
            <a:r>
              <a:rPr lang="en-US" dirty="0"/>
              <a:t> </a:t>
            </a:r>
            <a:r>
              <a:rPr lang="en-US" dirty="0" err="1"/>
              <a:t>punkter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bakhodet</a:t>
            </a:r>
            <a:r>
              <a:rPr lang="en-US" dirty="0"/>
              <a:t>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b-NO" dirty="0"/>
              <a:t>1. De fleste emner på UiO går enten vår eller høst, ikke begge</a:t>
            </a:r>
          </a:p>
          <a:p>
            <a:pPr lvl="1"/>
            <a:r>
              <a:rPr lang="nb-NO" dirty="0"/>
              <a:t>Så man kan bli forsinket i studieløpet hvis man ikke planlegge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2. Emner kan også ha forkunnskapskrav</a:t>
            </a:r>
          </a:p>
          <a:p>
            <a:pPr lvl="1"/>
            <a:r>
              <a:rPr lang="nb-NO" dirty="0"/>
              <a:t>Som vil si at du ikke kan melde deg til emnet uten et annet emne</a:t>
            </a:r>
          </a:p>
          <a:p>
            <a:pPr lvl="1"/>
            <a:r>
              <a:rPr lang="nb-NO" dirty="0"/>
              <a:t>Dette kan forsinke deg ytterligere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0007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4C72B5-96A6-58EB-F6D6-4D7A263D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8" y="838200"/>
            <a:ext cx="8090452" cy="1143000"/>
          </a:xfrm>
        </p:spPr>
        <p:txBody>
          <a:bodyPr/>
          <a:lstStyle/>
          <a:p>
            <a:r>
              <a:rPr lang="en-US" dirty="0" err="1">
                <a:solidFill>
                  <a:srgbClr val="FF0000"/>
                </a:solidFill>
              </a:rPr>
              <a:t>Viktige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frister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våren</a:t>
            </a:r>
            <a:r>
              <a:rPr lang="en-US" dirty="0">
                <a:solidFill>
                  <a:srgbClr val="FF0000"/>
                </a:solidFill>
              </a:rPr>
              <a:t> 2025 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6FBF2C-7CF3-0526-08D2-4B6BF3E8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981200"/>
            <a:ext cx="8090452" cy="4114800"/>
          </a:xfrm>
        </p:spPr>
        <p:txBody>
          <a:bodyPr/>
          <a:lstStyle/>
          <a:p>
            <a:r>
              <a:rPr lang="nb-NO" sz="2000" dirty="0"/>
              <a:t>Søk på emner i </a:t>
            </a:r>
            <a:r>
              <a:rPr lang="nb-NO" sz="2000" dirty="0" err="1"/>
              <a:t>Studentweb</a:t>
            </a:r>
            <a:r>
              <a:rPr lang="nb-NO" sz="2000" dirty="0"/>
              <a:t>: </a:t>
            </a:r>
            <a:r>
              <a:rPr lang="nb-NO" sz="2000" dirty="0">
                <a:solidFill>
                  <a:srgbClr val="7030A0"/>
                </a:solidFill>
              </a:rPr>
              <a:t>03. desember – 10. desember. </a:t>
            </a:r>
          </a:p>
          <a:p>
            <a:pPr lvl="1"/>
            <a:r>
              <a:rPr lang="nb-NO" sz="1600" dirty="0"/>
              <a:t>Siste frist 10. desember </a:t>
            </a:r>
            <a:r>
              <a:rPr lang="nb-NO" sz="1600" dirty="0" err="1"/>
              <a:t>kl</a:t>
            </a:r>
            <a:r>
              <a:rPr lang="nb-NO" sz="1600" dirty="0"/>
              <a:t> 23.59</a:t>
            </a:r>
          </a:p>
          <a:p>
            <a:pPr lvl="1"/>
            <a:r>
              <a:rPr lang="nb-NO" sz="1600" dirty="0"/>
              <a:t>Sommerkursene (ITA2500R/ITA2510R) er teknisk sett et </a:t>
            </a:r>
            <a:r>
              <a:rPr lang="nb-NO" sz="1600" dirty="0" err="1"/>
              <a:t>våremne</a:t>
            </a:r>
            <a:r>
              <a:rPr lang="nb-NO" sz="1600" dirty="0"/>
              <a:t> → samme frist. De som søker etter dette er ikke garantert plass på de emnene de skal ta. 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 err="1"/>
              <a:t>Studentweb</a:t>
            </a:r>
            <a:r>
              <a:rPr lang="nb-NO" sz="2000" dirty="0"/>
              <a:t> åpner for 2. runde påmelding til emner med ledig plass </a:t>
            </a:r>
            <a:r>
              <a:rPr lang="nb-NO" sz="2000" dirty="0">
                <a:solidFill>
                  <a:srgbClr val="7030A0"/>
                </a:solidFill>
              </a:rPr>
              <a:t>07. januar 2025</a:t>
            </a:r>
            <a:r>
              <a:rPr lang="nb-NO" sz="2000" dirty="0"/>
              <a:t>. 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>
                <a:solidFill>
                  <a:srgbClr val="7030A0"/>
                </a:solidFill>
              </a:rPr>
              <a:t>17. januar 2025, 09:00 </a:t>
            </a:r>
            <a:r>
              <a:rPr lang="nb-NO" sz="2000" dirty="0"/>
              <a:t>åpnes </a:t>
            </a:r>
            <a:r>
              <a:rPr lang="nb-NO" sz="2000" dirty="0" err="1"/>
              <a:t>Studentweb</a:t>
            </a:r>
            <a:r>
              <a:rPr lang="nb-NO" sz="2000" dirty="0"/>
              <a:t> for enkeltemnestudenter</a:t>
            </a:r>
          </a:p>
          <a:p>
            <a:pPr lvl="1"/>
            <a:r>
              <a:rPr lang="nb-NO" sz="1600" dirty="0"/>
              <a:t>OBS: Folk sitter klar 09:00, så populære emner blir fort fulle på få minutter!</a:t>
            </a:r>
          </a:p>
          <a:p>
            <a:pPr lvl="1"/>
            <a:r>
              <a:rPr lang="nb-NO" sz="1600" dirty="0"/>
              <a:t>Absolutt siste frist for emnepåmelding og betaling av semesteravgift: 1. februar</a:t>
            </a:r>
          </a:p>
        </p:txBody>
      </p:sp>
    </p:spTree>
    <p:extLst>
      <p:ext uri="{BB962C8B-B14F-4D97-AF65-F5344CB8AC3E}">
        <p14:creationId xmlns:p14="http://schemas.microsoft.com/office/powerpoint/2010/main" val="3878145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5274" y="948896"/>
            <a:ext cx="8603933" cy="542658"/>
          </a:xfrm>
        </p:spPr>
        <p:txBody>
          <a:bodyPr/>
          <a:lstStyle/>
          <a:p>
            <a:r>
              <a:rPr lang="nb-NO"/>
              <a:t>Hvem skal du kontakte og veien videre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9"/>
          </p:nvPr>
        </p:nvSpPr>
        <p:spPr>
          <a:xfrm>
            <a:off x="355274" y="1757499"/>
            <a:ext cx="4116911" cy="3225827"/>
          </a:xfrm>
        </p:spPr>
        <p:txBody>
          <a:bodyPr/>
          <a:lstStyle/>
          <a:p>
            <a:r>
              <a:rPr lang="nb-NO"/>
              <a:t>Spørsmål om studier: </a:t>
            </a:r>
          </a:p>
          <a:p>
            <a:pPr lvl="1"/>
            <a:r>
              <a:rPr lang="nb-NO" sz="1800" b="1"/>
              <a:t>Laveh Adel Bawah </a:t>
            </a:r>
          </a:p>
          <a:p>
            <a:pPr marL="457200" lvl="1" indent="0">
              <a:buNone/>
            </a:pPr>
            <a:endParaRPr lang="nb-NO" sz="1800" b="1"/>
          </a:p>
          <a:p>
            <a:r>
              <a:rPr lang="nb-NO"/>
              <a:t>Jeg har ansvaret for det </a:t>
            </a:r>
            <a:r>
              <a:rPr lang="nb-NO" b="1"/>
              <a:t>administrative, </a:t>
            </a:r>
            <a:r>
              <a:rPr lang="nb-NO"/>
              <a:t>jeg underviser ikke. </a:t>
            </a:r>
          </a:p>
          <a:p>
            <a:endParaRPr lang="nb-NO"/>
          </a:p>
          <a:p>
            <a:r>
              <a:rPr lang="nb-NO"/>
              <a:t>Holder til på Blindern, i Niels Treschows hus, rom 820 (8. etasje). </a:t>
            </a:r>
          </a:p>
          <a:p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sz="1600" b="1" dirty="0"/>
              <a:t>Ta kontakt på epost</a:t>
            </a:r>
            <a:r>
              <a:rPr lang="nb-NO" sz="1600" dirty="0"/>
              <a:t>: </a:t>
            </a:r>
            <a:r>
              <a:rPr lang="nb-NO" sz="1600" dirty="0">
                <a:hlinkClick r:id="rId3"/>
              </a:rPr>
              <a:t>studentinfo@ilos.uio.no</a:t>
            </a:r>
            <a:r>
              <a:rPr lang="nb-NO" sz="1600" dirty="0"/>
              <a:t> </a:t>
            </a:r>
          </a:p>
          <a:p>
            <a:endParaRPr lang="nb-NO" sz="1600" dirty="0"/>
          </a:p>
          <a:p>
            <a:r>
              <a:rPr lang="nb-NO" sz="1600" dirty="0"/>
              <a:t>Skriv fag og eventuelt emnekode i emnefeltet i e-posten. I e-posten skal du også oppgi studentnummer og fullt navn.</a:t>
            </a:r>
          </a:p>
          <a:p>
            <a:endParaRPr lang="nb-NO" sz="1600" dirty="0"/>
          </a:p>
          <a:p>
            <a:r>
              <a:rPr lang="nb-NO" sz="1600" dirty="0"/>
              <a:t>Dere kan avtale </a:t>
            </a:r>
            <a:r>
              <a:rPr lang="nb-NO" sz="1600" b="1" dirty="0"/>
              <a:t>veiledningstime</a:t>
            </a:r>
            <a:r>
              <a:rPr lang="nb-NO" sz="1600" dirty="0"/>
              <a:t> ved behov. 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 err="1"/>
              <a:t>Drop</a:t>
            </a:r>
            <a:r>
              <a:rPr lang="nb-NO" sz="1600" dirty="0"/>
              <a:t>-in: det er lov å komme innom uanmeldt, men husk at da er det ikke alltid jeg har tid.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0154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898262" y="1420484"/>
            <a:ext cx="7696200" cy="647700"/>
          </a:xfrm>
        </p:spPr>
        <p:txBody>
          <a:bodyPr/>
          <a:lstStyle/>
          <a:p>
            <a:pPr algn="ctr" eaLnBrk="1" hangingPunct="1"/>
            <a:r>
              <a:rPr lang="nb-NO" altLang="nb-NO" dirty="0">
                <a:solidFill>
                  <a:srgbClr val="FF0000"/>
                </a:solidFill>
              </a:rPr>
              <a:t>Lykke til videre!! :D</a:t>
            </a:r>
          </a:p>
        </p:txBody>
      </p:sp>
      <p:pic>
        <p:nvPicPr>
          <p:cNvPr id="56323" name="Picture 5" descr="M:\pc\Desktop\UiO_Segl_300dp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807" y="6281530"/>
            <a:ext cx="424639" cy="42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Good Luck Gif - IceGif">
            <a:extLst>
              <a:ext uri="{FF2B5EF4-FFF2-40B4-BE49-F238E27FC236}">
                <a16:creationId xmlns:a16="http://schemas.microsoft.com/office/drawing/2014/main" id="{F5644122-79C3-92BB-F278-F1EC5D65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15" y="2459990"/>
            <a:ext cx="2652894" cy="353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hf_ilos_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1400</Words>
  <Application>Microsoft Office PowerPoint</Application>
  <PresentationFormat>Skjermfremvisning (4:3)</PresentationFormat>
  <Paragraphs>158</Paragraphs>
  <Slides>26</Slides>
  <Notes>26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Arial</vt:lpstr>
      <vt:lpstr>Calibri</vt:lpstr>
      <vt:lpstr>Helvetica</vt:lpstr>
      <vt:lpstr>Wingdings</vt:lpstr>
      <vt:lpstr>Wingdings 2</vt:lpstr>
      <vt:lpstr>hf_ilos_1</vt:lpstr>
      <vt:lpstr>  Velkommen til Oppfølgingsmøte for italiensk   Sommerkurs + oppbygging av bachelorgrad </vt:lpstr>
      <vt:lpstr>Vi skal snakke om…</vt:lpstr>
      <vt:lpstr>Del 1: Sommerkurs</vt:lpstr>
      <vt:lpstr>ILOS OG DNIR</vt:lpstr>
      <vt:lpstr>To forskjellige emner </vt:lpstr>
      <vt:lpstr>To forskjellige emner</vt:lpstr>
      <vt:lpstr>Nøkkeltall for ITA2510R…</vt:lpstr>
      <vt:lpstr>Nøkkeltall for ITA2500R…</vt:lpstr>
      <vt:lpstr>Mer om kursene </vt:lpstr>
      <vt:lpstr>Søknad og språktest </vt:lpstr>
      <vt:lpstr>Undervisning</vt:lpstr>
      <vt:lpstr>Eksamen </vt:lpstr>
      <vt:lpstr>Lån, stipend og reisestøtte fra Lånekassen</vt:lpstr>
      <vt:lpstr>Boligtilbud </vt:lpstr>
      <vt:lpstr>Mer om DNIR</vt:lpstr>
      <vt:lpstr>Utsikt fra takterrasen </vt:lpstr>
      <vt:lpstr>Del 2: Bachelorløp </vt:lpstr>
      <vt:lpstr> Bachelor?</vt:lpstr>
      <vt:lpstr>80-gruppe i italiensk </vt:lpstr>
      <vt:lpstr>40-gruppe i italiensk </vt:lpstr>
      <vt:lpstr>40-gruppe i italiensk </vt:lpstr>
      <vt:lpstr>Anbefalt studieløp </vt:lpstr>
      <vt:lpstr>Du kan bestemme alt selv…</vt:lpstr>
      <vt:lpstr>Viktige frister våren 2025 </vt:lpstr>
      <vt:lpstr>Hvem skal du kontakte og veien videre</vt:lpstr>
      <vt:lpstr>Lykke til videre!! :D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torjohn</dc:creator>
  <cp:lastModifiedBy>Laveh Adel Bawah</cp:lastModifiedBy>
  <cp:revision>8</cp:revision>
  <cp:lastPrinted>2017-08-15T07:16:03Z</cp:lastPrinted>
  <dcterms:created xsi:type="dcterms:W3CDTF">2011-06-23T08:45:18Z</dcterms:created>
  <dcterms:modified xsi:type="dcterms:W3CDTF">2024-11-12T14:06:06Z</dcterms:modified>
</cp:coreProperties>
</file>