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4" r:id="rId2"/>
  </p:sldMasterIdLst>
  <p:notesMasterIdLst>
    <p:notesMasterId r:id="rId25"/>
  </p:notesMasterIdLst>
  <p:sldIdLst>
    <p:sldId id="263" r:id="rId3"/>
    <p:sldId id="291" r:id="rId4"/>
    <p:sldId id="292" r:id="rId5"/>
    <p:sldId id="403" r:id="rId6"/>
    <p:sldId id="398" r:id="rId7"/>
    <p:sldId id="404" r:id="rId8"/>
    <p:sldId id="402" r:id="rId9"/>
    <p:sldId id="392" r:id="rId10"/>
    <p:sldId id="394" r:id="rId11"/>
    <p:sldId id="395" r:id="rId12"/>
    <p:sldId id="384" r:id="rId13"/>
    <p:sldId id="390" r:id="rId14"/>
    <p:sldId id="399" r:id="rId15"/>
    <p:sldId id="401" r:id="rId16"/>
    <p:sldId id="405" r:id="rId17"/>
    <p:sldId id="256" r:id="rId18"/>
    <p:sldId id="257" r:id="rId19"/>
    <p:sldId id="259" r:id="rId20"/>
    <p:sldId id="258" r:id="rId21"/>
    <p:sldId id="260" r:id="rId22"/>
    <p:sldId id="261" r:id="rId23"/>
    <p:sldId id="406" r:id="rId24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97" d="100"/>
          <a:sy n="97" d="100"/>
        </p:scale>
        <p:origin x="78" y="7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D1625C-17D9-4256-95CA-EF42F0AE9D0A}" type="datetimeFigureOut">
              <a:rPr lang="nb-NO" smtClean="0"/>
              <a:t>13.08.2025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F55B9-20E3-464F-A4B5-44F0C145877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91826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460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/>
              <a:t>CVen</a:t>
            </a:r>
            <a:r>
              <a:rPr lang="nb-NO" dirty="0"/>
              <a:t>: arbeidsgiver ser at man har gjort noe viktig og lærerikt ved siden av studiene, og kanskje har litt erfaring med økonomi, avvikling av arrangementer, ledelse, kommunikasjon og mye mer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72985F-36CD-4D87-8C89-674A558E80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5602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Litt om studentforeninger og -utvalg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72985F-36CD-4D87-8C89-674A558E80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30155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svg"/><Relationship Id="rId3" Type="http://schemas.openxmlformats.org/officeDocument/2006/relationships/image" Target="../media/image6.png"/><Relationship Id="rId7" Type="http://schemas.openxmlformats.org/officeDocument/2006/relationships/image" Target="../media/image2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svg"/><Relationship Id="rId3" Type="http://schemas.openxmlformats.org/officeDocument/2006/relationships/image" Target="../media/image6.png"/><Relationship Id="rId7" Type="http://schemas.openxmlformats.org/officeDocument/2006/relationships/image" Target="../media/image2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Relationship Id="rId9" Type="http://schemas.openxmlformats.org/officeDocument/2006/relationships/image" Target="../media/image9.svg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5.svg"/><Relationship Id="rId7" Type="http://schemas.openxmlformats.org/officeDocument/2006/relationships/image" Target="../media/image9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6.png"/><Relationship Id="rId9" Type="http://schemas.openxmlformats.org/officeDocument/2006/relationships/image" Target="../media/image3.svg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Relationship Id="rId9" Type="http://schemas.openxmlformats.org/officeDocument/2006/relationships/image" Target="../media/image9.sv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16.sv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.xml"/><Relationship Id="rId6" Type="http://schemas.openxmlformats.org/officeDocument/2006/relationships/image" Target="../media/image15.png"/><Relationship Id="rId5" Type="http://schemas.openxmlformats.org/officeDocument/2006/relationships/image" Target="../media/image11.emf"/><Relationship Id="rId4" Type="http://schemas.openxmlformats.org/officeDocument/2006/relationships/oleObject" Target="../embeddings/oleObject2.bin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3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1.emf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6.sv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CC721-4515-4578-B6A1-E83E56D277FE}" type="datetimeFigureOut">
              <a:rPr lang="nb-NO" smtClean="0"/>
              <a:t>13.08.2025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E4775-B03C-46DF-BF99-C68B37E3B26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610027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CC721-4515-4578-B6A1-E83E56D277FE}" type="datetimeFigureOut">
              <a:rPr lang="nb-NO" smtClean="0"/>
              <a:t>13.08.2025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E4775-B03C-46DF-BF99-C68B37E3B26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39002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CC721-4515-4578-B6A1-E83E56D277FE}" type="datetimeFigureOut">
              <a:rPr lang="nb-NO" smtClean="0"/>
              <a:t>13.08.2025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E4775-B03C-46DF-BF99-C68B37E3B26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453112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CC721-4515-4578-B6A1-E83E56D277FE}" type="datetimeFigureOut">
              <a:rPr lang="nb-NO" smtClean="0"/>
              <a:t>13.08.2025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E4775-B03C-46DF-BF99-C68B37E3B26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026327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CC721-4515-4578-B6A1-E83E56D277FE}" type="datetimeFigureOut">
              <a:rPr lang="nb-NO" smtClean="0"/>
              <a:t>13.08.2025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E4775-B03C-46DF-BF99-C68B37E3B26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845488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CC721-4515-4578-B6A1-E83E56D277FE}" type="datetimeFigureOut">
              <a:rPr lang="nb-NO" smtClean="0"/>
              <a:t>13.08.2025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E4775-B03C-46DF-BF99-C68B37E3B26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47417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CC721-4515-4578-B6A1-E83E56D277FE}" type="datetimeFigureOut">
              <a:rPr lang="nb-NO" smtClean="0"/>
              <a:t>13.08.2025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E4775-B03C-46DF-BF99-C68B37E3B26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542790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CC721-4515-4578-B6A1-E83E56D277FE}" type="datetimeFigureOut">
              <a:rPr lang="nb-NO" smtClean="0"/>
              <a:t>13.08.2025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E4775-B03C-46DF-BF99-C68B37E3B26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576147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CC721-4515-4578-B6A1-E83E56D277FE}" type="datetimeFigureOut">
              <a:rPr lang="nb-NO" smtClean="0"/>
              <a:t>13.08.2025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E4775-B03C-46DF-BF99-C68B37E3B26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714290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CC721-4515-4578-B6A1-E83E56D277FE}" type="datetimeFigureOut">
              <a:rPr lang="nb-NO" smtClean="0"/>
              <a:t>13.08.2025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E4775-B03C-46DF-BF99-C68B37E3B26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849217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CC721-4515-4578-B6A1-E83E56D277FE}" type="datetimeFigureOut">
              <a:rPr lang="nb-NO" smtClean="0"/>
              <a:t>13.08.2025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E4775-B03C-46DF-BF99-C68B37E3B26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968986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orside fullbred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44" name="Picture Placeholder 2">
            <a:extLst>
              <a:ext uri="{FF2B5EF4-FFF2-40B4-BE49-F238E27FC236}">
                <a16:creationId xmlns:a16="http://schemas.microsoft.com/office/drawing/2014/main" id="{3C950E19-2396-52AE-F5D7-281EEFFE2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42665041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7414196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71282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59942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50132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44" name="Picture Placeholder 2">
            <a:extLst>
              <a:ext uri="{FF2B5EF4-FFF2-40B4-BE49-F238E27FC236}">
                <a16:creationId xmlns:a16="http://schemas.microsoft.com/office/drawing/2014/main" id="{3C950E19-2396-52AE-F5D7-281EEFFE2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7629957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5002451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9469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2000" cy="69469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8760621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">
            <a:extLst>
              <a:ext uri="{FF2B5EF4-FFF2-40B4-BE49-F238E27FC236}">
                <a16:creationId xmlns:a16="http://schemas.microsoft.com/office/drawing/2014/main" id="{8F36C119-AFC3-655F-C788-84AAE9762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1892" r="-49642"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DE277A-D1D4-46F7-9ED8-7C20DEB74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406249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1FDE277A-D1D4-46F7-9ED8-7C20DEB74C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24761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39" imgH="343" progId="TCLayout.ActiveDocument.1">
                  <p:embed/>
                </p:oleObj>
              </mc:Choice>
              <mc:Fallback>
                <p:oleObj name="think-cell Slide" r:id="rId3" imgW="339" imgH="34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4C57EEA8-87A3-4F4A-8A88-C8CF94340B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962363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261459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18351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085167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/>
              <a:t>Navn på institutt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925958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52310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7674750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Klikk for å redigere undertittelstil i malen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4178104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</p:spTree>
    <p:extLst>
      <p:ext uri="{BB962C8B-B14F-4D97-AF65-F5344CB8AC3E}">
        <p14:creationId xmlns:p14="http://schemas.microsoft.com/office/powerpoint/2010/main" val="242816880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32844505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428440187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3370506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1819924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329410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addin_colorbox" hidden="1">
            <a:extLst>
              <a:ext uri="{FF2B5EF4-FFF2-40B4-BE49-F238E27FC236}">
                <a16:creationId xmlns:a16="http://schemas.microsoft.com/office/drawing/2014/main" id="{8CF651E2-DD60-4E17-88DC-C480178AFF5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011245F7-98B6-4B20-8174-39F84E37606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EF2396E3-07AF-47C0-BEC4-D981BDC140A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70F848C3-1BE5-4A26-AC5E-2192AC85CDF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CCBBBF12-7B28-49C5-B8F6-E0FB7DE6EC0C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353CF5D9-1BFC-418E-90A2-3300A6EAE3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30BAAD75-8F68-4A50-98F1-FAB2F09878E0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18083F-C741-41DF-96D3-CC32C9FA32A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55AE3439-8B84-48C9-BD26-13BD97C0EA2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33E61-2FC3-40D9-82CA-9B321075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3466045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9318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5659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426427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1211FBE-673D-4273-A607-B348AAB51C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230734062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423451075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0217400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476059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206614139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387255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7.xml"/><Relationship Id="rId18" Type="http://schemas.openxmlformats.org/officeDocument/2006/relationships/slideLayout" Target="../slideLayouts/slideLayout32.xml"/><Relationship Id="rId26" Type="http://schemas.openxmlformats.org/officeDocument/2006/relationships/slideLayout" Target="../slideLayouts/slideLayout40.xml"/><Relationship Id="rId3" Type="http://schemas.openxmlformats.org/officeDocument/2006/relationships/slideLayout" Target="../slideLayouts/slideLayout17.xml"/><Relationship Id="rId21" Type="http://schemas.openxmlformats.org/officeDocument/2006/relationships/slideLayout" Target="../slideLayouts/slideLayout35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17" Type="http://schemas.openxmlformats.org/officeDocument/2006/relationships/slideLayout" Target="../slideLayouts/slideLayout31.xml"/><Relationship Id="rId25" Type="http://schemas.openxmlformats.org/officeDocument/2006/relationships/slideLayout" Target="../slideLayouts/slideLayout39.xml"/><Relationship Id="rId33" Type="http://schemas.openxmlformats.org/officeDocument/2006/relationships/image" Target="../media/image13.svg"/><Relationship Id="rId2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30.xml"/><Relationship Id="rId20" Type="http://schemas.openxmlformats.org/officeDocument/2006/relationships/slideLayout" Target="../slideLayouts/slideLayout34.xml"/><Relationship Id="rId29" Type="http://schemas.openxmlformats.org/officeDocument/2006/relationships/tags" Target="../tags/tag1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24" Type="http://schemas.openxmlformats.org/officeDocument/2006/relationships/slideLayout" Target="../slideLayouts/slideLayout38.xml"/><Relationship Id="rId32" Type="http://schemas.openxmlformats.org/officeDocument/2006/relationships/image" Target="../media/image12.png"/><Relationship Id="rId5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9.xml"/><Relationship Id="rId23" Type="http://schemas.openxmlformats.org/officeDocument/2006/relationships/slideLayout" Target="../slideLayouts/slideLayout37.xml"/><Relationship Id="rId28" Type="http://schemas.openxmlformats.org/officeDocument/2006/relationships/theme" Target="../theme/theme2.xml"/><Relationship Id="rId10" Type="http://schemas.openxmlformats.org/officeDocument/2006/relationships/slideLayout" Target="../slideLayouts/slideLayout24.xml"/><Relationship Id="rId19" Type="http://schemas.openxmlformats.org/officeDocument/2006/relationships/slideLayout" Target="../slideLayouts/slideLayout33.xml"/><Relationship Id="rId31" Type="http://schemas.openxmlformats.org/officeDocument/2006/relationships/image" Target="../media/image11.emf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Relationship Id="rId22" Type="http://schemas.openxmlformats.org/officeDocument/2006/relationships/slideLayout" Target="../slideLayouts/slideLayout36.xml"/><Relationship Id="rId27" Type="http://schemas.openxmlformats.org/officeDocument/2006/relationships/slideLayout" Target="../slideLayouts/slideLayout41.xml"/><Relationship Id="rId30" Type="http://schemas.openxmlformats.org/officeDocument/2006/relationships/oleObject" Target="../embeddings/oleObject1.bin"/><Relationship Id="rId8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DCC721-4515-4578-B6A1-E83E56D277FE}" type="datetimeFigureOut">
              <a:rPr lang="nb-NO" smtClean="0"/>
              <a:t>13.08.2025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4E4775-B03C-46DF-BF99-C68B37E3B26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21432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9"/>
            </p:custDataLst>
            <p:extLst>
              <p:ext uri="{D42A27DB-BD31-4B8C-83A1-F6EECF244321}">
                <p14:modId xmlns:p14="http://schemas.microsoft.com/office/powerpoint/2010/main" val="2801709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0" imgW="339" imgH="343" progId="TCLayout.ActiveDocument.1">
                  <p:embed/>
                </p:oleObj>
              </mc:Choice>
              <mc:Fallback>
                <p:oleObj name="think-cell Slide" r:id="rId30" imgW="339" imgH="343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A22D069C-C025-484F-B809-F6C0328593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729823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76" r:id="rId12"/>
    <p:sldLayoutId id="2147483677" r:id="rId13"/>
    <p:sldLayoutId id="2147483678" r:id="rId14"/>
    <p:sldLayoutId id="2147483679" r:id="rId15"/>
    <p:sldLayoutId id="2147483680" r:id="rId16"/>
    <p:sldLayoutId id="2147483681" r:id="rId17"/>
    <p:sldLayoutId id="2147483682" r:id="rId18"/>
    <p:sldLayoutId id="2147483683" r:id="rId19"/>
    <p:sldLayoutId id="2147483684" r:id="rId20"/>
    <p:sldLayoutId id="2147483685" r:id="rId21"/>
    <p:sldLayoutId id="2147483686" r:id="rId22"/>
    <p:sldLayoutId id="2147483687" r:id="rId23"/>
    <p:sldLayoutId id="2147483688" r:id="rId24"/>
    <p:sldLayoutId id="2147483689" r:id="rId25"/>
    <p:sldLayoutId id="2147483690" r:id="rId26"/>
    <p:sldLayoutId id="2147483691" r:id="rId27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svg"/><Relationship Id="rId7" Type="http://schemas.openxmlformats.org/officeDocument/2006/relationships/image" Target="../media/image27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6.png"/><Relationship Id="rId11" Type="http://schemas.openxmlformats.org/officeDocument/2006/relationships/image" Target="../media/image31.svg"/><Relationship Id="rId5" Type="http://schemas.openxmlformats.org/officeDocument/2006/relationships/image" Target="../media/image25.sv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jpeg"/><Relationship Id="rId9" Type="http://schemas.openxmlformats.org/officeDocument/2006/relationships/image" Target="../media/image3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3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3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44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3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ssholder for tekst 16">
            <a:extLst>
              <a:ext uri="{FF2B5EF4-FFF2-40B4-BE49-F238E27FC236}">
                <a16:creationId xmlns:a16="http://schemas.microsoft.com/office/drawing/2014/main" id="{0A258124-6F8D-6F07-0627-ED16C00D54E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solidFill>
            <a:srgbClr val="E6ECFF"/>
          </a:solidFill>
        </p:spPr>
        <p:txBody>
          <a:bodyPr/>
          <a:lstStyle/>
          <a:p>
            <a:endParaRPr lang="en-GB"/>
          </a:p>
        </p:txBody>
      </p:sp>
      <p:sp>
        <p:nvSpPr>
          <p:cNvPr id="18" name="Plassholder for bilde 17">
            <a:extLst>
              <a:ext uri="{FF2B5EF4-FFF2-40B4-BE49-F238E27FC236}">
                <a16:creationId xmlns:a16="http://schemas.microsoft.com/office/drawing/2014/main" id="{CB4D61DB-1713-AE26-F246-823DF9C703FD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2860" y="25057"/>
            <a:ext cx="10345737" cy="6832943"/>
          </a:xfrm>
        </p:spPr>
        <p:txBody>
          <a:bodyPr/>
          <a:lstStyle/>
          <a:p>
            <a:endParaRPr lang="nb-NO" dirty="0"/>
          </a:p>
        </p:txBody>
      </p:sp>
      <p:sp>
        <p:nvSpPr>
          <p:cNvPr id="19" name="Plassholder for tekst 18">
            <a:extLst>
              <a:ext uri="{FF2B5EF4-FFF2-40B4-BE49-F238E27FC236}">
                <a16:creationId xmlns:a16="http://schemas.microsoft.com/office/drawing/2014/main" id="{B6766442-3F28-1C78-E00A-F4C8443EB2D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pPr>
              <a:buClr>
                <a:srgbClr val="000000"/>
              </a:buClr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751F75CE-6C9D-BF39-7651-850EB9E70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Velkommen til religionsvitenskap - Del 2</a:t>
            </a:r>
            <a:endParaRPr lang="en-GB" sz="3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4E006E85-3EE7-6FDB-8470-60A392AE575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>
            <a:normAutofit/>
          </a:bodyPr>
          <a:lstStyle/>
          <a:p>
            <a:pPr>
              <a:buClr>
                <a:srgbClr val="000000"/>
              </a:buClr>
            </a:pPr>
            <a:r>
              <a:rPr lang="en-GB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nb-NO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rfaringer</a:t>
            </a:r>
            <a:r>
              <a:rPr lang="nb-NO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og forventningsavklaring</a:t>
            </a:r>
            <a:endParaRPr lang="en-GB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Undertittel 7">
            <a:extLst>
              <a:ext uri="{FF2B5EF4-FFF2-40B4-BE49-F238E27FC236}">
                <a16:creationId xmlns:a16="http://schemas.microsoft.com/office/drawing/2014/main" id="{09FD5667-9EAD-0E7E-A960-40A9272D02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63594" y="5199013"/>
            <a:ext cx="1635163" cy="269304"/>
          </a:xfrm>
        </p:spPr>
        <p:txBody>
          <a:bodyPr>
            <a:normAutofit/>
          </a:bodyPr>
          <a:lstStyle/>
          <a:p>
            <a:pPr>
              <a:buClr>
                <a:srgbClr val="000000"/>
              </a:buClr>
            </a:pPr>
            <a:r>
              <a:rPr lang="nb-NO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Arild Engelsen Ruud og Josef Lund Belayachi</a:t>
            </a:r>
            <a:endParaRPr lang="en-GB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EA048F5B-BD7D-F721-530C-1264FAC2559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pPr>
              <a:buClr>
                <a:srgbClr val="000000"/>
              </a:buClr>
            </a:pPr>
            <a:r>
              <a:rPr lang="nb-NO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IKOS</a:t>
            </a:r>
            <a:endParaRPr lang="en-GB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Plassholder for dato 10">
            <a:extLst>
              <a:ext uri="{FF2B5EF4-FFF2-40B4-BE49-F238E27FC236}">
                <a16:creationId xmlns:a16="http://schemas.microsoft.com/office/drawing/2014/main" id="{7C5CDEB9-B415-17BF-49CF-80AA3B697B5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875240" cy="269304"/>
          </a:xfrm>
        </p:spPr>
        <p:txBody>
          <a:bodyPr/>
          <a:lstStyle/>
          <a:p>
            <a:pPr>
              <a:buClr>
                <a:srgbClr val="000000"/>
              </a:buClr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12.08.25</a:t>
            </a:r>
          </a:p>
        </p:txBody>
      </p:sp>
      <p:pic>
        <p:nvPicPr>
          <p:cNvPr id="20" name="logo_" descr="UiO segl">
            <a:extLst>
              <a:ext uri="{FF2B5EF4-FFF2-40B4-BE49-F238E27FC236}">
                <a16:creationId xmlns:a16="http://schemas.microsoft.com/office/drawing/2014/main" id="{3ADC0B3B-1DE1-B09D-4999-CEA447A3C7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87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ooter Placeholder 1">
            <a:extLst>
              <a:ext uri="{FF2B5EF4-FFF2-40B4-BE49-F238E27FC236}">
                <a16:creationId xmlns:a16="http://schemas.microsoft.com/office/drawing/2014/main" id="{B8E54CA1-07DE-2670-326B-AEDDFF3A1524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>
          <a:xfrm>
            <a:off x="360044" y="6304808"/>
            <a:ext cx="1795805" cy="254774"/>
          </a:xfrm>
        </p:spPr>
        <p:txBody>
          <a:bodyPr/>
          <a:lstStyle/>
          <a:p>
            <a:pPr>
              <a:buClr>
                <a:srgbClr val="000000"/>
              </a:buClr>
            </a:pPr>
            <a:r>
              <a:rPr lang="nb-NO" dirty="0">
                <a:solidFill>
                  <a:srgbClr val="000000"/>
                </a:solidFill>
              </a:rPr>
              <a:t>Det humanistiske fakultet</a:t>
            </a:r>
          </a:p>
        </p:txBody>
      </p:sp>
      <p:sp>
        <p:nvSpPr>
          <p:cNvPr id="23" name="Slide Number Placeholder 2">
            <a:extLst>
              <a:ext uri="{FF2B5EF4-FFF2-40B4-BE49-F238E27FC236}">
                <a16:creationId xmlns:a16="http://schemas.microsoft.com/office/drawing/2014/main" id="{6D63531C-5306-AD88-281C-F15840616F86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>
          <a:xfrm>
            <a:off x="11266367" y="6263528"/>
            <a:ext cx="599469" cy="365125"/>
          </a:xfrm>
        </p:spPr>
        <p:txBody>
          <a:bodyPr/>
          <a:lstStyle/>
          <a:p>
            <a:pPr>
              <a:spcAft>
                <a:spcPts val="600"/>
              </a:spcAft>
              <a:buClr>
                <a:srgbClr val="000000"/>
              </a:buClr>
            </a:pPr>
            <a:r>
              <a:rPr lang="en-US">
                <a:solidFill>
                  <a:srgbClr val="000000"/>
                </a:solidFill>
              </a:rPr>
              <a:t>Side </a:t>
            </a:r>
            <a:fld id="{5251F420-7306-4E7C-A79E-F31A38F7D392}" type="slidenum">
              <a:rPr lang="en-US" smtClean="0">
                <a:solidFill>
                  <a:srgbClr val="000000"/>
                </a:solidFill>
              </a:rPr>
              <a:pPr>
                <a:spcAft>
                  <a:spcPts val="600"/>
                </a:spcAft>
                <a:buClr>
                  <a:srgbClr val="000000"/>
                </a:buClr>
              </a:pPr>
              <a:t>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2" name="Tittel 11">
            <a:extLst>
              <a:ext uri="{FF2B5EF4-FFF2-40B4-BE49-F238E27FC236}">
                <a16:creationId xmlns:a16="http://schemas.microsoft.com/office/drawing/2014/main" id="{577B34CC-ED88-BC7C-7431-8DAB354DC2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 anchor="t">
            <a:normAutofit fontScale="90000"/>
          </a:bodyPr>
          <a:lstStyle/>
          <a:p>
            <a:r>
              <a:rPr lang="nb-NO" dirty="0">
                <a:solidFill>
                  <a:srgbClr val="000000"/>
                </a:solidFill>
              </a:rPr>
              <a:t>Dagens program</a:t>
            </a:r>
          </a:p>
        </p:txBody>
      </p:sp>
      <p:sp>
        <p:nvSpPr>
          <p:cNvPr id="27" name="Content Placeholder 5">
            <a:extLst>
              <a:ext uri="{FF2B5EF4-FFF2-40B4-BE49-F238E27FC236}">
                <a16:creationId xmlns:a16="http://schemas.microsoft.com/office/drawing/2014/main" id="{F5F73F5E-F29F-E267-2566-403D131610F5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403684"/>
            <a:ext cx="5489213" cy="4654917"/>
          </a:xfrm>
          <a:solidFill>
            <a:srgbClr val="E6ECFF"/>
          </a:solidFill>
        </p:spPr>
        <p:txBody>
          <a:bodyPr/>
          <a:lstStyle/>
          <a:p>
            <a:pPr fontAlgn="base"/>
            <a:r>
              <a:rPr lang="nb-NO" sz="2000" dirty="0"/>
              <a:t>11:05 - Om å være student på religionsvitenskap v/ Morten Tannåneset Bye</a:t>
            </a:r>
          </a:p>
          <a:p>
            <a:pPr marL="0" indent="0" fontAlgn="base">
              <a:buNone/>
            </a:pPr>
            <a:endParaRPr lang="nb-NO" sz="2000" dirty="0"/>
          </a:p>
          <a:p>
            <a:pPr fontAlgn="base"/>
            <a:r>
              <a:rPr lang="nb-NO" sz="2000" dirty="0"/>
              <a:t>11:25 Forventningsavklaring v/ Josef Lund Belayachi og Arild Engelsen Ruud</a:t>
            </a:r>
          </a:p>
          <a:p>
            <a:pPr marL="0" indent="0" fontAlgn="base">
              <a:buNone/>
            </a:pPr>
            <a:endParaRPr lang="nb-NO" sz="2000" dirty="0"/>
          </a:p>
          <a:p>
            <a:pPr fontAlgn="base"/>
            <a:r>
              <a:rPr lang="nb-NO" sz="2000" dirty="0"/>
              <a:t>11:40 Gruppearbeid</a:t>
            </a:r>
          </a:p>
          <a:p>
            <a:pPr marL="0" indent="0" fontAlgn="base">
              <a:buNone/>
            </a:pPr>
            <a:endParaRPr lang="nb-NO" sz="2000" dirty="0"/>
          </a:p>
          <a:p>
            <a:pPr fontAlgn="base"/>
            <a:r>
              <a:rPr lang="nb-NO" sz="2000" dirty="0"/>
              <a:t>12:00 Lunsj</a:t>
            </a:r>
          </a:p>
          <a:p>
            <a:pPr marL="0" indent="0" fontAlgn="base">
              <a:buNone/>
            </a:pPr>
            <a:endParaRPr lang="nb-NO" sz="2000" dirty="0"/>
          </a:p>
          <a:p>
            <a:pPr fontAlgn="base"/>
            <a:r>
              <a:rPr lang="nb-NO" sz="2000" dirty="0"/>
              <a:t>13:00 Hvordan bli en god student i Sophus Bugges hus, auditorium 1.</a:t>
            </a:r>
          </a:p>
          <a:p>
            <a:pPr>
              <a:buClr>
                <a:srgbClr val="000000"/>
              </a:buClr>
            </a:pPr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AA7E317-870A-C283-4B7C-1928808DC040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Grafikk 4" descr="Klasserom med heldekkende fyll">
            <a:extLst>
              <a:ext uri="{FF2B5EF4-FFF2-40B4-BE49-F238E27FC236}">
                <a16:creationId xmlns:a16="http://schemas.microsoft.com/office/drawing/2014/main" id="{687FAFC1-3FFB-42C4-1EBA-38D278684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86239" y="2025282"/>
            <a:ext cx="1194181" cy="1194181"/>
          </a:xfrm>
          <a:prstGeom prst="rect">
            <a:avLst/>
          </a:prstGeom>
        </p:spPr>
      </p:pic>
      <p:pic>
        <p:nvPicPr>
          <p:cNvPr id="7" name="Grafikk 6" descr="Bøker med heldekkende fyll">
            <a:extLst>
              <a:ext uri="{FF2B5EF4-FFF2-40B4-BE49-F238E27FC236}">
                <a16:creationId xmlns:a16="http://schemas.microsoft.com/office/drawing/2014/main" id="{61846BAD-5A81-CD91-E82E-0859B2E19D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423058" y="2025282"/>
            <a:ext cx="1194181" cy="1194181"/>
          </a:xfrm>
          <a:prstGeom prst="rect">
            <a:avLst/>
          </a:prstGeom>
        </p:spPr>
      </p:pic>
      <p:pic>
        <p:nvPicPr>
          <p:cNvPr id="11" name="Grafikk 10" descr="Skolebygning med heldekkende fyll">
            <a:extLst>
              <a:ext uri="{FF2B5EF4-FFF2-40B4-BE49-F238E27FC236}">
                <a16:creationId xmlns:a16="http://schemas.microsoft.com/office/drawing/2014/main" id="{726FC93D-9B3C-D0B5-8454-D1222CD448D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259877" y="1952374"/>
            <a:ext cx="1194181" cy="1194181"/>
          </a:xfrm>
          <a:prstGeom prst="rect">
            <a:avLst/>
          </a:prstGeom>
        </p:spPr>
      </p:pic>
      <p:pic>
        <p:nvPicPr>
          <p:cNvPr id="14" name="Grafikk 13" descr="Koffert med heldekkende fyll">
            <a:extLst>
              <a:ext uri="{FF2B5EF4-FFF2-40B4-BE49-F238E27FC236}">
                <a16:creationId xmlns:a16="http://schemas.microsoft.com/office/drawing/2014/main" id="{5188D224-F1DC-1268-80C7-68572DAC2C6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508657" y="3740845"/>
            <a:ext cx="1194181" cy="1194181"/>
          </a:xfrm>
          <a:prstGeom prst="rect">
            <a:avLst/>
          </a:prstGeom>
        </p:spPr>
      </p:pic>
      <p:pic>
        <p:nvPicPr>
          <p:cNvPr id="17" name="Grafikk 16" descr="Rabbel med heldekkende fyll">
            <a:extLst>
              <a:ext uri="{FF2B5EF4-FFF2-40B4-BE49-F238E27FC236}">
                <a16:creationId xmlns:a16="http://schemas.microsoft.com/office/drawing/2014/main" id="{11E5CF24-D3B2-1842-40E7-6C363F484F0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520990" y="3600955"/>
            <a:ext cx="1194180" cy="1194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6535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lassholder for bilde 20" descr="Et bilde som inneholder konstruksjon, utendørs, himmel, arkitektur&#10;&#10;KI-generert innhold kan være feil.">
            <a:extLst>
              <a:ext uri="{FF2B5EF4-FFF2-40B4-BE49-F238E27FC236}">
                <a16:creationId xmlns:a16="http://schemas.microsoft.com/office/drawing/2014/main" id="{B2B621CA-B866-B194-666A-E1880DE3951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55" b="11855"/>
          <a:stretch>
            <a:fillRect/>
          </a:stretch>
        </p:blipFill>
        <p:spPr/>
      </p:pic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5032E4D6-F1A3-FF09-B4BB-9EE7D1D5C34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E7AE4DD4-5C49-EB96-48E2-3A280ABFA9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88D6712D-C227-04CA-E16B-98A2C89443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/>
          <a:p>
            <a:r>
              <a:rPr lang="nb-NO" noProof="0" dirty="0"/>
              <a:t>Krasjkurs i studenthverdagen</a:t>
            </a:r>
          </a:p>
        </p:txBody>
      </p:sp>
      <p:sp>
        <p:nvSpPr>
          <p:cNvPr id="11" name="Plassholder for tekst 10">
            <a:extLst>
              <a:ext uri="{FF2B5EF4-FFF2-40B4-BE49-F238E27FC236}">
                <a16:creationId xmlns:a16="http://schemas.microsoft.com/office/drawing/2014/main" id="{18B4F05E-0CA4-4862-AB65-E70182ACF7E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3" name="Subtitle 12">
            <a:extLst>
              <a:ext uri="{FF2B5EF4-FFF2-40B4-BE49-F238E27FC236}">
                <a16:creationId xmlns:a16="http://schemas.microsoft.com/office/drawing/2014/main" id="{9EB75878-E9BE-6CFD-8E63-BA93D64A7F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3800" y="5199013"/>
            <a:ext cx="5716962" cy="258079"/>
          </a:xfrm>
        </p:spPr>
        <p:txBody>
          <a:bodyPr>
            <a:normAutofit fontScale="77500" lnSpcReduction="20000"/>
          </a:bodyPr>
          <a:lstStyle/>
          <a:p>
            <a:r>
              <a:rPr lang="nb-NO" noProof="0" dirty="0"/>
              <a:t>Morten Tannåneset Bye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D7D733F8-EFDF-EAA6-34D6-CE214B45225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83800" y="5456305"/>
            <a:ext cx="5716962" cy="226283"/>
          </a:xfrm>
        </p:spPr>
        <p:txBody>
          <a:bodyPr>
            <a:normAutofit fontScale="62500" lnSpcReduction="20000"/>
          </a:bodyPr>
          <a:lstStyle/>
          <a:p>
            <a:r>
              <a:rPr lang="nb-NO" noProof="0" dirty="0"/>
              <a:t>Masterstudent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D9DEB339-80A6-7BC2-D758-9306A07DD1B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83800" y="5723036"/>
            <a:ext cx="5716962" cy="226283"/>
          </a:xfrm>
        </p:spPr>
        <p:txBody>
          <a:bodyPr>
            <a:normAutofit fontScale="62500" lnSpcReduction="20000"/>
          </a:bodyPr>
          <a:lstStyle/>
          <a:p>
            <a:r>
              <a:rPr lang="nb-NO" noProof="0" dirty="0"/>
              <a:t>Det humanistiske fakultet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FE0839F-7AF7-4025-2280-C28576AD39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/>
          <a:lstStyle/>
          <a:p>
            <a:fld id="{DB2C6B35-1C45-459D-9346-071E2285135C}" type="datetime1">
              <a:rPr lang="nb-NO" noProof="0" smtClean="0"/>
              <a:pPr/>
              <a:t>13.08.2025</a:t>
            </a:fld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3361318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 11">
            <a:extLst>
              <a:ext uri="{FF2B5EF4-FFF2-40B4-BE49-F238E27FC236}">
                <a16:creationId xmlns:a16="http://schemas.microsoft.com/office/drawing/2014/main" id="{7A197805-A58A-B8E1-2C53-99CA4A197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Plan</a:t>
            </a:r>
          </a:p>
        </p:txBody>
      </p:sp>
      <p:sp>
        <p:nvSpPr>
          <p:cNvPr id="13" name="Plassholder for innhold 12">
            <a:extLst>
              <a:ext uri="{FF2B5EF4-FFF2-40B4-BE49-F238E27FC236}">
                <a16:creationId xmlns:a16="http://schemas.microsoft.com/office/drawing/2014/main" id="{E51B2611-17CC-0554-FAAA-067EFEBE0401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nb-NO" sz="2800" dirty="0"/>
              <a:t>Fagutvalg og foreninger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nb-NO" sz="2800" dirty="0"/>
              <a:t>Studietips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nb-NO" sz="2800" dirty="0"/>
              <a:t>Studenttilbud</a:t>
            </a:r>
          </a:p>
        </p:txBody>
      </p:sp>
    </p:spTree>
    <p:extLst>
      <p:ext uri="{BB962C8B-B14F-4D97-AF65-F5344CB8AC3E}">
        <p14:creationId xmlns:p14="http://schemas.microsoft.com/office/powerpoint/2010/main" val="930136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AC9DB4F1-B83F-352C-E232-849B2BA9DA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13D7D3C4-16BB-80AE-84BD-6A2EDA8E6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0" i="0" u="none" strike="noStrike" kern="1200" cap="none" spc="0" normalizeH="0" baseline="0" noProof="0">
                <a:ln>
                  <a:noFill/>
                </a:ln>
                <a:solidFill>
                  <a:srgbClr val="524B4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Side </a:t>
            </a:r>
            <a:fld id="{5251F420-7306-4E7C-A79E-F31A38F7D392}" type="slidenum">
              <a:rPr kumimoji="0" lang="en-US" sz="750" b="0" i="0" u="none" strike="noStrike" kern="1200" cap="none" spc="0" normalizeH="0" baseline="0" noProof="0" smtClean="0">
                <a:ln>
                  <a:noFill/>
                </a:ln>
                <a:solidFill>
                  <a:srgbClr val="524B4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srgbClr val="524B4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F2B534A0-9BB3-2E82-8A48-10521AC0B7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Fagutvalget for religionsvitenskap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85AE7207-EC64-ED7E-9548-C9866E26B0BB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r>
              <a:rPr lang="nb-NO" dirty="0"/>
              <a:t>Faglig og sosialt organ som arrangerer aktiviteter som filmkvelder, foredrag og quiz, og som deltar på emneevaluering med foreleserne</a:t>
            </a:r>
          </a:p>
          <a:p>
            <a:r>
              <a:rPr lang="nb-NO" dirty="0"/>
              <a:t>Kjernen av studentmiljøet </a:t>
            </a:r>
          </a:p>
          <a:p>
            <a:endParaRPr lang="nb-NO" dirty="0"/>
          </a:p>
          <a:p>
            <a:r>
              <a:rPr lang="nb-NO" dirty="0"/>
              <a:t>Medlemmer i fagutvalget får ofte tilbud om å være med i utvalg og komiteer, både på universitetet og utenfor</a:t>
            </a:r>
          </a:p>
          <a:p>
            <a:endParaRPr lang="nb-NO" dirty="0"/>
          </a:p>
          <a:p>
            <a:r>
              <a:rPr lang="nb-NO" dirty="0"/>
              <a:t>Fagutvalget har gjort studietiden min mye bedre, og ikke minst ser det veldig bra ut på </a:t>
            </a:r>
            <a:r>
              <a:rPr lang="nb-NO" dirty="0" err="1"/>
              <a:t>CVen</a:t>
            </a:r>
            <a:r>
              <a:rPr lang="nb-NO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725048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9A110B1E-A8B1-3260-3189-9FFA106799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622704F7-A35C-EC15-B8AA-D4C1E0B624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0" i="0" u="none" strike="noStrike" kern="1200" cap="none" spc="0" normalizeH="0" baseline="0" noProof="0">
                <a:ln>
                  <a:noFill/>
                </a:ln>
                <a:solidFill>
                  <a:srgbClr val="524B4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Side </a:t>
            </a:r>
            <a:fld id="{5251F420-7306-4E7C-A79E-F31A38F7D392}" type="slidenum">
              <a:rPr kumimoji="0" lang="en-US" sz="750" b="0" i="0" u="none" strike="noStrike" kern="1200" cap="none" spc="0" normalizeH="0" baseline="0" noProof="0" smtClean="0">
                <a:ln>
                  <a:noFill/>
                </a:ln>
                <a:solidFill>
                  <a:srgbClr val="524B4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srgbClr val="524B4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BAD123CA-CF5D-2E25-1EAE-774D7A7D6F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Studentforeninger og utvalg</a:t>
            </a:r>
          </a:p>
        </p:txBody>
      </p:sp>
      <p:pic>
        <p:nvPicPr>
          <p:cNvPr id="6" name="Picture 4" descr="https://foreninger.uio.no/filologisk-forening/decorating/images/150px-Filologisk_Forening.png">
            <a:extLst>
              <a:ext uri="{FF2B5EF4-FFF2-40B4-BE49-F238E27FC236}">
                <a16:creationId xmlns:a16="http://schemas.microsoft.com/office/drawing/2014/main" id="{BED2B917-8FFC-7509-B7BF-3CC8CAAB0D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425" y="1464789"/>
            <a:ext cx="2383675" cy="2383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65AF2121-9AE6-F950-06D3-2243A8AB46E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4511"/>
          <a:stretch/>
        </p:blipFill>
        <p:spPr>
          <a:xfrm>
            <a:off x="4925262" y="4046306"/>
            <a:ext cx="2738282" cy="2067086"/>
          </a:xfrm>
          <a:prstGeom prst="rect">
            <a:avLst/>
          </a:prstGeom>
        </p:spPr>
      </p:pic>
      <p:pic>
        <p:nvPicPr>
          <p:cNvPr id="8" name="Picture 11" descr="Bilderesultater for studentforening uio osi">
            <a:extLst>
              <a:ext uri="{FF2B5EF4-FFF2-40B4-BE49-F238E27FC236}">
                <a16:creationId xmlns:a16="http://schemas.microsoft.com/office/drawing/2014/main" id="{23BA87FA-7A20-67E1-8D96-FD2CDA0F54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6445" y="1279038"/>
            <a:ext cx="2338269" cy="2390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Bilde 8" descr="Et bilde som inneholder klær&#10;&#10;Automatisk generert beskrivelse">
            <a:extLst>
              <a:ext uri="{FF2B5EF4-FFF2-40B4-BE49-F238E27FC236}">
                <a16:creationId xmlns:a16="http://schemas.microsoft.com/office/drawing/2014/main" id="{28B7475E-E2B8-0831-DFF3-22D4FEAC9FC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136" t="1372" r="589"/>
          <a:stretch/>
        </p:blipFill>
        <p:spPr>
          <a:xfrm>
            <a:off x="2290270" y="4046306"/>
            <a:ext cx="1700839" cy="2067086"/>
          </a:xfrm>
          <a:prstGeom prst="rect">
            <a:avLst/>
          </a:prstGeom>
        </p:spPr>
      </p:pic>
      <p:pic>
        <p:nvPicPr>
          <p:cNvPr id="10" name="Bilde 9" descr="Et bilde som inneholder tekst, Font, Grafikk, gul&#10;&#10;Automatisk generert beskrivelse">
            <a:extLst>
              <a:ext uri="{FF2B5EF4-FFF2-40B4-BE49-F238E27FC236}">
                <a16:creationId xmlns:a16="http://schemas.microsoft.com/office/drawing/2014/main" id="{F1364F24-78EB-EE7E-5014-681C0932697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2813" y="4612945"/>
            <a:ext cx="3412934" cy="1444669"/>
          </a:xfrm>
          <a:prstGeom prst="rect">
            <a:avLst/>
          </a:prstGeom>
        </p:spPr>
      </p:pic>
      <p:pic>
        <p:nvPicPr>
          <p:cNvPr id="11" name="Bilde 10" descr="Et bilde som inneholder tekst, logo, plakat, Grafikk&#10;&#10;Automatisk generert beskrivelse">
            <a:extLst>
              <a:ext uri="{FF2B5EF4-FFF2-40B4-BE49-F238E27FC236}">
                <a16:creationId xmlns:a16="http://schemas.microsoft.com/office/drawing/2014/main" id="{8BBF175E-106C-1A09-8255-762267560D1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4059" y="1511779"/>
            <a:ext cx="1415163" cy="2431770"/>
          </a:xfrm>
          <a:prstGeom prst="rect">
            <a:avLst/>
          </a:prstGeom>
        </p:spPr>
      </p:pic>
      <p:pic>
        <p:nvPicPr>
          <p:cNvPr id="12" name="Bilde 11" descr="Et bilde som inneholder tekst, Grafikk, rød, Karminrød&#10;&#10;Automatisk generert beskrivelse">
            <a:extLst>
              <a:ext uri="{FF2B5EF4-FFF2-40B4-BE49-F238E27FC236}">
                <a16:creationId xmlns:a16="http://schemas.microsoft.com/office/drawing/2014/main" id="{2BB9AD79-CDA0-77DD-05C8-066C6085DD5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8890" y="1511673"/>
            <a:ext cx="2395190" cy="2383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222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07014330-0F27-078B-3E14-28C49C2986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69C01993-0E4E-482B-F277-68F8F661AD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0" i="0" u="none" strike="noStrike" kern="1200" cap="none" spc="0" normalizeH="0" baseline="0" noProof="0">
                <a:ln>
                  <a:noFill/>
                </a:ln>
                <a:solidFill>
                  <a:srgbClr val="524B4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Side </a:t>
            </a:r>
            <a:fld id="{5251F420-7306-4E7C-A79E-F31A38F7D392}" type="slidenum">
              <a:rPr kumimoji="0" lang="en-US" sz="750" b="0" i="0" u="none" strike="noStrike" kern="1200" cap="none" spc="0" normalizeH="0" baseline="0" noProof="0" smtClean="0">
                <a:ln>
                  <a:noFill/>
                </a:ln>
                <a:solidFill>
                  <a:srgbClr val="524B4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srgbClr val="524B4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EFC8AE8B-F77E-7A87-6DAB-4E3640E89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Utfordringer ved studiet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17A988D7-5D49-2E8B-C0D4-3CCF07402819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nb-NO" sz="2800" dirty="0"/>
              <a:t>Hva tror dere er utfordringer dere vil møte på?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nb-NO" sz="2800" dirty="0"/>
          </a:p>
          <a:p>
            <a:pPr marL="0" indent="0"/>
            <a:r>
              <a:rPr lang="nb-NO" sz="2800" dirty="0"/>
              <a:t>Noen av mine utfordringer:</a:t>
            </a:r>
          </a:p>
          <a:p>
            <a:pPr marL="1017596" lvl="1" indent="-457200"/>
            <a:r>
              <a:rPr lang="nb-NO" sz="2400" dirty="0"/>
              <a:t>Prokrastinering og selvdisiplin</a:t>
            </a:r>
          </a:p>
          <a:p>
            <a:pPr marL="1017596" lvl="1" indent="-457200"/>
            <a:r>
              <a:rPr lang="nb-NO" sz="2400" dirty="0"/>
              <a:t>Språk</a:t>
            </a:r>
          </a:p>
          <a:p>
            <a:pPr marL="1017596" lvl="1" indent="-457200"/>
            <a:r>
              <a:rPr lang="nb-NO" sz="2400" dirty="0"/>
              <a:t>Mye lesing</a:t>
            </a:r>
          </a:p>
          <a:p>
            <a:pPr marL="1017596" lvl="1" indent="-457200"/>
            <a:r>
              <a:rPr lang="nb-NO" sz="2400" dirty="0"/>
              <a:t>Snarveier som </a:t>
            </a:r>
            <a:r>
              <a:rPr lang="nb-NO" sz="2400" dirty="0" err="1"/>
              <a:t>ChatGPT</a:t>
            </a:r>
            <a:endParaRPr lang="nb-NO" sz="2400" dirty="0"/>
          </a:p>
          <a:p>
            <a:pPr marL="1017596" lvl="1" indent="-457200"/>
            <a:r>
              <a:rPr lang="nb-NO" sz="2400" dirty="0"/>
              <a:t>Begynn tidlig!</a:t>
            </a:r>
          </a:p>
          <a:p>
            <a:pPr marL="1017596" lvl="1" indent="-457200">
              <a:buFont typeface="Arial" panose="020B0604020202020204" pitchFamily="34" charset="0"/>
              <a:buChar char="•"/>
            </a:pP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664859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9EA7F0E2-B606-6D1E-42FA-8E729E901E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24951B8C-0B79-F19E-80E9-3F5BE7401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0" i="0" u="none" strike="noStrike" kern="1200" cap="none" spc="0" normalizeH="0" baseline="0" noProof="0">
                <a:ln>
                  <a:noFill/>
                </a:ln>
                <a:solidFill>
                  <a:srgbClr val="524B4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Side </a:t>
            </a:r>
            <a:fld id="{5251F420-7306-4E7C-A79E-F31A38F7D392}" type="slidenum">
              <a:rPr kumimoji="0" lang="en-US" sz="750" b="0" i="0" u="none" strike="noStrike" kern="1200" cap="none" spc="0" normalizeH="0" baseline="0" noProof="0" smtClean="0">
                <a:ln>
                  <a:noFill/>
                </a:ln>
                <a:solidFill>
                  <a:srgbClr val="524B4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srgbClr val="524B4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B69488B3-2F2B-067D-1F9A-4547B01337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 kan man jobbe med studiet?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8CCF7184-A59A-C9BE-97CF-53302BDA0143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nb-NO" dirty="0"/>
              <a:t>Hjemme?</a:t>
            </a:r>
          </a:p>
        </p:txBody>
      </p:sp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C6EBBC35-E331-2434-9EFD-E042802559A6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1754971"/>
            <a:ext cx="3541314" cy="3876846"/>
          </a:xfrm>
        </p:spPr>
        <p:txBody>
          <a:bodyPr/>
          <a:lstStyle/>
          <a:p>
            <a:r>
              <a:rPr lang="nb-NO" dirty="0"/>
              <a:t>Lite sosialt</a:t>
            </a:r>
          </a:p>
          <a:p>
            <a:r>
              <a:rPr lang="nb-NO" dirty="0"/>
              <a:t>Lett å bli distrahert</a:t>
            </a:r>
          </a:p>
          <a:p>
            <a:r>
              <a:rPr lang="nb-NO" dirty="0"/>
              <a:t>Lett å bli gæren</a:t>
            </a:r>
          </a:p>
        </p:txBody>
      </p:sp>
      <p:sp>
        <p:nvSpPr>
          <p:cNvPr id="10" name="Plassholder for innhold 9">
            <a:extLst>
              <a:ext uri="{FF2B5EF4-FFF2-40B4-BE49-F238E27FC236}">
                <a16:creationId xmlns:a16="http://schemas.microsoft.com/office/drawing/2014/main" id="{618B9D80-BD3B-459D-D5FC-90A7EA562FB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1754971"/>
            <a:ext cx="3541314" cy="3876846"/>
          </a:xfrm>
        </p:spPr>
        <p:txBody>
          <a:bodyPr/>
          <a:lstStyle/>
          <a:p>
            <a:endParaRPr lang="nb-NO"/>
          </a:p>
        </p:txBody>
      </p:sp>
      <p:pic>
        <p:nvPicPr>
          <p:cNvPr id="21" name="Plassholder for innhold 20" descr="Et bilde som inneholder utendørs, himmel, konstruksjon, sky&#10;&#10;Automatisk generert beskrivelse">
            <a:extLst>
              <a:ext uri="{FF2B5EF4-FFF2-40B4-BE49-F238E27FC236}">
                <a16:creationId xmlns:a16="http://schemas.microsoft.com/office/drawing/2014/main" id="{4276AC20-4F71-A51B-E7A9-7FD2D336189F}"/>
              </a:ext>
            </a:extLst>
          </p:cNvPr>
          <p:cNvPicPr>
            <a:picLocks noGrp="1" noChangeAspect="1"/>
          </p:cNvPicPr>
          <p:nvPr>
            <p:ph sz="quarter" idx="4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3839" y="812450"/>
            <a:ext cx="7594283" cy="5695711"/>
          </a:xfrm>
        </p:spPr>
      </p:pic>
      <p:sp>
        <p:nvSpPr>
          <p:cNvPr id="15" name="Plassholder for tekst 14">
            <a:extLst>
              <a:ext uri="{FF2B5EF4-FFF2-40B4-BE49-F238E27FC236}">
                <a16:creationId xmlns:a16="http://schemas.microsoft.com/office/drawing/2014/main" id="{7762BCEA-58E0-7AC5-B838-10AF8E01C89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7" name="Plassholder for tekst 16">
            <a:extLst>
              <a:ext uri="{FF2B5EF4-FFF2-40B4-BE49-F238E27FC236}">
                <a16:creationId xmlns:a16="http://schemas.microsoft.com/office/drawing/2014/main" id="{1F0DAA8D-902E-4955-FCA3-864240C6239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63634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9EA7F0E2-B606-6D1E-42FA-8E729E901E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24951B8C-0B79-F19E-80E9-3F5BE7401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0" i="0" u="none" strike="noStrike" kern="1200" cap="none" spc="0" normalizeH="0" baseline="0" noProof="0">
                <a:ln>
                  <a:noFill/>
                </a:ln>
                <a:solidFill>
                  <a:srgbClr val="524B4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Side </a:t>
            </a:r>
            <a:fld id="{5251F420-7306-4E7C-A79E-F31A38F7D392}" type="slidenum">
              <a:rPr kumimoji="0" lang="en-US" sz="750" b="0" i="0" u="none" strike="noStrike" kern="1200" cap="none" spc="0" normalizeH="0" baseline="0" noProof="0" smtClean="0">
                <a:ln>
                  <a:noFill/>
                </a:ln>
                <a:solidFill>
                  <a:srgbClr val="524B4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srgbClr val="524B4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B69488B3-2F2B-067D-1F9A-4547B01337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 kan man jobbe?</a:t>
            </a:r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A641FE35-AC8E-B709-063B-53FBE55A8A6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nb-NO" dirty="0"/>
              <a:t>På campus?</a:t>
            </a:r>
          </a:p>
        </p:txBody>
      </p:sp>
      <p:sp>
        <p:nvSpPr>
          <p:cNvPr id="10" name="Plassholder for innhold 9">
            <a:extLst>
              <a:ext uri="{FF2B5EF4-FFF2-40B4-BE49-F238E27FC236}">
                <a16:creationId xmlns:a16="http://schemas.microsoft.com/office/drawing/2014/main" id="{618B9D80-BD3B-459D-D5FC-90A7EA562FB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1754971"/>
            <a:ext cx="3541314" cy="3876846"/>
          </a:xfrm>
        </p:spPr>
        <p:txBody>
          <a:bodyPr/>
          <a:lstStyle/>
          <a:p>
            <a:r>
              <a:rPr lang="nb-NO" dirty="0"/>
              <a:t>Perfekt!</a:t>
            </a:r>
          </a:p>
          <a:p>
            <a:r>
              <a:rPr lang="nb-NO" dirty="0"/>
              <a:t>Mange steder man kan jobbe/gjøre andre ting</a:t>
            </a:r>
          </a:p>
          <a:p>
            <a:r>
              <a:rPr lang="nb-NO" dirty="0"/>
              <a:t>Kan bli kjedelig?</a:t>
            </a:r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4A1F0405-2C71-9CB6-4313-739F2822AB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4" name="Plassholder for tekst 13">
            <a:extLst>
              <a:ext uri="{FF2B5EF4-FFF2-40B4-BE49-F238E27FC236}">
                <a16:creationId xmlns:a16="http://schemas.microsoft.com/office/drawing/2014/main" id="{09E72F96-FE43-D94C-FB85-271A6733E65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22" name="Plassholder for innhold 21" descr="Et bilde som inneholder utendørs, himmel, konstruksjon, vindu&#10;&#10;Automatisk generert beskrivelse">
            <a:extLst>
              <a:ext uri="{FF2B5EF4-FFF2-40B4-BE49-F238E27FC236}">
                <a16:creationId xmlns:a16="http://schemas.microsoft.com/office/drawing/2014/main" id="{C052F1EA-518C-C32B-D9B5-A3DAE6456BA2}"/>
              </a:ext>
            </a:extLst>
          </p:cNvPr>
          <p:cNvPicPr>
            <a:picLocks noGrp="1" noChangeAspect="1"/>
          </p:cNvPicPr>
          <p:nvPr>
            <p:ph sz="quarter" idx="38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79" r="18706"/>
          <a:stretch/>
        </p:blipFill>
        <p:spPr>
          <a:xfrm>
            <a:off x="119143" y="1223186"/>
            <a:ext cx="4023113" cy="4719859"/>
          </a:xfrm>
        </p:spPr>
      </p:pic>
      <p:sp>
        <p:nvSpPr>
          <p:cNvPr id="11" name="Plassholder for innhold 10">
            <a:extLst>
              <a:ext uri="{FF2B5EF4-FFF2-40B4-BE49-F238E27FC236}">
                <a16:creationId xmlns:a16="http://schemas.microsoft.com/office/drawing/2014/main" id="{2780EBE4-B607-DD06-CE49-519D389AF23E}"/>
              </a:ext>
            </a:extLst>
          </p:cNvPr>
          <p:cNvSpPr>
            <a:spLocks noGrp="1"/>
          </p:cNvSpPr>
          <p:nvPr>
            <p:ph sz="quarter" idx="40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11983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9EA7F0E2-B606-6D1E-42FA-8E729E901E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24951B8C-0B79-F19E-80E9-3F5BE7401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0" i="0" u="none" strike="noStrike" kern="1200" cap="none" spc="0" normalizeH="0" baseline="0" noProof="0">
                <a:ln>
                  <a:noFill/>
                </a:ln>
                <a:solidFill>
                  <a:srgbClr val="524B4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Side </a:t>
            </a:r>
            <a:fld id="{5251F420-7306-4E7C-A79E-F31A38F7D392}" type="slidenum">
              <a:rPr kumimoji="0" lang="en-US" sz="750" b="0" i="0" u="none" strike="noStrike" kern="1200" cap="none" spc="0" normalizeH="0" baseline="0" noProof="0" smtClean="0">
                <a:ln>
                  <a:noFill/>
                </a:ln>
                <a:solidFill>
                  <a:srgbClr val="524B4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srgbClr val="524B4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B69488B3-2F2B-067D-1F9A-4547B01337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 kan man jobbe?</a:t>
            </a:r>
          </a:p>
        </p:txBody>
      </p:sp>
      <p:pic>
        <p:nvPicPr>
          <p:cNvPr id="16" name="Plassholder for innhold 15" descr="Et bilde som inneholder scenebilde, kjøpesenter, innendørs, lobby&#10;&#10;Automatisk generert beskrivelse">
            <a:extLst>
              <a:ext uri="{FF2B5EF4-FFF2-40B4-BE49-F238E27FC236}">
                <a16:creationId xmlns:a16="http://schemas.microsoft.com/office/drawing/2014/main" id="{EC85E46E-CD27-7B7A-EB38-C8DF68431DE1}"/>
              </a:ext>
            </a:extLst>
          </p:cNvPr>
          <p:cNvPicPr>
            <a:picLocks noGrp="1" noChangeAspect="1"/>
          </p:cNvPicPr>
          <p:nvPr>
            <p:ph sz="quarter" idx="38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311" y="902704"/>
            <a:ext cx="7746871" cy="5165588"/>
          </a:xfrm>
        </p:spPr>
      </p:pic>
      <p:pic>
        <p:nvPicPr>
          <p:cNvPr id="18" name="Plassholder for innhold 17" descr="Et bilde som inneholder klær, konstruksjon, person, scenebilde&#10;&#10;Automatisk generert beskrivelse">
            <a:extLst>
              <a:ext uri="{FF2B5EF4-FFF2-40B4-BE49-F238E27FC236}">
                <a16:creationId xmlns:a16="http://schemas.microsoft.com/office/drawing/2014/main" id="{80965CD7-C07B-9A35-8836-BEF5458D1444}"/>
              </a:ext>
            </a:extLst>
          </p:cNvPr>
          <p:cNvPicPr>
            <a:picLocks noGrp="1" noChangeAspect="1"/>
          </p:cNvPicPr>
          <p:nvPr>
            <p:ph sz="quarter" idx="39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07" y="869866"/>
            <a:ext cx="7782076" cy="5198426"/>
          </a:xfrm>
        </p:spPr>
      </p:pic>
      <p:sp>
        <p:nvSpPr>
          <p:cNvPr id="11" name="Plassholder for tekst 10">
            <a:extLst>
              <a:ext uri="{FF2B5EF4-FFF2-40B4-BE49-F238E27FC236}">
                <a16:creationId xmlns:a16="http://schemas.microsoft.com/office/drawing/2014/main" id="{43CA817B-6F1F-F7BF-DF09-02CE5B72CDB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nb-NO" dirty="0"/>
              <a:t>Andre steder?</a:t>
            </a:r>
          </a:p>
        </p:txBody>
      </p:sp>
      <p:sp>
        <p:nvSpPr>
          <p:cNvPr id="13" name="Plassholder for innhold 12">
            <a:extLst>
              <a:ext uri="{FF2B5EF4-FFF2-40B4-BE49-F238E27FC236}">
                <a16:creationId xmlns:a16="http://schemas.microsoft.com/office/drawing/2014/main" id="{0523735A-9AD5-7453-8975-F14D8EBE7908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1754971"/>
            <a:ext cx="3541314" cy="3876846"/>
          </a:xfrm>
        </p:spPr>
        <p:txBody>
          <a:bodyPr/>
          <a:lstStyle/>
          <a:p>
            <a:r>
              <a:rPr lang="nb-NO" dirty="0"/>
              <a:t>Oslos biblioteker</a:t>
            </a:r>
          </a:p>
          <a:p>
            <a:r>
              <a:rPr lang="nb-NO" dirty="0"/>
              <a:t>Kafeer man liker</a:t>
            </a:r>
          </a:p>
          <a:p>
            <a:r>
              <a:rPr lang="nb-NO" dirty="0"/>
              <a:t>Parker</a:t>
            </a:r>
          </a:p>
          <a:p>
            <a:endParaRPr lang="nb-NO" dirty="0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85CC27D2-AF0F-4544-B442-FD6EF2E5B224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4" name="Plassholder for tekst 13">
            <a:extLst>
              <a:ext uri="{FF2B5EF4-FFF2-40B4-BE49-F238E27FC236}">
                <a16:creationId xmlns:a16="http://schemas.microsoft.com/office/drawing/2014/main" id="{37EE8B99-EB26-C540-C899-3A5429A7C80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20" name="Bilde 19" descr="Et bilde som inneholder utendørs, tre, plen, sitting&#10;&#10;Automatisk generert beskrivelse">
            <a:extLst>
              <a:ext uri="{FF2B5EF4-FFF2-40B4-BE49-F238E27FC236}">
                <a16:creationId xmlns:a16="http://schemas.microsoft.com/office/drawing/2014/main" id="{C311DAC6-28F0-EF91-9470-DF27F8C209B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5" r="9241"/>
          <a:stretch/>
        </p:blipFill>
        <p:spPr>
          <a:xfrm>
            <a:off x="278106" y="807703"/>
            <a:ext cx="7782076" cy="5285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824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32EAD566-1934-5629-EC79-96FEADC76D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1D55FD02-5D24-C6DA-CFAE-23737519C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0" i="0" u="none" strike="noStrike" kern="1200" cap="none" spc="0" normalizeH="0" baseline="0" noProof="0">
                <a:ln>
                  <a:noFill/>
                </a:ln>
                <a:solidFill>
                  <a:srgbClr val="524B4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Side </a:t>
            </a:r>
            <a:fld id="{5251F420-7306-4E7C-A79E-F31A38F7D392}" type="slidenum">
              <a:rPr kumimoji="0" lang="en-US" sz="750" b="0" i="0" u="none" strike="noStrike" kern="1200" cap="none" spc="0" normalizeH="0" baseline="0" noProof="0" smtClean="0">
                <a:ln>
                  <a:noFill/>
                </a:ln>
                <a:solidFill>
                  <a:srgbClr val="524B4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srgbClr val="524B4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1D7ABA9C-C107-396F-CDAD-7ABAC2193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Studieteknikk</a:t>
            </a:r>
          </a:p>
        </p:txBody>
      </p:sp>
      <p:sp>
        <p:nvSpPr>
          <p:cNvPr id="9" name="Plassholder for innhold 8">
            <a:extLst>
              <a:ext uri="{FF2B5EF4-FFF2-40B4-BE49-F238E27FC236}">
                <a16:creationId xmlns:a16="http://schemas.microsoft.com/office/drawing/2014/main" id="{1FACDD85-973E-FBEE-33A4-7C8C24FE5739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111171"/>
            <a:ext cx="5489214" cy="4947432"/>
          </a:xfrm>
        </p:spPr>
        <p:txBody>
          <a:bodyPr/>
          <a:lstStyle/>
          <a:p>
            <a:r>
              <a:rPr lang="nb-NO" dirty="0"/>
              <a:t>Strukturer semesteret</a:t>
            </a:r>
          </a:p>
          <a:p>
            <a:pPr lvl="1"/>
            <a:r>
              <a:rPr lang="nb-NO" dirty="0"/>
              <a:t>Lag en plan</a:t>
            </a:r>
          </a:p>
          <a:p>
            <a:pPr lvl="1"/>
            <a:r>
              <a:rPr lang="nb-NO" dirty="0"/>
              <a:t>Skap en rutine</a:t>
            </a:r>
          </a:p>
          <a:p>
            <a:pPr lvl="1"/>
            <a:r>
              <a:rPr lang="nb-NO" dirty="0"/>
              <a:t>Hvor skal du være? Når?</a:t>
            </a:r>
          </a:p>
          <a:p>
            <a:pPr lvl="1"/>
            <a:r>
              <a:rPr lang="nb-NO" dirty="0"/>
              <a:t>Hva må du gjøre? Når?</a:t>
            </a:r>
          </a:p>
          <a:p>
            <a:pPr lvl="1"/>
            <a:r>
              <a:rPr lang="nb-NO" dirty="0"/>
              <a:t>Bruk Mine studier!</a:t>
            </a:r>
          </a:p>
          <a:p>
            <a:r>
              <a:rPr lang="nb-NO" dirty="0"/>
              <a:t>Fri og pauser</a:t>
            </a:r>
          </a:p>
          <a:p>
            <a:pPr lvl="1"/>
            <a:r>
              <a:rPr lang="nb-NO" dirty="0"/>
              <a:t>Du har ansvar for å finne ut hvordan du studerer best!</a:t>
            </a:r>
          </a:p>
          <a:p>
            <a:pPr lvl="1"/>
            <a:r>
              <a:rPr lang="nb-NO" dirty="0"/>
              <a:t>Ta pauser!</a:t>
            </a:r>
          </a:p>
          <a:p>
            <a:pPr lvl="1"/>
            <a:r>
              <a:rPr lang="nb-NO" dirty="0"/>
              <a:t>Bruk mulighetene dine!</a:t>
            </a:r>
          </a:p>
        </p:txBody>
      </p:sp>
      <p:pic>
        <p:nvPicPr>
          <p:cNvPr id="11" name="Plassholder for bilde 10" descr="Et bilde som inneholder tre, utendørs, tekst, skilt&#10;&#10;Automatisk generert beskrivelse">
            <a:extLst>
              <a:ext uri="{FF2B5EF4-FFF2-40B4-BE49-F238E27FC236}">
                <a16:creationId xmlns:a16="http://schemas.microsoft.com/office/drawing/2014/main" id="{4F3B2AA1-4B5B-D1AF-475E-F05955C0BC6F}"/>
              </a:ext>
            </a:extLst>
          </p:cNvPr>
          <p:cNvPicPr>
            <a:picLocks noGrp="1" noChangeAspect="1"/>
          </p:cNvPicPr>
          <p:nvPr>
            <p:ph type="pic" sz="quarter" idx="27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53" r="11882" b="1649"/>
          <a:stretch/>
        </p:blipFill>
        <p:spPr>
          <a:xfrm>
            <a:off x="6910086" y="360045"/>
            <a:ext cx="4921869" cy="5786112"/>
          </a:xfrm>
        </p:spPr>
      </p:pic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6C0634EF-6BDD-E655-79E6-F08731ACA1D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72504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 bldLvl="2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ooter Placeholder 1">
            <a:extLst>
              <a:ext uri="{FF2B5EF4-FFF2-40B4-BE49-F238E27FC236}">
                <a16:creationId xmlns:a16="http://schemas.microsoft.com/office/drawing/2014/main" id="{540AFC73-657D-E1BC-1B37-2625293905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</p:spPr>
        <p:txBody>
          <a:bodyPr/>
          <a:lstStyle/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0E04A7BB-6102-77B3-1242-83E432CD5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66367" y="6263528"/>
            <a:ext cx="599469" cy="365125"/>
          </a:xfrm>
        </p:spPr>
        <p:txBody>
          <a:bodyPr anchor="ctr">
            <a:normAutofit/>
          </a:bodyPr>
          <a:lstStyle/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0" i="0" u="none" strike="noStrike" kern="1200" cap="none" spc="0" normalizeH="0" baseline="0" noProof="0">
                <a:ln>
                  <a:noFill/>
                </a:ln>
                <a:solidFill>
                  <a:srgbClr val="524B4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Side </a:t>
            </a:r>
            <a:fld id="{5251F420-7306-4E7C-A79E-F31A38F7D392}" type="slidenum">
              <a:rPr kumimoji="0" lang="en-US" sz="750" b="0" i="0" u="none" strike="noStrike" kern="1200" cap="none" spc="0" normalizeH="0" baseline="0" noProof="0" smtClean="0">
                <a:ln>
                  <a:noFill/>
                </a:ln>
                <a:solidFill>
                  <a:srgbClr val="524B4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750" b="0" i="0" u="none" strike="noStrike" kern="1200" cap="none" spc="0" normalizeH="0" baseline="0" noProof="0">
              <a:ln>
                <a:noFill/>
              </a:ln>
              <a:solidFill>
                <a:srgbClr val="524B4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3126621E-497D-BB2E-8EF8-6DB9B5F463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 anchor="ctr">
            <a:normAutofit/>
          </a:bodyPr>
          <a:lstStyle/>
          <a:p>
            <a:r>
              <a:rPr lang="nb-NO" dirty="0"/>
              <a:t>Studieteknikk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38F30F8E-9A41-EF43-9DF0-929A111E8D96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5640705" cy="4817312"/>
          </a:xfrm>
        </p:spPr>
        <p:txBody>
          <a:bodyPr>
            <a:normAutofit/>
          </a:bodyPr>
          <a:lstStyle/>
          <a:p>
            <a:r>
              <a:rPr lang="nb-NO" dirty="0"/>
              <a:t>Samarbeid!</a:t>
            </a:r>
          </a:p>
          <a:p>
            <a:pPr lvl="1"/>
            <a:r>
              <a:rPr lang="nb-NO" sz="2400" dirty="0">
                <a:solidFill>
                  <a:srgbClr val="000000"/>
                </a:solidFill>
              </a:rPr>
              <a:t>Finn deg en kollokviegruppe</a:t>
            </a:r>
          </a:p>
          <a:p>
            <a:pPr lvl="1"/>
            <a:r>
              <a:rPr lang="nb-NO" sz="2400" dirty="0">
                <a:solidFill>
                  <a:srgbClr val="000000"/>
                </a:solidFill>
              </a:rPr>
              <a:t>Finn deg et passende rom </a:t>
            </a:r>
          </a:p>
          <a:p>
            <a:r>
              <a:rPr lang="nb-NO" dirty="0"/>
              <a:t>Lesing</a:t>
            </a:r>
          </a:p>
          <a:p>
            <a:pPr lvl="1"/>
            <a:r>
              <a:rPr lang="nb-NO" sz="2400" dirty="0">
                <a:solidFill>
                  <a:srgbClr val="000000"/>
                </a:solidFill>
              </a:rPr>
              <a:t>Les et kapittel/del og formidle det til de andre</a:t>
            </a:r>
          </a:p>
          <a:p>
            <a:r>
              <a:rPr lang="nb-NO" dirty="0"/>
              <a:t>Skriving</a:t>
            </a:r>
          </a:p>
          <a:p>
            <a:pPr lvl="1"/>
            <a:r>
              <a:rPr lang="nb-NO" sz="2400" dirty="0">
                <a:solidFill>
                  <a:srgbClr val="000000"/>
                </a:solidFill>
              </a:rPr>
              <a:t>Hjelp hverandre med oppgaver, både innhold og rettskrivning</a:t>
            </a:r>
          </a:p>
        </p:txBody>
      </p:sp>
      <p:pic>
        <p:nvPicPr>
          <p:cNvPr id="15" name="Plassholder for bilde 14" descr="Et bilde som inneholder tegnefilm, clip art, Animasjon, illustrasjon&#10;&#10;Automatisk generert beskrivelse">
            <a:extLst>
              <a:ext uri="{FF2B5EF4-FFF2-40B4-BE49-F238E27FC236}">
                <a16:creationId xmlns:a16="http://schemas.microsoft.com/office/drawing/2014/main" id="{9751AC8D-880E-473C-B675-A0AD57DCED62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58" r="19561" b="2"/>
          <a:stretch/>
        </p:blipFill>
        <p:spPr>
          <a:xfrm>
            <a:off x="6191249" y="1082726"/>
            <a:ext cx="5640705" cy="4817312"/>
          </a:xfrm>
          <a:noFill/>
        </p:spPr>
      </p:pic>
    </p:spTree>
    <p:extLst>
      <p:ext uri="{BB962C8B-B14F-4D97-AF65-F5344CB8AC3E}">
        <p14:creationId xmlns:p14="http://schemas.microsoft.com/office/powerpoint/2010/main" val="2465262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2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8626C8E4-24A9-08B0-97F9-20B412E931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B80D01C0-C681-1EF6-10E0-2AA30B9BE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0" i="0" u="none" strike="noStrike" kern="1200" cap="none" spc="0" normalizeH="0" baseline="0" noProof="0">
                <a:ln>
                  <a:noFill/>
                </a:ln>
                <a:solidFill>
                  <a:srgbClr val="524B4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Side </a:t>
            </a:r>
            <a:fld id="{5251F420-7306-4E7C-A79E-F31A38F7D392}" type="slidenum">
              <a:rPr kumimoji="0" lang="en-US" sz="750" b="0" i="0" u="none" strike="noStrike" kern="1200" cap="none" spc="0" normalizeH="0" baseline="0" noProof="0" smtClean="0">
                <a:ln>
                  <a:noFill/>
                </a:ln>
                <a:solidFill>
                  <a:srgbClr val="524B4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srgbClr val="524B4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60B68480-9624-4796-269E-E7C717F78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Studenttilbud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6019FDD7-5899-DDEA-2940-C4956D792287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6164581" cy="4817312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nb-NO" dirty="0" err="1"/>
              <a:t>SiO</a:t>
            </a:r>
            <a:r>
              <a:rPr lang="nb-NO" dirty="0"/>
              <a:t> er din venn!</a:t>
            </a:r>
          </a:p>
          <a:p>
            <a:pPr marL="903296" lvl="1" indent="-342900"/>
            <a:r>
              <a:rPr lang="nb-NO" dirty="0" err="1"/>
              <a:t>SiO</a:t>
            </a:r>
            <a:r>
              <a:rPr lang="nb-NO" dirty="0"/>
              <a:t> Athletica</a:t>
            </a:r>
          </a:p>
          <a:p>
            <a:pPr marL="903296" lvl="1" indent="-342900"/>
            <a:r>
              <a:rPr lang="nb-NO" dirty="0" err="1"/>
              <a:t>SiO</a:t>
            </a:r>
            <a:r>
              <a:rPr lang="nb-NO" dirty="0"/>
              <a:t> Helse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nb-NO" dirty="0"/>
              <a:t>Gratistilbud og studentpriser</a:t>
            </a:r>
          </a:p>
          <a:p>
            <a:pPr marL="903296" lvl="1" indent="-342900"/>
            <a:r>
              <a:rPr lang="nb-NO" dirty="0"/>
              <a:t>Gratis inngang på universitetets museum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nb-NO" dirty="0"/>
              <a:t>Studentslippet.no</a:t>
            </a:r>
          </a:p>
          <a:p>
            <a:pPr marL="903296" lvl="1" indent="-342900"/>
            <a:r>
              <a:rPr lang="nb-NO" dirty="0"/>
              <a:t>En haug med museer og aktiviteter blir gratis i august-september!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nb-NO" dirty="0"/>
          </a:p>
        </p:txBody>
      </p:sp>
      <p:pic>
        <p:nvPicPr>
          <p:cNvPr id="7" name="Bilde 6" descr="Et bilde som inneholder Grafikk, Font, sirkel, grafisk design&#10;&#10;KI-generert innhold kan være feil.">
            <a:extLst>
              <a:ext uri="{FF2B5EF4-FFF2-40B4-BE49-F238E27FC236}">
                <a16:creationId xmlns:a16="http://schemas.microsoft.com/office/drawing/2014/main" id="{818116B5-0333-3569-DE1A-D3F92097F0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4625" y="0"/>
            <a:ext cx="5667375" cy="272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213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DC02E8-65D5-F377-9E96-76C9BA24AB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7DB25FA7-9FEC-CD58-E5E9-09824B41C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7799072C-E52F-99A8-38B1-57AB2E2F6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0" i="0" u="none" strike="noStrike" kern="1200" cap="none" spc="0" normalizeH="0" baseline="0" noProof="0">
                <a:ln>
                  <a:noFill/>
                </a:ln>
                <a:solidFill>
                  <a:srgbClr val="524B4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Side </a:t>
            </a:r>
            <a:fld id="{5251F420-7306-4E7C-A79E-F31A38F7D392}" type="slidenum">
              <a:rPr kumimoji="0" lang="en-US" sz="750" b="0" i="0" u="none" strike="noStrike" kern="1200" cap="none" spc="0" normalizeH="0" baseline="0" noProof="0" smtClean="0">
                <a:ln>
                  <a:noFill/>
                </a:ln>
                <a:solidFill>
                  <a:srgbClr val="524B4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srgbClr val="524B4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5" name="Bilde 4" descr="Et bilde som inneholder logo, Varemerke, Font, symbol&#10;&#10;KI-generert innhold kan være feil.">
            <a:extLst>
              <a:ext uri="{FF2B5EF4-FFF2-40B4-BE49-F238E27FC236}">
                <a16:creationId xmlns:a16="http://schemas.microsoft.com/office/drawing/2014/main" id="{674EA0B2-811D-0247-9D1B-80453B6147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8" y="166687"/>
            <a:ext cx="5715001" cy="3262313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2DAFCF7E-6E51-EF1A-5BB4-DF4443BCCD58}"/>
              </a:ext>
            </a:extLst>
          </p:cNvPr>
          <p:cNvSpPr txBox="1"/>
          <p:nvPr/>
        </p:nvSpPr>
        <p:spPr>
          <a:xfrm>
            <a:off x="669073" y="780585"/>
            <a:ext cx="531807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Søndag 17. august kl. 19.15</a:t>
            </a:r>
          </a:p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VIF – Sarpsborg 08</a:t>
            </a:r>
          </a:p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Intility</a:t>
            </a:r>
            <a:r>
              <a:rPr kumimoji="0" lang="nb-NO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Arena</a:t>
            </a:r>
          </a:p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50,- studentpris på Oslo Taxi-tribunen</a:t>
            </a:r>
          </a:p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«Alle studenter til Valle»</a:t>
            </a:r>
          </a:p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90216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14F41E6B-A5D8-1F00-CD7D-31B3F18093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DAC2B563-F146-E21F-9ADF-68061E211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73019B0C-56DC-7299-5F8F-7C10C34ADC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Forventningsavklaring</a:t>
            </a:r>
            <a:endParaRPr lang="nb-NO" dirty="0"/>
          </a:p>
        </p:txBody>
      </p:sp>
      <p:sp>
        <p:nvSpPr>
          <p:cNvPr id="5" name="Undertittel 4">
            <a:extLst>
              <a:ext uri="{FF2B5EF4-FFF2-40B4-BE49-F238E27FC236}">
                <a16:creationId xmlns:a16="http://schemas.microsoft.com/office/drawing/2014/main" id="{DA23D7D6-3075-45EA-6FF2-875BA3FC137D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GB" dirty="0"/>
              <a:t>Arild Engelsen Ruud</a:t>
            </a:r>
          </a:p>
          <a:p>
            <a:endParaRPr lang="nb-NO" dirty="0"/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A62865A3-B19F-93B9-CD2E-A63F3F09C19A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70254" y="1962425"/>
            <a:ext cx="5489214" cy="4301103"/>
          </a:xfrm>
        </p:spPr>
        <p:txBody>
          <a:bodyPr/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GB" dirty="0" err="1"/>
              <a:t>Forventninger</a:t>
            </a:r>
            <a:r>
              <a:rPr lang="en-GB" dirty="0"/>
              <a:t>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GB" dirty="0" err="1"/>
              <a:t>Jobbkrav</a:t>
            </a:r>
            <a:r>
              <a:rPr lang="en-GB" dirty="0"/>
              <a:t> </a:t>
            </a:r>
            <a:r>
              <a:rPr lang="en-GB" dirty="0" err="1"/>
              <a:t>og</a:t>
            </a:r>
            <a:r>
              <a:rPr lang="en-GB" dirty="0"/>
              <a:t> </a:t>
            </a:r>
            <a:r>
              <a:rPr lang="en-GB" dirty="0" err="1"/>
              <a:t>forberedelse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arbeidslivet</a:t>
            </a:r>
            <a:endParaRPr lang="en-GB" dirty="0"/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GB" dirty="0" err="1"/>
              <a:t>Forskjell</a:t>
            </a:r>
            <a:r>
              <a:rPr lang="en-GB" dirty="0"/>
              <a:t> I lese-/</a:t>
            </a:r>
            <a:r>
              <a:rPr lang="en-GB" dirty="0" err="1"/>
              <a:t>studievaner</a:t>
            </a:r>
            <a:r>
              <a:rPr lang="en-GB" dirty="0"/>
              <a:t>?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GB" dirty="0" err="1"/>
              <a:t>Forskjell</a:t>
            </a:r>
            <a:r>
              <a:rPr lang="en-GB" dirty="0"/>
              <a:t> I </a:t>
            </a:r>
            <a:r>
              <a:rPr lang="en-GB" dirty="0" err="1"/>
              <a:t>skrivevaner</a:t>
            </a:r>
            <a:r>
              <a:rPr lang="en-GB" dirty="0"/>
              <a:t>?</a:t>
            </a:r>
            <a:endParaRPr lang="nb-NO" dirty="0"/>
          </a:p>
        </p:txBody>
      </p:sp>
      <p:sp>
        <p:nvSpPr>
          <p:cNvPr id="7" name="Plassholder for bilde 6">
            <a:extLst>
              <a:ext uri="{FF2B5EF4-FFF2-40B4-BE49-F238E27FC236}">
                <a16:creationId xmlns:a16="http://schemas.microsoft.com/office/drawing/2014/main" id="{3F2A58A5-43FF-D7A9-0645-E8B075FFF416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D3956B54-C066-08B5-1C31-4D9D37EAF88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984DA34A-A275-18D1-F4A8-7D22E9BCEB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3082" y="1330100"/>
            <a:ext cx="4029242" cy="4010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08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19113" y="3426640"/>
            <a:ext cx="299987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nb-NO" dirty="0"/>
              <a:t>FAG </a:t>
            </a:r>
          </a:p>
          <a:p>
            <a:pPr marL="285750" indent="-285750">
              <a:buFontTx/>
              <a:buChar char="-"/>
            </a:pPr>
            <a:r>
              <a:rPr lang="nb-NO" dirty="0"/>
              <a:t>Hva ønsker du å lære på religionsvitenskap? </a:t>
            </a:r>
          </a:p>
          <a:p>
            <a:pPr marL="285750" indent="-285750">
              <a:buFontTx/>
              <a:buChar char="-"/>
            </a:pPr>
            <a:r>
              <a:rPr lang="nb-NO" dirty="0"/>
              <a:t>Hva forventer du å lære på religionsvitenskap?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19113" y="5051635"/>
            <a:ext cx="454793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2. SOSIALT </a:t>
            </a:r>
          </a:p>
          <a:p>
            <a:pPr marL="285750" indent="-285750">
              <a:buFontTx/>
              <a:buChar char="-"/>
            </a:pPr>
            <a:r>
              <a:rPr lang="nb-NO" dirty="0"/>
              <a:t>Hvilke forventninger har du til å få deg nye venner? </a:t>
            </a:r>
          </a:p>
          <a:p>
            <a:pPr marL="285750" indent="-285750">
              <a:buFontTx/>
              <a:buChar char="-"/>
            </a:pPr>
            <a:r>
              <a:rPr lang="nb-NO" dirty="0"/>
              <a:t>Hva vil du gjøre for å ha et godt sosialt liv utenom studiehverdagen? </a:t>
            </a:r>
          </a:p>
          <a:p>
            <a:pPr marL="285750" indent="-285750">
              <a:buFontTx/>
              <a:buChar char="-"/>
            </a:pPr>
            <a:endParaRPr lang="nb-NO" dirty="0"/>
          </a:p>
        </p:txBody>
      </p:sp>
      <p:sp>
        <p:nvSpPr>
          <p:cNvPr id="6" name="TextBox 5"/>
          <p:cNvSpPr txBox="1"/>
          <p:nvPr/>
        </p:nvSpPr>
        <p:spPr>
          <a:xfrm>
            <a:off x="7058524" y="3529443"/>
            <a:ext cx="41709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3. LÆRINGSMILJØ</a:t>
            </a:r>
          </a:p>
          <a:p>
            <a:pPr marL="285750" indent="-285750">
              <a:buFontTx/>
              <a:buChar char="-"/>
            </a:pPr>
            <a:r>
              <a:rPr lang="nb-NO" dirty="0"/>
              <a:t>Hva er et godt læringsmiljø for deg? </a:t>
            </a:r>
          </a:p>
          <a:p>
            <a:pPr marL="285750" indent="-285750">
              <a:buFontTx/>
              <a:buChar char="-"/>
            </a:pPr>
            <a:r>
              <a:rPr lang="nb-NO" dirty="0"/>
              <a:t>Hvordan kan/vil du bidra?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58524" y="4672438"/>
            <a:ext cx="445970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4. FREMTID </a:t>
            </a:r>
          </a:p>
          <a:p>
            <a:pPr marL="285750" indent="-285750">
              <a:buFontTx/>
              <a:buChar char="-"/>
            </a:pPr>
            <a:r>
              <a:rPr lang="nb-NO" dirty="0"/>
              <a:t>Hvorfor har du valgt dette bachelorprogrammet og hva vil du gjøre etterpå? </a:t>
            </a:r>
          </a:p>
          <a:p>
            <a:pPr marL="285750" indent="-285750">
              <a:buFontTx/>
              <a:buChar char="-"/>
            </a:pPr>
            <a:r>
              <a:rPr lang="nb-NO" dirty="0"/>
              <a:t>Hvilke jobber kan du få etter å ha tatt religionsvitenskap bachelor? </a:t>
            </a:r>
          </a:p>
        </p:txBody>
      </p:sp>
      <p:pic>
        <p:nvPicPr>
          <p:cNvPr id="2" name="Bild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696" y="-336791"/>
            <a:ext cx="12240696" cy="3492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5044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1. FAG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3677653" cy="4454859"/>
          </a:xfrm>
        </p:spPr>
        <p:txBody>
          <a:bodyPr/>
          <a:lstStyle/>
          <a:p>
            <a:pPr marL="0" indent="0">
              <a:buNone/>
            </a:pPr>
            <a:r>
              <a:rPr lang="nb-NO" sz="2400" dirty="0"/>
              <a:t>Hva ønsker du å lære på religionsvitenskap? 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TekstSylinder 3"/>
          <p:cNvSpPr txBox="1"/>
          <p:nvPr/>
        </p:nvSpPr>
        <p:spPr>
          <a:xfrm>
            <a:off x="6288505" y="1690688"/>
            <a:ext cx="496904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Hva forventer du å lære på religionsvitenskap? 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116102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2. LÆRINGSMILJØ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3886200" cy="4486943"/>
          </a:xfrm>
        </p:spPr>
        <p:txBody>
          <a:bodyPr/>
          <a:lstStyle/>
          <a:p>
            <a:pPr marL="0" indent="0">
              <a:buNone/>
            </a:pPr>
            <a:r>
              <a:rPr lang="nb-NO" sz="2400" dirty="0"/>
              <a:t>Hva er et godt læringsmiljø for deg?</a:t>
            </a:r>
          </a:p>
          <a:p>
            <a:endParaRPr lang="nb-NO" dirty="0"/>
          </a:p>
        </p:txBody>
      </p:sp>
      <p:sp>
        <p:nvSpPr>
          <p:cNvPr id="5" name="TekstSylinder 4"/>
          <p:cNvSpPr txBox="1"/>
          <p:nvPr/>
        </p:nvSpPr>
        <p:spPr>
          <a:xfrm>
            <a:off x="6841958" y="1825624"/>
            <a:ext cx="440355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Hvordan kan/vil du bidra?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117724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3. SOSIALT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4094747" cy="4591217"/>
          </a:xfrm>
        </p:spPr>
        <p:txBody>
          <a:bodyPr/>
          <a:lstStyle/>
          <a:p>
            <a:pPr marL="0" indent="0">
              <a:buNone/>
            </a:pPr>
            <a:r>
              <a:rPr lang="nb-NO" sz="2400" dirty="0"/>
              <a:t>Hvilke forventninger har du </a:t>
            </a:r>
            <a:br>
              <a:rPr lang="nb-NO" sz="2400" dirty="0"/>
            </a:br>
            <a:r>
              <a:rPr lang="nb-NO" sz="2400" dirty="0"/>
              <a:t>til å få deg nye venner? </a:t>
            </a:r>
          </a:p>
          <a:p>
            <a:endParaRPr lang="nb-NO" dirty="0"/>
          </a:p>
        </p:txBody>
      </p:sp>
      <p:sp>
        <p:nvSpPr>
          <p:cNvPr id="4" name="TekstSylinder 3"/>
          <p:cNvSpPr txBox="1"/>
          <p:nvPr/>
        </p:nvSpPr>
        <p:spPr>
          <a:xfrm>
            <a:off x="6320590" y="1703554"/>
            <a:ext cx="518962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Hva vil du gjøre for å ha et godt sosialt liv utenom studiehverdagen? 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244909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4. FREMTIDEN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3886200" cy="4334543"/>
          </a:xfrm>
        </p:spPr>
        <p:txBody>
          <a:bodyPr/>
          <a:lstStyle/>
          <a:p>
            <a:pPr marL="0" indent="0">
              <a:buNone/>
            </a:pPr>
            <a:r>
              <a:rPr lang="nb-NO" sz="2400" dirty="0"/>
              <a:t>Hvorfor har du valgt dette bachelorprogrammet og hva vil du gjøre etterpå? </a:t>
            </a:r>
          </a:p>
          <a:p>
            <a:endParaRPr lang="nb-NO" dirty="0"/>
          </a:p>
        </p:txBody>
      </p:sp>
      <p:sp>
        <p:nvSpPr>
          <p:cNvPr id="4" name="TekstSylinder 3"/>
          <p:cNvSpPr txBox="1"/>
          <p:nvPr/>
        </p:nvSpPr>
        <p:spPr>
          <a:xfrm>
            <a:off x="7202905" y="1825625"/>
            <a:ext cx="46522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Hvilke jobber kan du få etter å ha tatt religionsvitenskap bachelor? 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97383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Definer følgende begreper: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Elev vs. student </a:t>
            </a:r>
          </a:p>
          <a:p>
            <a:r>
              <a:rPr lang="nb-NO" dirty="0"/>
              <a:t>Skoleklasse vs. kull </a:t>
            </a:r>
          </a:p>
          <a:p>
            <a:r>
              <a:rPr lang="nb-NO" dirty="0"/>
              <a:t>Undervisning vs. Forelesning, seminar, kollokviegruppe</a:t>
            </a:r>
          </a:p>
          <a:p>
            <a:r>
              <a:rPr lang="nb-NO" dirty="0"/>
              <a:t>Lærer vs. foreleser, professor, førsteamanuensis</a:t>
            </a:r>
          </a:p>
          <a:p>
            <a:r>
              <a:rPr lang="nb-NO" dirty="0"/>
              <a:t>Prøver vs. Lærebøker, pensum, karakterer, kvalifiseringsoppgave, eksamen </a:t>
            </a:r>
          </a:p>
          <a:p>
            <a:endParaRPr lang="nb-NO" dirty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735938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2201FC1-2C4D-ACAE-8445-58A7D0984B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Påmelding</a:t>
            </a:r>
            <a:r>
              <a:rPr lang="en-GB" dirty="0"/>
              <a:t> </a:t>
            </a:r>
            <a:r>
              <a:rPr lang="en-GB" dirty="0" err="1"/>
              <a:t>hyttetur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C0BD2FF-367C-C692-0398-208EFB2418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555658" cy="4752156"/>
          </a:xfrm>
        </p:spPr>
        <p:txBody>
          <a:bodyPr>
            <a:normAutofit/>
          </a:bodyPr>
          <a:lstStyle/>
          <a:p>
            <a:r>
              <a:rPr lang="en-GB" dirty="0" err="1"/>
              <a:t>Avreise</a:t>
            </a:r>
            <a:r>
              <a:rPr lang="en-GB" dirty="0"/>
              <a:t> 28. august kl. 15:45 </a:t>
            </a:r>
            <a:r>
              <a:rPr lang="en-GB" dirty="0" err="1"/>
              <a:t>utenfor</a:t>
            </a:r>
            <a:r>
              <a:rPr lang="en-GB" dirty="0"/>
              <a:t> Sophus </a:t>
            </a:r>
            <a:r>
              <a:rPr lang="en-GB" dirty="0" err="1"/>
              <a:t>Bugges</a:t>
            </a:r>
            <a:r>
              <a:rPr lang="en-GB" dirty="0"/>
              <a:t> </a:t>
            </a:r>
            <a:r>
              <a:rPr lang="en-GB" dirty="0" err="1"/>
              <a:t>hus</a:t>
            </a:r>
            <a:r>
              <a:rPr lang="en-GB" dirty="0"/>
              <a:t>.</a:t>
            </a:r>
            <a:endParaRPr lang="nb-NO" dirty="0"/>
          </a:p>
          <a:p>
            <a:r>
              <a:rPr lang="nb-NO" dirty="0"/>
              <a:t>Blir servert middag ved ankomst og frokost dagen etter</a:t>
            </a:r>
          </a:p>
          <a:p>
            <a:r>
              <a:rPr lang="nb-NO" dirty="0"/>
              <a:t>Ta med eget sengetøy</a:t>
            </a:r>
          </a:p>
          <a:p>
            <a:r>
              <a:rPr lang="nb-NO" dirty="0"/>
              <a:t>Tidligere studenter skal holde foredrag. Det blir arrangert quiz og andre hyggelige aktiviteter</a:t>
            </a:r>
          </a:p>
          <a:p>
            <a:r>
              <a:rPr lang="nb-NO" dirty="0"/>
              <a:t>Søknadsfrist søndag 17. august </a:t>
            </a:r>
            <a:r>
              <a:rPr lang="nb-NO" dirty="0" err="1"/>
              <a:t>kl</a:t>
            </a:r>
            <a:r>
              <a:rPr lang="nb-NO" dirty="0"/>
              <a:t> 23:59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84B18C17-7C16-27C8-8163-010E353B73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3311" y="1825625"/>
            <a:ext cx="3729821" cy="3729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7348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1743C27B-9688-4D04-AF9C-788DD1657B6E}" vid="{2CEB4690-DFC0-4F66-8E22-21C9E6A1EB41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</TotalTime>
  <Words>739</Words>
  <Application>Microsoft Office PowerPoint</Application>
  <PresentationFormat>Widescreen</PresentationFormat>
  <Paragraphs>149</Paragraphs>
  <Slides>22</Slides>
  <Notes>3</Notes>
  <HiddenSlides>0</HiddenSlides>
  <MMClips>0</MMClips>
  <ScaleCrop>false</ScaleCrop>
  <HeadingPairs>
    <vt:vector size="8" baseType="variant">
      <vt:variant>
        <vt:lpstr>Brukte skrifter</vt:lpstr>
      </vt:variant>
      <vt:variant>
        <vt:i4>6</vt:i4>
      </vt:variant>
      <vt:variant>
        <vt:lpstr>Tema</vt:lpstr>
      </vt:variant>
      <vt:variant>
        <vt:i4>2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22</vt:i4>
      </vt:variant>
    </vt:vector>
  </HeadingPairs>
  <TitlesOfParts>
    <vt:vector size="31" baseType="lpstr">
      <vt:lpstr>Aptos</vt:lpstr>
      <vt:lpstr>Arial</vt:lpstr>
      <vt:lpstr>Arial, sans-serif</vt:lpstr>
      <vt:lpstr>Calibri</vt:lpstr>
      <vt:lpstr>Calibri Light</vt:lpstr>
      <vt:lpstr>Wingdings</vt:lpstr>
      <vt:lpstr>Office Theme</vt:lpstr>
      <vt:lpstr>Office-tema</vt:lpstr>
      <vt:lpstr>think-cell Slide</vt:lpstr>
      <vt:lpstr>Velkommen til religionsvitenskap - Del 2</vt:lpstr>
      <vt:lpstr>Dagens program</vt:lpstr>
      <vt:lpstr>Krasjkurs i studenthverdagen</vt:lpstr>
      <vt:lpstr>Plan</vt:lpstr>
      <vt:lpstr>Fagutvalget for religionsvitenskap</vt:lpstr>
      <vt:lpstr>Studentforeninger og utvalg</vt:lpstr>
      <vt:lpstr>Utfordringer ved studiet</vt:lpstr>
      <vt:lpstr>Hvor kan man jobbe med studiet?</vt:lpstr>
      <vt:lpstr>Hvor kan man jobbe?</vt:lpstr>
      <vt:lpstr>Hvor kan man jobbe?</vt:lpstr>
      <vt:lpstr>Studieteknikk</vt:lpstr>
      <vt:lpstr>Studieteknikk</vt:lpstr>
      <vt:lpstr>Studenttilbud</vt:lpstr>
      <vt:lpstr>PowerPoint-presentasjon</vt:lpstr>
      <vt:lpstr>Forventningsavklaring</vt:lpstr>
      <vt:lpstr>PowerPoint-presentasjon</vt:lpstr>
      <vt:lpstr>1. FAG </vt:lpstr>
      <vt:lpstr>2. LÆRINGSMILJØ</vt:lpstr>
      <vt:lpstr>3. SOSIALT </vt:lpstr>
      <vt:lpstr>4. FREMTIDEN</vt:lpstr>
      <vt:lpstr>Definer følgende begreper:</vt:lpstr>
      <vt:lpstr>Påmelding hyttetur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Ingrid Robertsen</dc:creator>
  <cp:lastModifiedBy>Josef Lund Belayachi</cp:lastModifiedBy>
  <cp:revision>20</cp:revision>
  <dcterms:created xsi:type="dcterms:W3CDTF">2020-08-12T06:17:19Z</dcterms:created>
  <dcterms:modified xsi:type="dcterms:W3CDTF">2025-08-13T08:52:25Z</dcterms:modified>
</cp:coreProperties>
</file>